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5" r:id="rId4"/>
    <p:sldId id="275" r:id="rId5"/>
    <p:sldId id="283" r:id="rId6"/>
    <p:sldId id="261" r:id="rId7"/>
    <p:sldId id="271" r:id="rId8"/>
    <p:sldId id="281" r:id="rId9"/>
    <p:sldId id="274" r:id="rId10"/>
    <p:sldId id="287" r:id="rId11"/>
    <p:sldId id="284" r:id="rId12"/>
    <p:sldId id="286" r:id="rId13"/>
    <p:sldId id="285" r:id="rId14"/>
    <p:sldId id="288" r:id="rId15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5F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2" d="100"/>
          <a:sy n="112" d="100"/>
        </p:scale>
        <p:origin x="-533" y="-60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AF36E-E4C3-40CA-9F0C-1B9417ABA190}" type="datetimeFigureOut">
              <a:rPr lang="sk-SK" smtClean="0"/>
              <a:t>30.3.2023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1FC3298-7071-4A98-A81F-6933CD3C8AF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38672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AF36E-E4C3-40CA-9F0C-1B9417ABA190}" type="datetimeFigureOut">
              <a:rPr lang="sk-SK" smtClean="0"/>
              <a:t>30.3.2023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1FC3298-7071-4A98-A81F-6933CD3C8AF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6978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AF36E-E4C3-40CA-9F0C-1B9417ABA190}" type="datetimeFigureOut">
              <a:rPr lang="sk-SK" smtClean="0"/>
              <a:t>30.3.2023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1FC3298-7071-4A98-A81F-6933CD3C8AFB}" type="slidenum">
              <a:rPr lang="sk-SK" smtClean="0"/>
              <a:t>‹#›</a:t>
            </a:fld>
            <a:endParaRPr lang="sk-SK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475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AF36E-E4C3-40CA-9F0C-1B9417ABA190}" type="datetimeFigureOut">
              <a:rPr lang="sk-SK" smtClean="0"/>
              <a:t>30.3.2023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1FC3298-7071-4A98-A81F-6933CD3C8AF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90013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AF36E-E4C3-40CA-9F0C-1B9417ABA190}" type="datetimeFigureOut">
              <a:rPr lang="sk-SK" smtClean="0"/>
              <a:t>30.3.2023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1FC3298-7071-4A98-A81F-6933CD3C8AFB}" type="slidenum">
              <a:rPr lang="sk-SK" smtClean="0"/>
              <a:t>‹#›</a:t>
            </a:fld>
            <a:endParaRPr lang="sk-SK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998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AF36E-E4C3-40CA-9F0C-1B9417ABA190}" type="datetimeFigureOut">
              <a:rPr lang="sk-SK" smtClean="0"/>
              <a:t>30.3.2023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1FC3298-7071-4A98-A81F-6933CD3C8AF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94436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AF36E-E4C3-40CA-9F0C-1B9417ABA190}" type="datetimeFigureOut">
              <a:rPr lang="sk-SK" smtClean="0"/>
              <a:t>30.3.2023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C3298-7071-4A98-A81F-6933CD3C8AF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02617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AF36E-E4C3-40CA-9F0C-1B9417ABA190}" type="datetimeFigureOut">
              <a:rPr lang="sk-SK" smtClean="0"/>
              <a:t>30.3.2023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C3298-7071-4A98-A81F-6933CD3C8AF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99256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AF36E-E4C3-40CA-9F0C-1B9417ABA190}" type="datetimeFigureOut">
              <a:rPr lang="sk-SK" smtClean="0"/>
              <a:t>30.3.2023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C3298-7071-4A98-A81F-6933CD3C8AF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6039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AF36E-E4C3-40CA-9F0C-1B9417ABA190}" type="datetimeFigureOut">
              <a:rPr lang="sk-SK" smtClean="0"/>
              <a:t>30.3.2023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1FC3298-7071-4A98-A81F-6933CD3C8AF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64902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AF36E-E4C3-40CA-9F0C-1B9417ABA190}" type="datetimeFigureOut">
              <a:rPr lang="sk-SK" smtClean="0"/>
              <a:t>30.3.2023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1FC3298-7071-4A98-A81F-6933CD3C8AF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14032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AF36E-E4C3-40CA-9F0C-1B9417ABA190}" type="datetimeFigureOut">
              <a:rPr lang="sk-SK" smtClean="0"/>
              <a:t>30.3.2023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1FC3298-7071-4A98-A81F-6933CD3C8AF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3778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AF36E-E4C3-40CA-9F0C-1B9417ABA190}" type="datetimeFigureOut">
              <a:rPr lang="sk-SK" smtClean="0"/>
              <a:t>30.3.2023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C3298-7071-4A98-A81F-6933CD3C8AF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8509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AF36E-E4C3-40CA-9F0C-1B9417ABA190}" type="datetimeFigureOut">
              <a:rPr lang="sk-SK" smtClean="0"/>
              <a:t>30.3.2023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C3298-7071-4A98-A81F-6933CD3C8AF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70870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AF36E-E4C3-40CA-9F0C-1B9417ABA190}" type="datetimeFigureOut">
              <a:rPr lang="sk-SK" smtClean="0"/>
              <a:t>30.3.2023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C3298-7071-4A98-A81F-6933CD3C8AF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81866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AF36E-E4C3-40CA-9F0C-1B9417ABA190}" type="datetimeFigureOut">
              <a:rPr lang="sk-SK" smtClean="0"/>
              <a:t>30.3.2023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1FC3298-7071-4A98-A81F-6933CD3C8AF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73437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AF36E-E4C3-40CA-9F0C-1B9417ABA190}" type="datetimeFigureOut">
              <a:rPr lang="sk-SK" smtClean="0"/>
              <a:t>30.3.2023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1FC3298-7071-4A98-A81F-6933CD3C8AF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74818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12" y="304800"/>
            <a:ext cx="11530621" cy="51688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6932" y="5473699"/>
            <a:ext cx="10430935" cy="1088496"/>
          </a:xfrm>
        </p:spPr>
        <p:txBody>
          <a:bodyPr>
            <a:noAutofit/>
          </a:bodyPr>
          <a:lstStyle/>
          <a:p>
            <a:pPr algn="ctr"/>
            <a:r>
              <a:rPr lang="sk-SK" sz="4000" dirty="0" smtClean="0"/>
              <a:t>Rodí sa európska novoveká spoločnosť</a:t>
            </a:r>
            <a:endParaRPr lang="sk-SK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3999" y="3014132"/>
            <a:ext cx="6096000" cy="1435628"/>
          </a:xfrm>
        </p:spPr>
        <p:txBody>
          <a:bodyPr/>
          <a:lstStyle/>
          <a:p>
            <a:pPr algn="ctr"/>
            <a:r>
              <a:rPr lang="sk-SK" dirty="0" smtClean="0">
                <a:solidFill>
                  <a:schemeClr val="tx1"/>
                </a:solidFill>
              </a:rPr>
              <a:t>TALIANSKE MESTSKÉ ŠTÁTY</a:t>
            </a:r>
          </a:p>
          <a:p>
            <a:pPr algn="ctr"/>
            <a:r>
              <a:rPr lang="sk-SK" dirty="0" smtClean="0">
                <a:solidFill>
                  <a:schemeClr val="tx1"/>
                </a:solidFill>
              </a:rPr>
              <a:t>HUMANIZMUS A RENESANCIA</a:t>
            </a:r>
            <a:endParaRPr lang="sk-S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33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50671" y="624110"/>
            <a:ext cx="9853942" cy="1280890"/>
          </a:xfrm>
        </p:spPr>
        <p:txBody>
          <a:bodyPr/>
          <a:lstStyle/>
          <a:p>
            <a:r>
              <a:rPr lang="sk-SK" dirty="0" smtClean="0"/>
              <a:t>Rozdiel  medzi stredovekou a renesančnou filozofiou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40031" y="2133599"/>
            <a:ext cx="10364581" cy="4528457"/>
          </a:xfrm>
        </p:spPr>
        <p:txBody>
          <a:bodyPr/>
          <a:lstStyle/>
          <a:p>
            <a:r>
              <a:rPr lang="sk-SK" dirty="0" smtClean="0"/>
              <a:t>Stredoveká  filozofia bola  výhradne orientovaná na teológiu. Zdôrazňovala pevnú vieru v  Boha, Najdôležitejšie miesto v autoritách mala cirkev. Cirkev sa povyšovala nad  cisára a kráľa. Cirkev zastupuje boha na zemi. Boh jediný je strojcom našich životov, modliť sa k nemu a veriť mu znamená  našu spásu. Človek nič nezmôže, boh všetko. Cirkev teda vyžadovala poslušnosť od ľudí. Kto sa jej vzpriečil, neveril v Boha, hlásal iného alebo kritizoval cirkev bol vydaný inkvizícii (cirkevný súd) a tá ho odsúdila a upálila. Takto  skončil napr. G. Bruno.</a:t>
            </a:r>
          </a:p>
          <a:p>
            <a:r>
              <a:rPr lang="sk-SK" dirty="0" smtClean="0"/>
              <a:t>V renesancii filozofia a veda boli oslobodené od jednostranného zamerania na boha. Zdôrazňuje dôležité postavenie vedy.  Človek a jeho schopnosti dokážu zmeniť  svet. Človek sa už nemusí výhradne spoliehať  na boha a modlenie, má rozum a ruky, vie si poradiť. Príklad umierajúceho človeka:  v  stredoveku je jeho život odsúdení na modlenie a prosenie boha o pomoc, v renesancii sa hľadá spôsob ako ho vyliečiť. V renesancii je však postavenie cirkvi stále dôležité a mnohí vedci a filozofi museli svoje tvrdenia odvolať, ak si chceli zachrániť  život. Človek už ale viac  veril  v seba a svoje schopnosti.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03516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89212" y="2042556"/>
            <a:ext cx="8915400" cy="4595750"/>
          </a:xfrm>
        </p:spPr>
        <p:txBody>
          <a:bodyPr/>
          <a:lstStyle/>
          <a:p>
            <a:r>
              <a:rPr lang="sk-SK" dirty="0" smtClean="0"/>
              <a:t>Centrum  renesancie:</a:t>
            </a:r>
          </a:p>
          <a:p>
            <a:r>
              <a:rPr lang="sk-SK" dirty="0" err="1" smtClean="0"/>
              <a:t>Talianské</a:t>
            </a:r>
            <a:r>
              <a:rPr lang="sk-SK" dirty="0" smtClean="0"/>
              <a:t> mestské štáty : Benátky, Janov, Miláno a Florencia. </a:t>
            </a:r>
          </a:p>
          <a:p>
            <a:endParaRPr lang="sk-SK" dirty="0" smtClean="0"/>
          </a:p>
          <a:p>
            <a:r>
              <a:rPr lang="sk-SK" dirty="0" smtClean="0"/>
              <a:t>Renesancia  a humanizmus  nadväzujú na  antické  grécke a  rímske  diela. Gréci a  Rimania veľmi precízne  a  reálne  stvárňovali  človek, ich  sochy  kopírujú  skutočnosť, pričom vyzdvihujú krásu, šľachetnosť a  udatnosť. </a:t>
            </a:r>
          </a:p>
          <a:p>
            <a:r>
              <a:rPr lang="sk-SK" dirty="0" smtClean="0"/>
              <a:t>Renesanční  umelci boli  veriaci, ale  zároveň  otvorení  novým  poznatkom. Neodmietali  vedu, práve  naopak. Veda  im pomohla  odhaliť  skutočnosť, pričom neodmietali úlohu stvoriteľa. </a:t>
            </a:r>
          </a:p>
          <a:p>
            <a:r>
              <a:rPr lang="sk-SK" dirty="0" smtClean="0"/>
              <a:t>Príkladom je  </a:t>
            </a:r>
            <a:r>
              <a:rPr lang="sk-SK" dirty="0" err="1" smtClean="0"/>
              <a:t>Leonardo</a:t>
            </a:r>
            <a:r>
              <a:rPr lang="sk-SK" dirty="0" smtClean="0"/>
              <a:t>, ktorý bol nie len  geniálny  maliar, ale  i  vedec, skúmal prírodu, pitval  ľudí, vo  svojich  kresbách  navrhoval rôzne  vynálezy. </a:t>
            </a:r>
          </a:p>
          <a:p>
            <a:pPr marL="0" indent="0">
              <a:buNone/>
            </a:pP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15235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51547"/>
          </a:xfrm>
        </p:spPr>
        <p:txBody>
          <a:bodyPr>
            <a:normAutofit fontScale="90000"/>
          </a:bodyPr>
          <a:lstStyle/>
          <a:p>
            <a:r>
              <a:rPr lang="sk-SK" dirty="0" err="1" smtClean="0"/>
              <a:t>Leonardo</a:t>
            </a:r>
            <a:r>
              <a:rPr lang="sk-SK" dirty="0" smtClean="0"/>
              <a:t>  </a:t>
            </a:r>
            <a:r>
              <a:rPr lang="sk-SK" dirty="0" err="1" smtClean="0"/>
              <a:t>da</a:t>
            </a:r>
            <a:r>
              <a:rPr lang="sk-SK" dirty="0" smtClean="0"/>
              <a:t>  </a:t>
            </a:r>
            <a:r>
              <a:rPr lang="sk-SK" dirty="0" err="1" smtClean="0"/>
              <a:t>Vinci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476" y="1246910"/>
            <a:ext cx="2477484" cy="3408960"/>
          </a:xfr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89" y="1591293"/>
            <a:ext cx="3759454" cy="2019238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657" y="4076888"/>
            <a:ext cx="3913566" cy="2609044"/>
          </a:xfrm>
          <a:prstGeom prst="rect">
            <a:avLst/>
          </a:prstGeom>
        </p:spPr>
      </p:pic>
      <p:sp>
        <p:nvSpPr>
          <p:cNvPr id="7" name="AutoShape 2" descr="Leonardo da Vinci by sa chytal za hlavu: Takto by vyzerala Mona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8" name="Obrázok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57" y="3835854"/>
            <a:ext cx="2850078" cy="285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377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711678" y="612235"/>
            <a:ext cx="8911687" cy="1280890"/>
          </a:xfrm>
        </p:spPr>
        <p:txBody>
          <a:bodyPr/>
          <a:lstStyle/>
          <a:p>
            <a:r>
              <a:rPr lang="sk-SK" dirty="0" smtClean="0"/>
              <a:t>Renesanční myslitelia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T. More – napísal  ako by mala  vyzerať  ideálna  spoločnosť – Utópia str. 166</a:t>
            </a:r>
          </a:p>
          <a:p>
            <a:r>
              <a:rPr lang="sk-SK" dirty="0" smtClean="0"/>
              <a:t>J. </a:t>
            </a:r>
            <a:r>
              <a:rPr lang="sk-SK" dirty="0" err="1" smtClean="0"/>
              <a:t>Gutenberg</a:t>
            </a:r>
            <a:r>
              <a:rPr lang="sk-SK" dirty="0" smtClean="0"/>
              <a:t>  -  zostrojil prvý stroj na  tlačenie  kníh.  Kníhtlač,  str. 166</a:t>
            </a:r>
          </a:p>
          <a:p>
            <a:r>
              <a:rPr lang="sk-SK" dirty="0" smtClean="0"/>
              <a:t>M. </a:t>
            </a:r>
            <a:r>
              <a:rPr lang="sk-SK" dirty="0" err="1" smtClean="0"/>
              <a:t>Kopernik</a:t>
            </a:r>
            <a:r>
              <a:rPr lang="sk-SK" dirty="0" smtClean="0"/>
              <a:t>  -  autor  heliocentrizmu ( v  strede  vesmíru je  Slnko) str. 167</a:t>
            </a:r>
          </a:p>
          <a:p>
            <a:r>
              <a:rPr lang="sk-SK" dirty="0" smtClean="0"/>
              <a:t>G. </a:t>
            </a:r>
            <a:r>
              <a:rPr lang="sk-SK" dirty="0" err="1"/>
              <a:t>G</a:t>
            </a:r>
            <a:r>
              <a:rPr lang="sk-SK" dirty="0" err="1" smtClean="0"/>
              <a:t>alilei</a:t>
            </a:r>
            <a:r>
              <a:rPr lang="sk-SK" dirty="0" smtClean="0"/>
              <a:t> -  skúmal  vesmír, zostrojil prvý ďalekohľad</a:t>
            </a:r>
          </a:p>
          <a:p>
            <a:r>
              <a:rPr lang="sk-SK" dirty="0" smtClean="0"/>
              <a:t>G. Bruno  -  za  svoje  názory bol upálený</a:t>
            </a:r>
          </a:p>
          <a:p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55126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38795" y="624110"/>
            <a:ext cx="9865817" cy="1280890"/>
          </a:xfrm>
        </p:spPr>
        <p:txBody>
          <a:bodyPr/>
          <a:lstStyle/>
          <a:p>
            <a:r>
              <a:rPr lang="sk-SK" dirty="0" smtClean="0"/>
              <a:t>Reformácia  a protireformácia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87532" y="1175657"/>
            <a:ext cx="10317080" cy="5462649"/>
          </a:xfrm>
        </p:spPr>
        <p:txBody>
          <a:bodyPr>
            <a:normAutofit fontScale="92500" lnSpcReduction="10000"/>
          </a:bodyPr>
          <a:lstStyle/>
          <a:p>
            <a:r>
              <a:rPr lang="sk-SK" dirty="0" smtClean="0"/>
              <a:t>Reformácia  je hnutie za nápravu kresťanstva, kritika katolicizmu a hlásanie, že cirkev sa musí zmeniť, vrátiť sa k svojmu pôvodnému poslaniu. Obnova kresťanstva.  </a:t>
            </a:r>
          </a:p>
          <a:p>
            <a:r>
              <a:rPr lang="sk-SK" dirty="0" smtClean="0"/>
              <a:t>Reformáciu spôsobilo kupčenie s odpustkami. Odpustky cirkev predávala za peniaze a kto si ich kúpil bol vraj omilostený. To sa nepáčilo M. </a:t>
            </a:r>
            <a:r>
              <a:rPr lang="sk-SK" dirty="0" err="1" smtClean="0"/>
              <a:t>Lutherovi</a:t>
            </a:r>
            <a:r>
              <a:rPr lang="sk-SK" dirty="0" smtClean="0"/>
              <a:t>, nemecký kazateľ, ktorý sa proti tomu postavil. Vo </a:t>
            </a:r>
            <a:r>
              <a:rPr lang="sk-SK" dirty="0" err="1" smtClean="0"/>
              <a:t>Wittenberku</a:t>
            </a:r>
            <a:r>
              <a:rPr lang="sk-SK" dirty="0" smtClean="0"/>
              <a:t>  na dvere kostola pribil 95 téz, ktorými kritizoval cirkev. To bol začiatok Reformácie. </a:t>
            </a:r>
            <a:r>
              <a:rPr lang="sk-SK" dirty="0" err="1" smtClean="0"/>
              <a:t>Kníhtllač</a:t>
            </a:r>
            <a:r>
              <a:rPr lang="sk-SK" dirty="0" smtClean="0"/>
              <a:t>  jeho učenie rýchlo šírila. Odmietal cirkev a  tvrdil, že  boh odpustí nie ak si kúpime </a:t>
            </a:r>
            <a:r>
              <a:rPr lang="sk-SK" dirty="0" err="1" smtClean="0"/>
              <a:t>odpustok</a:t>
            </a:r>
            <a:r>
              <a:rPr lang="sk-SK" dirty="0" smtClean="0"/>
              <a:t>, ale  ak budeme úprimne veriť  v boha a svoje hriechy oľutujeme. </a:t>
            </a:r>
          </a:p>
          <a:p>
            <a:r>
              <a:rPr lang="sk-SK" dirty="0" smtClean="0"/>
              <a:t>Cirkevný snem vo  </a:t>
            </a:r>
            <a:r>
              <a:rPr lang="sk-SK" dirty="0" err="1" smtClean="0"/>
              <a:t>Wormse</a:t>
            </a:r>
            <a:r>
              <a:rPr lang="sk-SK" dirty="0" smtClean="0"/>
              <a:t> rozhodol uvaliť na </a:t>
            </a:r>
            <a:r>
              <a:rPr lang="sk-SK" dirty="0" err="1" smtClean="0"/>
              <a:t>Luthera</a:t>
            </a:r>
            <a:r>
              <a:rPr lang="sk-SK" dirty="0" smtClean="0"/>
              <a:t> </a:t>
            </a:r>
            <a:r>
              <a:rPr lang="sk-SK" dirty="0" err="1" smtClean="0"/>
              <a:t>kliadbu</a:t>
            </a:r>
            <a:r>
              <a:rPr lang="sk-SK" dirty="0" smtClean="0"/>
              <a:t>, preto sa  ukrýval na hrade  Wartburg. Dôsledkom reformácie bolo nemecká sedliacka vojna, kde sa  sedliaci  vzbúrili proti cirkvi. Myšlienky reformácie sa rýchlo šírili, tak vzniklo protestantské hnutie a protestanti. </a:t>
            </a:r>
            <a:r>
              <a:rPr lang="sk-SK" dirty="0" err="1" smtClean="0"/>
              <a:t>Lutherovo</a:t>
            </a:r>
            <a:r>
              <a:rPr lang="sk-SK" dirty="0" smtClean="0"/>
              <a:t> učenie spôsobilo vznik evanjelickej cirkvi. </a:t>
            </a:r>
          </a:p>
          <a:p>
            <a:r>
              <a:rPr lang="sk-SK" dirty="0" smtClean="0"/>
              <a:t>Reformácia  vypukla  i vo Švajčiarsku, tam reformáciu začal </a:t>
            </a:r>
            <a:r>
              <a:rPr lang="sk-SK" dirty="0" err="1" smtClean="0"/>
              <a:t>Zwingli</a:t>
            </a:r>
            <a:r>
              <a:rPr lang="sk-SK" dirty="0" smtClean="0"/>
              <a:t>. Ďalší smer  založil </a:t>
            </a:r>
            <a:r>
              <a:rPr lang="sk-SK" dirty="0" err="1" smtClean="0"/>
              <a:t>Jan</a:t>
            </a:r>
            <a:r>
              <a:rPr lang="sk-SK" dirty="0" smtClean="0"/>
              <a:t> Kalvín -  kalvinizmus. Je  to učenie o </a:t>
            </a:r>
            <a:r>
              <a:rPr lang="sk-SK" dirty="0" err="1" smtClean="0"/>
              <a:t>predestinácii</a:t>
            </a:r>
            <a:r>
              <a:rPr lang="sk-SK" dirty="0" smtClean="0"/>
              <a:t>, to znamená že človek je už dopredu určený či bude spasený alebo zatratený. Kalvinizmus kladie dôraz na  aktivitu. Rozšíril sa v USA, nazývaní tiež Puritáni. Vo  Francúzsku  to  boli  hugenoti. </a:t>
            </a:r>
          </a:p>
          <a:p>
            <a:r>
              <a:rPr lang="sk-SK" dirty="0" smtClean="0"/>
              <a:t>Proti reformácii sa postavil Tridentský koncil, ktorý chcel obnoviť katolícku cirkev, aby sa k nej  veriaci opäť vrátili. Bola  to tzv. protireformácia, ktorá odmietala protestantov. Myšlienky protireformácie šírili jezuiti, dôraz kládli na učenie a vzdelanosť. Tak vznikli prvé  školy a univerzity. Hlavou </a:t>
            </a:r>
            <a:r>
              <a:rPr lang="sk-SK" dirty="0" err="1" smtClean="0"/>
              <a:t>osobnosaťou</a:t>
            </a:r>
            <a:r>
              <a:rPr lang="sk-SK" dirty="0" smtClean="0"/>
              <a:t> jezuitov  bol Ignác  z </a:t>
            </a:r>
            <a:r>
              <a:rPr lang="sk-SK" dirty="0" err="1" smtClean="0"/>
              <a:t>Loyloy</a:t>
            </a:r>
            <a:r>
              <a:rPr lang="sk-SK" dirty="0" smtClean="0"/>
              <a:t>. 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00382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25" y="6186711"/>
            <a:ext cx="8911687" cy="671289"/>
          </a:xfrm>
        </p:spPr>
        <p:txBody>
          <a:bodyPr/>
          <a:lstStyle/>
          <a:p>
            <a:endParaRPr lang="sk-SK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021" y="1318161"/>
            <a:ext cx="10744591" cy="4593061"/>
          </a:xfrm>
        </p:spPr>
        <p:txBody>
          <a:bodyPr/>
          <a:lstStyle/>
          <a:p>
            <a:r>
              <a:rPr lang="sk-SK" dirty="0" smtClean="0"/>
              <a:t>Renesancia a humanizmus  sa  zrodili v  Taliansku v 14 - 15 storočí. Renesancia  je  myšlienkový a umelecký smer, presadzuje väčší obrat k  človeku. Hlása  že Boh nevyrieši všetko za nás, ale  sám človek musí pohnúť  rozumom a pričiniť  sa  o zmenu. Kladie sa  dôraz na prácu, rozum a  vedu...  </a:t>
            </a:r>
          </a:p>
          <a:p>
            <a:r>
              <a:rPr lang="sk-SK" dirty="0" smtClean="0"/>
              <a:t>Renesancia  vznikla  v Taliansku a  predovšetkým vo </a:t>
            </a:r>
            <a:r>
              <a:rPr lang="sk-SK" dirty="0" err="1" smtClean="0"/>
              <a:t>Florenci</a:t>
            </a:r>
            <a:r>
              <a:rPr lang="sk-SK" dirty="0" smtClean="0"/>
              <a:t>. Veľkú zásluhu na tom má rod  </a:t>
            </a:r>
            <a:r>
              <a:rPr lang="sk-SK" dirty="0" err="1" smtClean="0"/>
              <a:t>Mediciovcov</a:t>
            </a:r>
            <a:r>
              <a:rPr lang="sk-SK" dirty="0" smtClean="0"/>
              <a:t>. Z nich  hlavne  </a:t>
            </a:r>
            <a:r>
              <a:rPr lang="sk-SK" dirty="0" err="1" smtClean="0"/>
              <a:t>Cosimo</a:t>
            </a:r>
            <a:r>
              <a:rPr lang="sk-SK" dirty="0" smtClean="0"/>
              <a:t> Medici a </a:t>
            </a:r>
            <a:r>
              <a:rPr lang="sk-SK" dirty="0" err="1" smtClean="0"/>
              <a:t>Lorenzo</a:t>
            </a:r>
            <a:r>
              <a:rPr lang="sk-SK" dirty="0" smtClean="0"/>
              <a:t>, prezývaný Nádherný. Boli to mecenáši. Mecenáš je  bohatý človek, ktorý podporuje umenie. </a:t>
            </a:r>
            <a:r>
              <a:rPr lang="sk-SK" dirty="0" err="1" smtClean="0"/>
              <a:t>Mediciovci</a:t>
            </a:r>
            <a:r>
              <a:rPr lang="sk-SK" dirty="0" smtClean="0"/>
              <a:t> boli bankári, a preto mali dosť peňazí. </a:t>
            </a:r>
          </a:p>
          <a:p>
            <a:r>
              <a:rPr lang="sk-SK" dirty="0" smtClean="0"/>
              <a:t>Renesancia  sa presadila  v  architektúre, sochárstve a maliarstve.</a:t>
            </a:r>
          </a:p>
          <a:p>
            <a:r>
              <a:rPr lang="sk-SK" dirty="0" smtClean="0"/>
              <a:t>K najvýznamnejším renesančným umelcom  patrili: </a:t>
            </a:r>
            <a:r>
              <a:rPr lang="sk-SK" dirty="0" err="1" smtClean="0"/>
              <a:t>Leonardo</a:t>
            </a:r>
            <a:r>
              <a:rPr lang="sk-SK" dirty="0" smtClean="0"/>
              <a:t> </a:t>
            </a:r>
            <a:r>
              <a:rPr lang="sk-SK" dirty="0" err="1" smtClean="0"/>
              <a:t>da</a:t>
            </a:r>
            <a:r>
              <a:rPr lang="sk-SK" dirty="0" smtClean="0"/>
              <a:t> </a:t>
            </a:r>
            <a:r>
              <a:rPr lang="sk-SK" dirty="0" err="1" smtClean="0"/>
              <a:t>Vinci</a:t>
            </a:r>
            <a:r>
              <a:rPr lang="sk-SK" dirty="0" smtClean="0"/>
              <a:t>, </a:t>
            </a:r>
            <a:r>
              <a:rPr lang="sk-SK" dirty="0" err="1" smtClean="0"/>
              <a:t>Michelangelo</a:t>
            </a:r>
            <a:r>
              <a:rPr lang="sk-SK" dirty="0" smtClean="0"/>
              <a:t> </a:t>
            </a:r>
            <a:r>
              <a:rPr lang="sk-SK" dirty="0" err="1" smtClean="0"/>
              <a:t>Buonarroti</a:t>
            </a:r>
            <a:r>
              <a:rPr lang="sk-SK" dirty="0" smtClean="0"/>
              <a:t>, </a:t>
            </a:r>
            <a:r>
              <a:rPr lang="sk-SK" dirty="0" err="1" smtClean="0"/>
              <a:t>Donatelo</a:t>
            </a:r>
            <a:endParaRPr lang="sk-SK" dirty="0" smtClean="0"/>
          </a:p>
          <a:p>
            <a:r>
              <a:rPr lang="sk-SK" dirty="0" err="1" smtClean="0"/>
              <a:t>Leonardo</a:t>
            </a:r>
            <a:r>
              <a:rPr lang="sk-SK" dirty="0" smtClean="0"/>
              <a:t> </a:t>
            </a:r>
            <a:r>
              <a:rPr lang="sk-SK" dirty="0" err="1" smtClean="0"/>
              <a:t>da</a:t>
            </a:r>
            <a:r>
              <a:rPr lang="sk-SK" dirty="0" smtClean="0"/>
              <a:t>  </a:t>
            </a:r>
            <a:r>
              <a:rPr lang="sk-SK" dirty="0" err="1" smtClean="0"/>
              <a:t>Vinci</a:t>
            </a:r>
            <a:r>
              <a:rPr lang="sk-SK" dirty="0" smtClean="0"/>
              <a:t>:, Posledná večera, </a:t>
            </a:r>
            <a:r>
              <a:rPr lang="sk-SK" dirty="0" err="1" smtClean="0"/>
              <a:t>Mona</a:t>
            </a:r>
            <a:r>
              <a:rPr lang="sk-SK" dirty="0" smtClean="0"/>
              <a:t> </a:t>
            </a:r>
            <a:r>
              <a:rPr lang="sk-SK" dirty="0" err="1" smtClean="0"/>
              <a:t>Líza</a:t>
            </a:r>
            <a:r>
              <a:rPr lang="sk-SK" dirty="0" smtClean="0"/>
              <a:t> – neprekonateľný portrét</a:t>
            </a:r>
          </a:p>
          <a:p>
            <a:r>
              <a:rPr lang="sk-SK" dirty="0" err="1" smtClean="0"/>
              <a:t>Michelangelo</a:t>
            </a:r>
            <a:r>
              <a:rPr lang="sk-SK" dirty="0" smtClean="0"/>
              <a:t>: všestranný  umelec,  socha  Dávida, Sixtínska  kaplnka ....</a:t>
            </a:r>
            <a:endParaRPr lang="sk-SK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55131" y="166891"/>
            <a:ext cx="9160934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sk-SK" b="1" i="1" dirty="0" smtClean="0">
                <a:solidFill>
                  <a:srgbClr val="C00000"/>
                </a:solidFill>
              </a:rPr>
              <a:t>Renesancia a humanizmus</a:t>
            </a:r>
            <a:endParaRPr lang="sk-SK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43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7753" y="2187432"/>
            <a:ext cx="4852229" cy="3251200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sk-SK" sz="3200" b="1" dirty="0" smtClean="0">
                <a:solidFill>
                  <a:schemeClr val="tx1"/>
                </a:solidFill>
              </a:rPr>
              <a:t>RENESANCIA</a:t>
            </a:r>
          </a:p>
          <a:p>
            <a:pPr marL="0" indent="0" algn="just">
              <a:buNone/>
            </a:pPr>
            <a:endParaRPr lang="sk-SK" sz="3200" b="1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sk-SK" sz="2500" dirty="0" smtClean="0">
                <a:solidFill>
                  <a:schemeClr val="tx1"/>
                </a:solidFill>
              </a:rPr>
              <a:t>Kultúrny a umelecký prúd, ktorý sa hlásil k obnove antických ideálov.</a:t>
            </a:r>
            <a:endParaRPr lang="sk-SK" sz="2500" dirty="0">
              <a:solidFill>
                <a:schemeClr val="tx1"/>
              </a:solidFill>
            </a:endParaRPr>
          </a:p>
        </p:txBody>
      </p:sp>
      <p:pic>
        <p:nvPicPr>
          <p:cNvPr id="2050" name="Picture 2" descr="Výsledok vyhľadávania obrázkov pre dopyt erb mediciovc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4668" y="3378496"/>
            <a:ext cx="2095500" cy="281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Výsledok vyhľadávania obrázkov pre dopyt medici cosim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899" y="3137089"/>
            <a:ext cx="2345324" cy="3302217"/>
          </a:xfrm>
          <a:prstGeom prst="rect">
            <a:avLst/>
          </a:prstGeom>
          <a:ln w="38100" cap="sq">
            <a:solidFill>
              <a:srgbClr val="C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ýsledok vyhľadávania obrázkov pre dopyt da vinc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857" y="259985"/>
            <a:ext cx="2167775" cy="2599300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64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269" y="699722"/>
            <a:ext cx="3890145" cy="543601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80011" y="1524862"/>
            <a:ext cx="6553052" cy="46108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sk-SK" b="1" dirty="0" smtClean="0">
                <a:solidFill>
                  <a:schemeClr val="tx1"/>
                </a:solidFill>
              </a:rPr>
              <a:t>HUMANIZMUS</a:t>
            </a:r>
            <a:br>
              <a:rPr lang="sk-SK" b="1" dirty="0" smtClean="0">
                <a:solidFill>
                  <a:schemeClr val="tx1"/>
                </a:solidFill>
              </a:rPr>
            </a:br>
            <a:r>
              <a:rPr lang="sk-SK" b="1" dirty="0" smtClean="0">
                <a:solidFill>
                  <a:schemeClr val="tx1"/>
                </a:solidFill>
              </a:rPr>
              <a:t/>
            </a:r>
            <a:br>
              <a:rPr lang="sk-SK" b="1" dirty="0" smtClean="0">
                <a:solidFill>
                  <a:schemeClr val="tx1"/>
                </a:solidFill>
              </a:rPr>
            </a:br>
            <a:r>
              <a:rPr lang="sk-SK" sz="2800" dirty="0" smtClean="0">
                <a:solidFill>
                  <a:schemeClr val="tx1"/>
                </a:solidFill>
              </a:rPr>
              <a:t>Myšlienkové hnutie 14. – 16. storočia spojené s talianskou renesanciou. Kládol dôraz na štúdium človeka a ľudských vlastností. Presadil sa hlavne  v  literatúre. </a:t>
            </a:r>
          </a:p>
          <a:p>
            <a:pPr algn="just"/>
            <a:r>
              <a:rPr lang="sk-SK" sz="2800" b="1" dirty="0" smtClean="0">
                <a:solidFill>
                  <a:schemeClr val="tx1"/>
                </a:solidFill>
              </a:rPr>
              <a:t>G. </a:t>
            </a:r>
            <a:r>
              <a:rPr lang="sk-SK" sz="2800" b="1" dirty="0" err="1" smtClean="0">
                <a:solidFill>
                  <a:schemeClr val="tx1"/>
                </a:solidFill>
              </a:rPr>
              <a:t>Boccasio</a:t>
            </a:r>
            <a:r>
              <a:rPr lang="sk-SK" sz="2800" b="1" dirty="0" smtClean="0">
                <a:solidFill>
                  <a:schemeClr val="tx1"/>
                </a:solidFill>
              </a:rPr>
              <a:t>, F. </a:t>
            </a:r>
            <a:r>
              <a:rPr lang="sk-SK" sz="2800" b="1" dirty="0" err="1" smtClean="0">
                <a:solidFill>
                  <a:schemeClr val="tx1"/>
                </a:solidFill>
              </a:rPr>
              <a:t>Petrarca</a:t>
            </a:r>
            <a:endParaRPr lang="sk-SK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25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Renesancia  vo  vede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600696" y="1294410"/>
            <a:ext cx="8903916" cy="4616812"/>
          </a:xfrm>
        </p:spPr>
        <p:txBody>
          <a:bodyPr>
            <a:normAutofit fontScale="92500" lnSpcReduction="10000"/>
          </a:bodyPr>
          <a:lstStyle/>
          <a:p>
            <a:r>
              <a:rPr lang="sk-SK" sz="2000" b="1" dirty="0" smtClean="0"/>
              <a:t>V  stredoveku vládla  všade cirkev, mala  hlavné slovo a každý musel rešpektovať Vatikán a  božiu vôľu, kto tak nerobil bol kacír a bol potrestaný – upálený. Cirkev mala  autoritu, každý sa jej bál a každý ju rešpektoval. Cirkev  tvrdila že  Boh stvoril Zem a  dal ju do  stredu vesmíru. Kto to nerešpektoval mal problém. </a:t>
            </a:r>
            <a:endParaRPr lang="sk-SK" sz="2000" b="1" dirty="0"/>
          </a:p>
          <a:p>
            <a:r>
              <a:rPr lang="sk-SK" sz="2000" b="1" dirty="0" smtClean="0"/>
              <a:t>Renesanční filozofi a   vedci sa  spoliehali na vlastný rozum, preto  tvrdili niečo iné. Niektorí museli svoje učenie odvolať, iní boli upálení.</a:t>
            </a:r>
          </a:p>
          <a:p>
            <a:pPr marL="0" indent="0">
              <a:buNone/>
            </a:pPr>
            <a:r>
              <a:rPr lang="sk-SK" sz="2000" b="1" dirty="0" smtClean="0"/>
              <a:t>Toto sú najodvážnejší z nich:</a:t>
            </a:r>
          </a:p>
          <a:p>
            <a:r>
              <a:rPr lang="sk-SK" sz="2000" b="1" dirty="0" smtClean="0"/>
              <a:t>M. </a:t>
            </a:r>
            <a:r>
              <a:rPr lang="sk-SK" sz="2000" b="1" dirty="0" err="1" smtClean="0"/>
              <a:t>Kopernik</a:t>
            </a:r>
            <a:r>
              <a:rPr lang="sk-SK" sz="2000" b="1" dirty="0" smtClean="0"/>
              <a:t>  -  astronóm, tvrdil že  Zem nie je  v  strede  vesmíru, ale že  je  to Slnko </a:t>
            </a:r>
            <a:r>
              <a:rPr lang="sk-SK" sz="2000" b="1" smtClean="0"/>
              <a:t>-  </a:t>
            </a:r>
            <a:r>
              <a:rPr lang="sk-SK" sz="2000" b="1" smtClean="0"/>
              <a:t>heliocentrizmus  </a:t>
            </a:r>
            <a:r>
              <a:rPr lang="sk-SK" sz="2000" b="1" dirty="0" smtClean="0"/>
              <a:t>( </a:t>
            </a:r>
            <a:r>
              <a:rPr lang="sk-SK" sz="2000" b="1" dirty="0" err="1" smtClean="0"/>
              <a:t>helio</a:t>
            </a:r>
            <a:r>
              <a:rPr lang="sk-SK" sz="2000" b="1" dirty="0" smtClean="0"/>
              <a:t> – Slnko,  centrizmus  -  stred)</a:t>
            </a:r>
          </a:p>
          <a:p>
            <a:r>
              <a:rPr lang="sk-SK" sz="2000" b="1" dirty="0" smtClean="0"/>
              <a:t>G. </a:t>
            </a:r>
            <a:r>
              <a:rPr lang="sk-SK" sz="2000" b="1" dirty="0" err="1" smtClean="0"/>
              <a:t>Galilei</a:t>
            </a:r>
            <a:r>
              <a:rPr lang="sk-SK" sz="2000" b="1" dirty="0" smtClean="0"/>
              <a:t>  -  Tvrdil že  zem sa  otáča je guľatá a vynašiel  prvý ďalekohľad</a:t>
            </a:r>
          </a:p>
          <a:p>
            <a:r>
              <a:rPr lang="sk-SK" sz="2000" b="1" dirty="0" smtClean="0"/>
              <a:t>G. Bruno  -  za  svoje  tvrdenie, že  Zem nie je  v strede  vesmíru bol upálený</a:t>
            </a:r>
            <a:endParaRPr lang="sk-SK" sz="2000" b="1" dirty="0"/>
          </a:p>
        </p:txBody>
      </p:sp>
    </p:spTree>
    <p:extLst>
      <p:ext uri="{BB962C8B-B14F-4D97-AF65-F5344CB8AC3E}">
        <p14:creationId xmlns:p14="http://schemas.microsoft.com/office/powerpoint/2010/main" val="418744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9488" y="571115"/>
            <a:ext cx="6977719" cy="1193800"/>
          </a:xfrm>
        </p:spPr>
        <p:txBody>
          <a:bodyPr>
            <a:normAutofit/>
          </a:bodyPr>
          <a:lstStyle/>
          <a:p>
            <a:pPr algn="ctr"/>
            <a:r>
              <a:rPr lang="sk-SK" sz="2800" b="1" dirty="0" smtClean="0">
                <a:solidFill>
                  <a:schemeClr val="tx1"/>
                </a:solidFill>
              </a:rPr>
              <a:t>OBDOBIE HUMANIZMU A RENESANCIE</a:t>
            </a:r>
            <a:endParaRPr lang="sk-SK" sz="28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028" name="Picture 4" descr="Výsledok vyhľadávania obrázkov pre dopyt painting of florence italy from renaissanc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9" t="31204" b="12305"/>
          <a:stretch/>
        </p:blipFill>
        <p:spPr bwMode="auto">
          <a:xfrm>
            <a:off x="1565780" y="1457617"/>
            <a:ext cx="9037994" cy="2275192"/>
          </a:xfrm>
          <a:prstGeom prst="rect">
            <a:avLst/>
          </a:prstGeom>
          <a:ln w="38100" cap="sq">
            <a:solidFill>
              <a:srgbClr val="C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úvisiaci obrázo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8" t="21809" r="-425" b="26293"/>
          <a:stretch/>
        </p:blipFill>
        <p:spPr bwMode="auto">
          <a:xfrm>
            <a:off x="2160782" y="4022411"/>
            <a:ext cx="7847990" cy="2716614"/>
          </a:xfrm>
          <a:prstGeom prst="rect">
            <a:avLst/>
          </a:prstGeom>
          <a:ln w="38100" cap="sq">
            <a:solidFill>
              <a:srgbClr val="C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9160" y="0"/>
            <a:ext cx="7275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800" dirty="0" smtClean="0"/>
              <a:t>F</a:t>
            </a:r>
            <a:endParaRPr lang="sk-SK" sz="4800" dirty="0"/>
          </a:p>
        </p:txBody>
      </p:sp>
    </p:spTree>
    <p:extLst>
      <p:ext uri="{BB962C8B-B14F-4D97-AF65-F5344CB8AC3E}">
        <p14:creationId xmlns:p14="http://schemas.microsoft.com/office/powerpoint/2010/main" val="298735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2016-06-27_11-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231" y="2355757"/>
            <a:ext cx="5133597" cy="34340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2467" y="760588"/>
            <a:ext cx="9726612" cy="1280890"/>
          </a:xfrm>
        </p:spPr>
        <p:txBody>
          <a:bodyPr>
            <a:normAutofit/>
          </a:bodyPr>
          <a:lstStyle/>
          <a:p>
            <a:r>
              <a:rPr lang="sk-SK" sz="3200" b="1" dirty="0" smtClean="0">
                <a:solidFill>
                  <a:schemeClr val="tx1"/>
                </a:solidFill>
              </a:rPr>
              <a:t>RENESANCIA NA SLOVENSKU</a:t>
            </a:r>
            <a:endParaRPr lang="sk-SK" sz="3200" b="1" dirty="0">
              <a:solidFill>
                <a:schemeClr val="tx1"/>
              </a:solidFill>
            </a:endParaRPr>
          </a:p>
        </p:txBody>
      </p:sp>
      <p:pic>
        <p:nvPicPr>
          <p:cNvPr id="6" name="Picture 12" descr="Bardejov_radnic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8211" y="2386253"/>
            <a:ext cx="4697926" cy="3403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1421326" y="5904153"/>
            <a:ext cx="3708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i="1" dirty="0"/>
              <a:t>Radnica v Bardejove</a:t>
            </a:r>
          </a:p>
        </p:txBody>
      </p:sp>
      <p:pic>
        <p:nvPicPr>
          <p:cNvPr id="7170" name="Picture 2" descr="139_nag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409" y="399591"/>
            <a:ext cx="2128838" cy="307103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972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341" y="580185"/>
            <a:ext cx="8911687" cy="1280890"/>
          </a:xfrm>
        </p:spPr>
        <p:txBody>
          <a:bodyPr>
            <a:normAutofit/>
          </a:bodyPr>
          <a:lstStyle/>
          <a:p>
            <a:r>
              <a:rPr lang="sk-SK" sz="3200" b="1" dirty="0" smtClean="0">
                <a:solidFill>
                  <a:schemeClr val="tx1"/>
                </a:solidFill>
              </a:rPr>
              <a:t>BANSKÁ BYSTRICA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8194" name="Picture 2" descr="Výsledok vyhľadávania obrázkov pre dopyt thurzov d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69" y="1779642"/>
            <a:ext cx="5508773" cy="41315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Súvisiaci obrázo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12"/>
          <a:stretch/>
        </p:blipFill>
        <p:spPr bwMode="auto">
          <a:xfrm>
            <a:off x="6015184" y="95198"/>
            <a:ext cx="5852716" cy="37575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5529" y="3975677"/>
            <a:ext cx="2433637" cy="29952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181" y="4073693"/>
            <a:ext cx="3712408" cy="27843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51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80620" y="626908"/>
            <a:ext cx="4792132" cy="36734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-866238" y="657080"/>
            <a:ext cx="8312067" cy="3777622"/>
          </a:xfrm>
        </p:spPr>
        <p:txBody>
          <a:bodyPr>
            <a:normAutofit/>
          </a:bodyPr>
          <a:lstStyle/>
          <a:p>
            <a:pPr algn="ctr"/>
            <a:endParaRPr lang="sk-SK" sz="2800" b="1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sk-SK" sz="2800" b="1" dirty="0" smtClean="0">
                <a:solidFill>
                  <a:srgbClr val="C00000"/>
                </a:solidFill>
              </a:rPr>
              <a:t>FEUDÁLNA SPOLOČNOSŤ</a:t>
            </a:r>
          </a:p>
          <a:p>
            <a:pPr algn="ctr"/>
            <a:endParaRPr lang="sk-SK" sz="2800" b="1" dirty="0">
              <a:solidFill>
                <a:srgbClr val="C00000"/>
              </a:solidFill>
            </a:endParaRPr>
          </a:p>
          <a:p>
            <a:pPr algn="ctr"/>
            <a:r>
              <a:rPr lang="sk-SK" sz="2800" b="1" dirty="0" smtClean="0">
                <a:solidFill>
                  <a:schemeClr val="tx1"/>
                </a:solidFill>
              </a:rPr>
              <a:t>V popredí .............</a:t>
            </a:r>
          </a:p>
          <a:p>
            <a:pPr algn="ctr"/>
            <a:r>
              <a:rPr lang="sk-SK" sz="2800" b="1" dirty="0" smtClean="0">
                <a:solidFill>
                  <a:schemeClr val="tx1"/>
                </a:solidFill>
              </a:rPr>
              <a:t>Filozofia - ......................</a:t>
            </a:r>
          </a:p>
          <a:p>
            <a:pPr algn="ctr"/>
            <a:r>
              <a:rPr lang="sk-SK" sz="2800" b="1" dirty="0" smtClean="0">
                <a:solidFill>
                  <a:schemeClr val="tx1"/>
                </a:solidFill>
              </a:rPr>
              <a:t>Princípy .................</a:t>
            </a:r>
            <a:endParaRPr lang="sk-SK" sz="2800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23481" y="1803021"/>
            <a:ext cx="137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400" dirty="0" smtClean="0"/>
              <a:t>Boh</a:t>
            </a:r>
            <a:endParaRPr lang="sk-SK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2977676" y="2503431"/>
            <a:ext cx="238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dirty="0" smtClean="0"/>
              <a:t>teológia</a:t>
            </a:r>
            <a:endParaRPr lang="sk-SK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3434876" y="3044596"/>
            <a:ext cx="162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dirty="0" smtClean="0"/>
              <a:t>cirkvi</a:t>
            </a:r>
            <a:endParaRPr lang="sk-SK" sz="3200" dirty="0"/>
          </a:p>
        </p:txBody>
      </p:sp>
      <p:sp>
        <p:nvSpPr>
          <p:cNvPr id="10" name="Rectangle 9"/>
          <p:cNvSpPr/>
          <p:nvPr/>
        </p:nvSpPr>
        <p:spPr>
          <a:xfrm>
            <a:off x="5929952" y="626908"/>
            <a:ext cx="5384042" cy="36734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4071171" y="522725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k-SK" sz="2800" b="1" dirty="0" smtClean="0">
              <a:solidFill>
                <a:srgbClr val="C00000"/>
              </a:solidFill>
            </a:endParaRPr>
          </a:p>
          <a:p>
            <a:pPr marL="0" indent="0" algn="ctr">
              <a:buFont typeface="Wingdings 3" charset="2"/>
              <a:buNone/>
            </a:pPr>
            <a:r>
              <a:rPr lang="sk-SK" sz="2800" b="1" dirty="0" smtClean="0">
                <a:solidFill>
                  <a:srgbClr val="C00000"/>
                </a:solidFill>
              </a:rPr>
              <a:t>RENESANČNÁ SPOLOČNOSŤ</a:t>
            </a:r>
          </a:p>
          <a:p>
            <a:pPr algn="ctr"/>
            <a:endParaRPr lang="sk-SK" sz="2800" b="1" dirty="0" smtClean="0">
              <a:solidFill>
                <a:srgbClr val="C00000"/>
              </a:solidFill>
            </a:endParaRPr>
          </a:p>
          <a:p>
            <a:pPr algn="ctr"/>
            <a:r>
              <a:rPr lang="sk-SK" sz="2800" b="1" dirty="0" smtClean="0">
                <a:solidFill>
                  <a:schemeClr val="tx1"/>
                </a:solidFill>
              </a:rPr>
              <a:t>V popredí .............</a:t>
            </a:r>
          </a:p>
          <a:p>
            <a:pPr algn="ctr"/>
            <a:r>
              <a:rPr lang="sk-SK" sz="2800" b="1" dirty="0" smtClean="0">
                <a:solidFill>
                  <a:schemeClr val="tx1"/>
                </a:solidFill>
              </a:rPr>
              <a:t>Veda - ......................</a:t>
            </a:r>
          </a:p>
          <a:p>
            <a:pPr algn="ctr"/>
            <a:r>
              <a:rPr lang="sk-SK" sz="2800" b="1" dirty="0" smtClean="0">
                <a:solidFill>
                  <a:schemeClr val="tx1"/>
                </a:solidFill>
              </a:rPr>
              <a:t>Princípy .................</a:t>
            </a:r>
            <a:endParaRPr lang="sk-SK" sz="2800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65098" y="1899560"/>
            <a:ext cx="2053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dirty="0" smtClean="0"/>
              <a:t>človek</a:t>
            </a:r>
            <a:endParaRPr lang="sk-SK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8174218" y="2666130"/>
            <a:ext cx="2953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h</a:t>
            </a:r>
            <a:r>
              <a:rPr lang="sk-SK" sz="2400" dirty="0" smtClean="0"/>
              <a:t>umanistické vedy</a:t>
            </a:r>
            <a:endParaRPr lang="sk-SK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8621973" y="3036656"/>
            <a:ext cx="162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dirty="0" smtClean="0"/>
              <a:t>antiky</a:t>
            </a: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145077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3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1030</TotalTime>
  <Words>1061</Words>
  <Application>Microsoft Office PowerPoint</Application>
  <PresentationFormat>Širokouhlá</PresentationFormat>
  <Paragraphs>67</Paragraphs>
  <Slides>14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Wisp</vt:lpstr>
      <vt:lpstr>Rodí sa európska novoveká spoločnosť</vt:lpstr>
      <vt:lpstr>Prezentácia programu PowerPoint</vt:lpstr>
      <vt:lpstr>Prezentácia programu PowerPoint</vt:lpstr>
      <vt:lpstr>Prezentácia programu PowerPoint</vt:lpstr>
      <vt:lpstr>Renesancia  vo  vede</vt:lpstr>
      <vt:lpstr>OBDOBIE HUMANIZMU A RENESANCIE</vt:lpstr>
      <vt:lpstr>RENESANCIA NA SLOVENSKU</vt:lpstr>
      <vt:lpstr>BANSKÁ BYSTRICA</vt:lpstr>
      <vt:lpstr>Prezentácia programu PowerPoint</vt:lpstr>
      <vt:lpstr>Rozdiel  medzi stredovekou a renesančnou filozofiou</vt:lpstr>
      <vt:lpstr>Prezentácia programu PowerPoint</vt:lpstr>
      <vt:lpstr>Leonardo  da  Vinci</vt:lpstr>
      <vt:lpstr>Renesanční myslitelia</vt:lpstr>
      <vt:lpstr>Reformácia  a protireformácia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Rodí sa európska novoveká spoločnosť</dc:title>
  <dc:creator>Používateľ systému Windows</dc:creator>
  <cp:lastModifiedBy>ucitel</cp:lastModifiedBy>
  <cp:revision>66</cp:revision>
  <dcterms:created xsi:type="dcterms:W3CDTF">2018-01-22T20:29:40Z</dcterms:created>
  <dcterms:modified xsi:type="dcterms:W3CDTF">2023-03-30T10:47:48Z</dcterms:modified>
</cp:coreProperties>
</file>