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20. 3. 2021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ladychemik.webnode.sk/ucebny-material/a8-rocnik/a10-uloh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zschemie.euweb.cz/redox/redox1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/>
              <a:t>Elektrolýza </a:t>
            </a:r>
            <a:r>
              <a:rPr lang="sk-SK" sz="8000" b="1" dirty="0" err="1" smtClean="0"/>
              <a:t>NaCl</a:t>
            </a:r>
            <a:endParaRPr lang="sk-SK" sz="8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2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rgbClr val="00B050"/>
                </a:solidFill>
              </a:rPr>
              <a:t>Definícia elektrolýzy a pojmy</a:t>
            </a:r>
            <a:endParaRPr lang="sk-SK" sz="48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9191" y="1124744"/>
            <a:ext cx="8712968" cy="388843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f</a:t>
            </a:r>
            <a:r>
              <a:rPr lang="sk-SK" dirty="0" smtClean="0"/>
              <a:t>yzikálno-chemický dej</a:t>
            </a:r>
          </a:p>
          <a:p>
            <a:r>
              <a:rPr lang="sk-SK" dirty="0" smtClean="0"/>
              <a:t>zariadenie sa nazýva </a:t>
            </a:r>
            <a:r>
              <a:rPr lang="sk-SK" b="1" dirty="0" err="1" smtClean="0"/>
              <a:t>elektrolyzér</a:t>
            </a:r>
            <a:endParaRPr lang="sk-SK" b="1" dirty="0" smtClean="0"/>
          </a:p>
          <a:p>
            <a:r>
              <a:rPr lang="sk-SK" dirty="0" smtClean="0"/>
              <a:t>prebieha </a:t>
            </a:r>
            <a:r>
              <a:rPr lang="sk-SK" dirty="0"/>
              <a:t>na </a:t>
            </a:r>
            <a:r>
              <a:rPr lang="sk-SK" b="1" dirty="0" smtClean="0"/>
              <a:t>elektródach</a:t>
            </a:r>
            <a:r>
              <a:rPr lang="sk-SK" dirty="0" smtClean="0"/>
              <a:t> </a:t>
            </a:r>
            <a:r>
              <a:rPr lang="sk-SK" dirty="0">
                <a:latin typeface="Times New Roman"/>
                <a:cs typeface="Times New Roman"/>
              </a:rPr>
              <a:t>→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kladnej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anóde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dirty="0" smtClean="0"/>
              <a:t>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</a:t>
            </a:r>
            <a:r>
              <a:rPr lang="sk-SK" dirty="0" smtClean="0">
                <a:latin typeface="Times New Roman"/>
                <a:cs typeface="Times New Roman"/>
              </a:rPr>
              <a:t>→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70C0"/>
                </a:solidFill>
              </a:rPr>
              <a:t>zápornej </a:t>
            </a:r>
            <a:r>
              <a:rPr lang="sk-SK" b="1" dirty="0" smtClean="0">
                <a:solidFill>
                  <a:srgbClr val="0070C0"/>
                </a:solidFill>
              </a:rPr>
              <a:t>katóde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</a:p>
          <a:p>
            <a:r>
              <a:rPr lang="sk-SK" dirty="0"/>
              <a:t>p</a:t>
            </a:r>
            <a:r>
              <a:rPr lang="sk-SK" dirty="0" smtClean="0"/>
              <a:t>odmienkou je prechod </a:t>
            </a:r>
            <a:r>
              <a:rPr lang="sk-SK" b="1" u="sng" dirty="0" smtClean="0"/>
              <a:t>jednosmerného </a:t>
            </a:r>
            <a:r>
              <a:rPr lang="sk-SK" b="1" u="sng" dirty="0"/>
              <a:t>elektrického </a:t>
            </a:r>
            <a:r>
              <a:rPr lang="sk-SK" b="1" u="sng" dirty="0" smtClean="0"/>
              <a:t>prúdu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roztokom</a:t>
            </a:r>
            <a:r>
              <a:rPr lang="sk-SK" dirty="0" smtClean="0"/>
              <a:t> alebo </a:t>
            </a:r>
            <a:r>
              <a:rPr lang="sk-SK" dirty="0">
                <a:solidFill>
                  <a:srgbClr val="FF0000"/>
                </a:solidFill>
              </a:rPr>
              <a:t>taveninou</a:t>
            </a:r>
            <a:r>
              <a:rPr lang="sk-SK" dirty="0"/>
              <a:t>, </a:t>
            </a:r>
            <a:r>
              <a:rPr lang="sk-SK" dirty="0" smtClean="0"/>
              <a:t>(obsahujú voľné </a:t>
            </a:r>
            <a:r>
              <a:rPr lang="sk-SK" dirty="0"/>
              <a:t>pohyblivé </a:t>
            </a:r>
            <a:r>
              <a:rPr lang="sk-SK" dirty="0" smtClean="0"/>
              <a:t>ióny </a:t>
            </a:r>
            <a:r>
              <a:rPr lang="sk-SK" dirty="0"/>
              <a:t>(</a:t>
            </a:r>
            <a:r>
              <a:rPr lang="sk-SK" dirty="0" smtClean="0"/>
              <a:t>katióny </a:t>
            </a:r>
            <a:r>
              <a:rPr lang="sk-SK" dirty="0"/>
              <a:t>a </a:t>
            </a:r>
            <a:r>
              <a:rPr lang="sk-SK" dirty="0" smtClean="0"/>
              <a:t>anióny)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97556" y="4725144"/>
            <a:ext cx="8640960" cy="21328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sk-SK" sz="4000" b="1" dirty="0" smtClean="0">
                <a:solidFill>
                  <a:schemeClr val="accent6">
                    <a:lumMod val="50000"/>
                  </a:schemeClr>
                </a:solidFill>
              </a:rPr>
              <a:t>Na anóde </a:t>
            </a:r>
            <a:r>
              <a:rPr lang="sk-SK" sz="4000" dirty="0" smtClean="0"/>
              <a:t>(+) prebieha </a:t>
            </a:r>
            <a:r>
              <a:rPr lang="sk-SK" sz="4000" dirty="0" smtClean="0">
                <a:solidFill>
                  <a:srgbClr val="FFC000"/>
                </a:solidFill>
              </a:rPr>
              <a:t>OXIDÁCIA</a:t>
            </a:r>
          </a:p>
          <a:p>
            <a:pPr algn="ctr"/>
            <a:r>
              <a:rPr lang="sk-SK" sz="2400" dirty="0" smtClean="0"/>
              <a:t>pohybujú sa k nej anióny -odovzdávajú tu prebytočné elektróny</a:t>
            </a:r>
            <a:endParaRPr lang="sk-SK" sz="2400" dirty="0" smtClean="0">
              <a:solidFill>
                <a:srgbClr val="FFC000"/>
              </a:solidFill>
            </a:endParaRPr>
          </a:p>
          <a:p>
            <a:pPr algn="ctr"/>
            <a:r>
              <a:rPr lang="sk-SK" sz="4000" b="1" dirty="0" smtClean="0">
                <a:solidFill>
                  <a:srgbClr val="002060"/>
                </a:solidFill>
              </a:rPr>
              <a:t>Na katóde </a:t>
            </a:r>
            <a:r>
              <a:rPr lang="sk-SK" sz="4000" dirty="0" smtClean="0"/>
              <a:t>(-) prebieha </a:t>
            </a:r>
            <a:r>
              <a:rPr lang="sk-SK" sz="4000" dirty="0" smtClean="0">
                <a:solidFill>
                  <a:srgbClr val="FF0000"/>
                </a:solidFill>
              </a:rPr>
              <a:t>REDUKCIA</a:t>
            </a:r>
          </a:p>
          <a:p>
            <a:pPr algn="ctr"/>
            <a:r>
              <a:rPr lang="sk-SK" sz="2800" dirty="0"/>
              <a:t>pohybujú sa k nej katióny a prijímajú elektróny</a:t>
            </a:r>
            <a:endParaRPr lang="sk-SK" sz="2800" dirty="0">
              <a:solidFill>
                <a:srgbClr val="FFC000"/>
              </a:solidFill>
            </a:endParaRPr>
          </a:p>
          <a:p>
            <a:pPr algn="ctr"/>
            <a:endParaRPr lang="sk-SK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3792" y="0"/>
            <a:ext cx="8229600" cy="1143000"/>
          </a:xfrm>
        </p:spPr>
        <p:txBody>
          <a:bodyPr/>
          <a:lstStyle/>
          <a:p>
            <a:r>
              <a:rPr lang="sk-SK" b="1" dirty="0" smtClean="0"/>
              <a:t>Tavenina </a:t>
            </a:r>
            <a:r>
              <a:rPr lang="sk-SK" b="1" dirty="0" err="1" smtClean="0"/>
              <a:t>NaCl</a:t>
            </a:r>
            <a:r>
              <a:rPr lang="sk-SK" b="1" dirty="0" smtClean="0"/>
              <a:t> </a:t>
            </a:r>
            <a:r>
              <a:rPr lang="sk-SK" dirty="0" smtClean="0"/>
              <a:t>(</a:t>
            </a:r>
            <a:r>
              <a:rPr lang="sk-SK" dirty="0" err="1" smtClean="0"/>
              <a:t>t</a:t>
            </a:r>
            <a:r>
              <a:rPr lang="sk-SK" baseline="-25000" dirty="0" err="1" smtClean="0"/>
              <a:t>Top</a:t>
            </a:r>
            <a:r>
              <a:rPr lang="sk-SK" dirty="0" smtClean="0"/>
              <a:t>= 801 </a:t>
            </a:r>
            <a:r>
              <a:rPr lang="sk-SK" dirty="0" smtClean="0">
                <a:latin typeface="Times New Roman"/>
                <a:cs typeface="Times New Roman"/>
              </a:rPr>
              <a:t>°C)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2" t="42699" r="30589" b="7216"/>
          <a:stretch/>
        </p:blipFill>
        <p:spPr bwMode="auto">
          <a:xfrm>
            <a:off x="467544" y="1151562"/>
            <a:ext cx="8568952" cy="5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0" y="3356992"/>
            <a:ext cx="1115616" cy="16561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Na katóde sa vylučuje čistý sodík !!!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Sedemcípa hviezda 5"/>
          <p:cNvSpPr/>
          <p:nvPr/>
        </p:nvSpPr>
        <p:spPr>
          <a:xfrm>
            <a:off x="0" y="1325318"/>
            <a:ext cx="827584" cy="73553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Sedemcípa hviezda 7"/>
          <p:cNvSpPr/>
          <p:nvPr/>
        </p:nvSpPr>
        <p:spPr>
          <a:xfrm>
            <a:off x="4355976" y="1325318"/>
            <a:ext cx="792088" cy="72008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2.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3851920" y="2856097"/>
            <a:ext cx="1592509" cy="28083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Vznikajúci sodík hneď reaguje s H2O !!! 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Vzniká </a:t>
            </a:r>
            <a:r>
              <a:rPr lang="sk-SK" b="1" dirty="0" err="1" smtClean="0">
                <a:solidFill>
                  <a:schemeClr val="tx1"/>
                </a:solidFill>
              </a:rPr>
              <a:t>NaOH</a:t>
            </a:r>
            <a:r>
              <a:rPr lang="sk-SK" b="1" dirty="0" smtClean="0">
                <a:solidFill>
                  <a:schemeClr val="tx1"/>
                </a:solidFill>
              </a:rPr>
              <a:t>, ktorý indikuje fialové sfarbenie </a:t>
            </a:r>
            <a:r>
              <a:rPr lang="sk-SK" b="1" dirty="0" err="1" smtClean="0">
                <a:solidFill>
                  <a:schemeClr val="tx1"/>
                </a:solidFill>
              </a:rPr>
              <a:t>fenolftaleínu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Hlavné rozdiely</a:t>
            </a:r>
            <a:endParaRPr lang="sk-SK" sz="6000" b="1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514116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sk-SK" b="1" u="sng" dirty="0" smtClean="0"/>
              <a:t>Tavenina </a:t>
            </a:r>
            <a:r>
              <a:rPr lang="sk-SK" b="1" u="sng" dirty="0" err="1" smtClean="0"/>
              <a:t>NaCl</a:t>
            </a:r>
            <a:endParaRPr lang="sk-SK" b="1" u="sng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Na katóde sa vylučuje čistý sodík </a:t>
            </a:r>
            <a:r>
              <a:rPr lang="sk-SK" dirty="0" smtClean="0"/>
              <a:t>(sivý striebrolesklý)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>
                <a:solidFill>
                  <a:srgbClr val="FF0000"/>
                </a:solidFill>
              </a:rPr>
              <a:t>Na anóde sa uvoľňujú bublinky chlóru</a:t>
            </a:r>
          </a:p>
          <a:p>
            <a:r>
              <a:rPr lang="sk-SK" dirty="0" err="1" smtClean="0"/>
              <a:t>Cl</a:t>
            </a:r>
            <a:r>
              <a:rPr lang="sk-SK" dirty="0" smtClean="0"/>
              <a:t> + </a:t>
            </a:r>
            <a:r>
              <a:rPr lang="sk-SK" dirty="0" err="1" smtClean="0"/>
              <a:t>Cl</a:t>
            </a:r>
            <a:r>
              <a:rPr lang="sk-SK" dirty="0" smtClean="0"/>
              <a:t> </a:t>
            </a:r>
            <a:r>
              <a:rPr lang="sk-SK" dirty="0" smtClean="0">
                <a:latin typeface="Times New Roman"/>
                <a:cs typeface="Times New Roman"/>
              </a:rPr>
              <a:t>→ Cl</a:t>
            </a:r>
            <a:r>
              <a:rPr lang="sk-SK" baseline="-25000" dirty="0" smtClean="0">
                <a:latin typeface="Times New Roman"/>
                <a:cs typeface="Times New Roman"/>
              </a:rPr>
              <a:t>2</a:t>
            </a:r>
            <a:endParaRPr lang="sk-SK" baseline="-250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392488" cy="514116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 smtClean="0"/>
              <a:t>           </a:t>
            </a:r>
            <a:r>
              <a:rPr lang="sk-SK" sz="3100" b="1" u="sng" dirty="0" smtClean="0"/>
              <a:t>Roztok </a:t>
            </a:r>
            <a:r>
              <a:rPr lang="sk-SK" sz="3100" b="1" u="sng" dirty="0" err="1" smtClean="0"/>
              <a:t>NaCl</a:t>
            </a:r>
            <a:endParaRPr lang="sk-SK" sz="3100" b="1" u="sng" dirty="0" smtClean="0"/>
          </a:p>
          <a:p>
            <a:r>
              <a:rPr lang="sk-SK" dirty="0" smtClean="0"/>
              <a:t>POZOR</a:t>
            </a:r>
            <a:r>
              <a:rPr lang="sk-SK" dirty="0"/>
              <a:t>! </a:t>
            </a:r>
            <a:r>
              <a:rPr lang="sk-SK" dirty="0">
                <a:solidFill>
                  <a:srgbClr val="FF0000"/>
                </a:solidFill>
              </a:rPr>
              <a:t>na katóde sa uvoľňuje </a:t>
            </a:r>
            <a:r>
              <a:rPr lang="sk-SK" dirty="0" smtClean="0">
                <a:solidFill>
                  <a:srgbClr val="FF0000"/>
                </a:solidFill>
              </a:rPr>
              <a:t>vodík (plynný – bublinky)</a:t>
            </a:r>
            <a:endParaRPr lang="sk-SK" dirty="0">
              <a:solidFill>
                <a:srgbClr val="FF0000"/>
              </a:solidFill>
            </a:endParaRPr>
          </a:p>
          <a:p>
            <a:r>
              <a:rPr lang="sk-SK" dirty="0" smtClean="0"/>
              <a:t>Na katóde nevzniká sodík!!!!</a:t>
            </a:r>
          </a:p>
          <a:p>
            <a:r>
              <a:rPr lang="sk-SK" dirty="0" smtClean="0"/>
              <a:t>Je veľmi reaktívny, preto </a:t>
            </a:r>
            <a:r>
              <a:rPr lang="sk-SK" dirty="0"/>
              <a:t>hneď reaguje s </a:t>
            </a:r>
            <a:r>
              <a:rPr lang="sk-SK" dirty="0" smtClean="0"/>
              <a:t>H</a:t>
            </a:r>
            <a:r>
              <a:rPr lang="sk-SK" baseline="-25000" dirty="0" smtClean="0"/>
              <a:t>2</a:t>
            </a:r>
            <a:r>
              <a:rPr lang="sk-SK" dirty="0" smtClean="0"/>
              <a:t>O, pričom vzniká </a:t>
            </a:r>
            <a:r>
              <a:rPr lang="sk-SK" dirty="0" err="1" smtClean="0"/>
              <a:t>NaOH</a:t>
            </a:r>
            <a:r>
              <a:rPr lang="sk-SK" dirty="0" smtClean="0"/>
              <a:t> (zásada), </a:t>
            </a:r>
            <a:r>
              <a:rPr lang="sk-SK" dirty="0"/>
              <a:t>ktorý </a:t>
            </a:r>
            <a:r>
              <a:rPr lang="sk-SK" dirty="0" smtClean="0"/>
              <a:t>indikujeme vznikom fialového sfarbenia okolo katódy v roztoku s </a:t>
            </a:r>
            <a:r>
              <a:rPr lang="sk-SK" dirty="0" err="1" smtClean="0"/>
              <a:t>fenolftaleínom</a:t>
            </a:r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Na </a:t>
            </a:r>
            <a:r>
              <a:rPr lang="sk-SK" dirty="0">
                <a:solidFill>
                  <a:srgbClr val="FF0000"/>
                </a:solidFill>
              </a:rPr>
              <a:t>anóde sa </a:t>
            </a:r>
            <a:r>
              <a:rPr lang="sk-SK" dirty="0" smtClean="0">
                <a:solidFill>
                  <a:srgbClr val="FF0000"/>
                </a:solidFill>
              </a:rPr>
              <a:t>rovnako ako u taveniny uvoľňujú </a:t>
            </a:r>
            <a:r>
              <a:rPr lang="sk-SK" dirty="0">
                <a:solidFill>
                  <a:srgbClr val="FF0000"/>
                </a:solidFill>
              </a:rPr>
              <a:t>bublinky </a:t>
            </a:r>
            <a:r>
              <a:rPr lang="sk-SK" dirty="0" smtClean="0"/>
              <a:t>chlóru    </a:t>
            </a:r>
            <a:r>
              <a:rPr lang="sk-SK" dirty="0" err="1" smtClean="0"/>
              <a:t>Cl</a:t>
            </a:r>
            <a:r>
              <a:rPr lang="sk-SK" dirty="0" smtClean="0"/>
              <a:t> </a:t>
            </a:r>
            <a:r>
              <a:rPr lang="sk-SK" dirty="0"/>
              <a:t>+ </a:t>
            </a:r>
            <a:r>
              <a:rPr lang="sk-SK" dirty="0" err="1"/>
              <a:t>Cl</a:t>
            </a:r>
            <a:r>
              <a:rPr lang="sk-SK" dirty="0"/>
              <a:t> </a:t>
            </a:r>
            <a:r>
              <a:rPr lang="sk-SK" dirty="0">
                <a:latin typeface="Times New Roman"/>
                <a:cs typeface="Times New Roman"/>
              </a:rPr>
              <a:t>→ Cl</a:t>
            </a:r>
            <a:r>
              <a:rPr lang="sk-SK" baseline="-25000" dirty="0">
                <a:latin typeface="Times New Roman"/>
                <a:cs typeface="Times New Roman"/>
              </a:rPr>
              <a:t>2</a:t>
            </a:r>
            <a:endParaRPr lang="sk-SK" baseline="-25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8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Elektrolýza roztoku </a:t>
            </a:r>
            <a:r>
              <a:rPr lang="sk-SK" dirty="0" err="1" smtClean="0"/>
              <a:t>NaCl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sk-SK" b="1" smtClean="0"/>
              <a:t>2NaCl </a:t>
            </a:r>
            <a:r>
              <a:rPr lang="sk-SK" b="1"/>
              <a:t>→ </a:t>
            </a:r>
            <a:r>
              <a:rPr lang="sk-SK" b="1" smtClean="0"/>
              <a:t>2Na </a:t>
            </a:r>
            <a:r>
              <a:rPr lang="sk-SK" b="1" dirty="0"/>
              <a:t>+ Cl</a:t>
            </a:r>
            <a:r>
              <a:rPr lang="sk-SK" b="1" baseline="-25000" dirty="0"/>
              <a:t>2</a:t>
            </a:r>
            <a:r>
              <a:rPr lang="sk-SK" b="1" dirty="0"/>
              <a:t> </a:t>
            </a:r>
            <a:r>
              <a:rPr lang="sk-SK" dirty="0"/>
              <a:t>        </a:t>
            </a:r>
            <a:r>
              <a:rPr lang="sk-SK" dirty="0" smtClean="0"/>
              <a:t> </a:t>
            </a:r>
            <a:r>
              <a:rPr lang="sk-SK" dirty="0"/>
              <a:t>                   </a:t>
            </a:r>
            <a:r>
              <a:rPr lang="sk-SK" i="1" dirty="0"/>
              <a:t>1. reakcia  </a:t>
            </a:r>
            <a:endParaRPr lang="sk-SK" dirty="0"/>
          </a:p>
          <a:p>
            <a:r>
              <a:rPr lang="sk-SK" b="1" dirty="0" smtClean="0"/>
              <a:t>2Na </a:t>
            </a:r>
            <a:r>
              <a:rPr lang="sk-SK" b="1" dirty="0"/>
              <a:t>+ </a:t>
            </a:r>
            <a:r>
              <a:rPr lang="sk-SK" b="1" dirty="0" smtClean="0"/>
              <a:t>2H</a:t>
            </a:r>
            <a:r>
              <a:rPr lang="sk-SK" b="1" baseline="-25000" dirty="0" smtClean="0"/>
              <a:t>2</a:t>
            </a:r>
            <a:r>
              <a:rPr lang="sk-SK" b="1" dirty="0" smtClean="0"/>
              <a:t>O </a:t>
            </a:r>
            <a:r>
              <a:rPr lang="sk-SK" b="1" dirty="0"/>
              <a:t>→ </a:t>
            </a:r>
            <a:r>
              <a:rPr lang="sk-SK" b="1" dirty="0"/>
              <a:t>2</a:t>
            </a:r>
            <a:r>
              <a:rPr lang="sk-SK" b="1" dirty="0" smtClean="0"/>
              <a:t>NaOH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  </a:t>
            </a:r>
            <a:r>
              <a:rPr lang="sk-SK" dirty="0"/>
              <a:t>           </a:t>
            </a:r>
            <a:r>
              <a:rPr lang="sk-SK" dirty="0" smtClean="0"/>
              <a:t> </a:t>
            </a:r>
            <a:r>
              <a:rPr lang="sk-SK" dirty="0"/>
              <a:t> </a:t>
            </a:r>
            <a:r>
              <a:rPr lang="sk-SK" i="1" dirty="0"/>
              <a:t>2. reakcia</a:t>
            </a:r>
            <a:endParaRPr lang="sk-SK" dirty="0"/>
          </a:p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www.youtube.com/watch?v=FAqTXHkF0SU</a:t>
            </a:r>
          </a:p>
          <a:p>
            <a:pPr marL="0" indent="0">
              <a:buNone/>
            </a:pPr>
            <a:endParaRPr lang="sk-SK" dirty="0">
              <a:hlinkClick r:id="rId2"/>
            </a:endParaRPr>
          </a:p>
          <a:p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://mladychemik.webnode.sk/ucebny-material/a8-rocnik/a10-uloha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 smtClean="0"/>
              <a:t>Chlór oxidoval, zvýšil </a:t>
            </a:r>
            <a:r>
              <a:rPr lang="sk-SK" dirty="0" err="1" smtClean="0"/>
              <a:t>ox.č</a:t>
            </a:r>
            <a:r>
              <a:rPr lang="sk-SK" dirty="0" smtClean="0"/>
              <a:t>.</a:t>
            </a:r>
          </a:p>
          <a:p>
            <a:r>
              <a:rPr lang="sk-SK" dirty="0" smtClean="0"/>
              <a:t>Vodík – redukcia </a:t>
            </a:r>
            <a:r>
              <a:rPr lang="sk-SK" dirty="0" err="1" smtClean="0"/>
              <a:t>ox.č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2" t="29096" r="35299" b="28060"/>
          <a:stretch/>
        </p:blipFill>
        <p:spPr bwMode="auto">
          <a:xfrm>
            <a:off x="5982385" y="4488555"/>
            <a:ext cx="3161616" cy="234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Súhrnná chemická reakcia </a:t>
            </a:r>
            <a:endParaRPr lang="sk-SK" b="1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24083" r="45567" b="10795"/>
          <a:stretch/>
        </p:blipFill>
        <p:spPr bwMode="auto">
          <a:xfrm>
            <a:off x="899592" y="1340768"/>
            <a:ext cx="7784421" cy="52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www.zschemie.euweb.cz/redox/redox11.html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24071" r="36973" b="12297"/>
          <a:stretch/>
        </p:blipFill>
        <p:spPr bwMode="auto">
          <a:xfrm>
            <a:off x="1043625" y="2060848"/>
            <a:ext cx="7372987" cy="41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1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elektrolýzy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Výroba kovov z rúd</a:t>
            </a:r>
          </a:p>
          <a:p>
            <a:r>
              <a:rPr lang="sk-SK" dirty="0" smtClean="0"/>
              <a:t>Čistenie kovov</a:t>
            </a:r>
          </a:p>
          <a:p>
            <a:r>
              <a:rPr lang="sk-SK" dirty="0" smtClean="0"/>
              <a:t>Galvanické pokovovanie – proti korózii (pocínovanie, pozinkovanie, pochrómovanie...)</a:t>
            </a:r>
          </a:p>
          <a:p>
            <a:endParaRPr lang="sk-SK" dirty="0" smtClean="0"/>
          </a:p>
          <a:p>
            <a:r>
              <a:rPr lang="sk-SK" dirty="0" smtClean="0"/>
              <a:t>Planéta vedomostí:</a:t>
            </a:r>
          </a:p>
          <a:p>
            <a:r>
              <a:rPr lang="sk-SK" dirty="0"/>
              <a:t>http://</a:t>
            </a:r>
            <a:r>
              <a:rPr lang="sk-SK" dirty="0" smtClean="0"/>
              <a:t>planetavedomosti.iedu.sk/page.php/resources/view_all?id=anoda_elektricky_prud_elektrolyza_elektrolyzer_katoda_produkty_soli_voda_vodny_roztok_page1&amp;RelayState=http%253A%252F%252Fplanetavedomosti.iedu.sk%252Findex.php%252Fsearch%252Fresults%252FElektrol%2525C3%2525BDza%252C0%252C0%252C0%252Celektrol%2525C3%2525BDza%252C25%252C1%252Ctn%252C1.html&amp;1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13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233</Words>
  <Application>Microsoft Office PowerPoint</Application>
  <PresentationFormat>Prezentácia na obrazovke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Elektrolýza NaCl</vt:lpstr>
      <vt:lpstr>Definícia elektrolýzy a pojmy</vt:lpstr>
      <vt:lpstr>Tavenina NaCl (tTop= 801 °C) </vt:lpstr>
      <vt:lpstr>Hlavné rozdiely</vt:lpstr>
      <vt:lpstr>Elektrolýza roztoku NaCl:</vt:lpstr>
      <vt:lpstr>Súhrnná chemická reakcia </vt:lpstr>
      <vt:lpstr>Prezentácia programu PowerPoint</vt:lpstr>
      <vt:lpstr>Využitie elektrolýzy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Elektrolýza NaCl</dc:title>
  <dc:creator>spravca</dc:creator>
  <cp:lastModifiedBy>spravca</cp:lastModifiedBy>
  <cp:revision>16</cp:revision>
  <dcterms:created xsi:type="dcterms:W3CDTF">2021-01-06T19:08:17Z</dcterms:created>
  <dcterms:modified xsi:type="dcterms:W3CDTF">2021-03-20T18:10:31Z</dcterms:modified>
</cp:coreProperties>
</file>