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61" r:id="rId18"/>
    <p:sldId id="262" r:id="rId19"/>
    <p:sldId id="263" r:id="rId20"/>
    <p:sldId id="264" r:id="rId21"/>
    <p:sldId id="287" r:id="rId22"/>
    <p:sldId id="265" r:id="rId23"/>
    <p:sldId id="283" r:id="rId24"/>
    <p:sldId id="284" r:id="rId25"/>
    <p:sldId id="285" r:id="rId26"/>
    <p:sldId id="286" r:id="rId27"/>
    <p:sldId id="260" r:id="rId28"/>
    <p:sldId id="270" r:id="rId29"/>
    <p:sldId id="277" r:id="rId30"/>
    <p:sldId id="282" r:id="rId3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clrMru>
    <a:srgbClr val="0066FF"/>
    <a:srgbClr val="FF3300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757" autoAdjust="0"/>
    <p:restoredTop sz="94660"/>
  </p:normalViewPr>
  <p:slideViewPr>
    <p:cSldViewPr>
      <p:cViewPr varScale="1">
        <p:scale>
          <a:sx n="80" d="100"/>
          <a:sy n="80" d="100"/>
        </p:scale>
        <p:origin x="-93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3500438"/>
            <a:ext cx="9144000" cy="33575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0" y="3500438"/>
            <a:ext cx="9144000" cy="33575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/>
          </a:p>
        </p:txBody>
      </p:sp>
      <p:sp>
        <p:nvSpPr>
          <p:cNvPr id="1027" name="AutoShape 3"/>
          <p:cNvSpPr>
            <a:spLocks noChangeArrowheads="1"/>
          </p:cNvSpPr>
          <p:nvPr userDrawn="1"/>
        </p:nvSpPr>
        <p:spPr bwMode="auto">
          <a:xfrm>
            <a:off x="250825" y="4868863"/>
            <a:ext cx="4267200" cy="914400"/>
          </a:xfrm>
          <a:prstGeom prst="flowChartPreparation">
            <a:avLst/>
          </a:prstGeom>
          <a:solidFill>
            <a:schemeClr val="tx1"/>
          </a:solidFill>
          <a:ln w="5715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/>
          </a:p>
        </p:txBody>
      </p:sp>
      <p:sp>
        <p:nvSpPr>
          <p:cNvPr id="1028" name="AutoShape 4"/>
          <p:cNvSpPr>
            <a:spLocks noChangeArrowheads="1"/>
          </p:cNvSpPr>
          <p:nvPr userDrawn="1"/>
        </p:nvSpPr>
        <p:spPr bwMode="auto">
          <a:xfrm>
            <a:off x="4643438" y="4868863"/>
            <a:ext cx="4267200" cy="914400"/>
          </a:xfrm>
          <a:prstGeom prst="flowChartPreparation">
            <a:avLst/>
          </a:prstGeom>
          <a:solidFill>
            <a:schemeClr val="tx1"/>
          </a:solidFill>
          <a:ln w="5715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/>
          </a:p>
        </p:txBody>
      </p:sp>
      <p:sp>
        <p:nvSpPr>
          <p:cNvPr id="1029" name="AutoShape 5"/>
          <p:cNvSpPr>
            <a:spLocks noChangeArrowheads="1"/>
          </p:cNvSpPr>
          <p:nvPr userDrawn="1"/>
        </p:nvSpPr>
        <p:spPr bwMode="auto">
          <a:xfrm>
            <a:off x="323850" y="5943600"/>
            <a:ext cx="4267200" cy="914400"/>
          </a:xfrm>
          <a:prstGeom prst="flowChartPreparation">
            <a:avLst/>
          </a:prstGeom>
          <a:solidFill>
            <a:schemeClr val="tx1"/>
          </a:solidFill>
          <a:ln w="5715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/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>
            <a:off x="4643438" y="5943600"/>
            <a:ext cx="4267200" cy="914400"/>
          </a:xfrm>
          <a:prstGeom prst="flowChartPreparation">
            <a:avLst/>
          </a:prstGeom>
          <a:solidFill>
            <a:schemeClr val="tx1"/>
          </a:solidFill>
          <a:ln w="57150">
            <a:solidFill>
              <a:srgbClr val="33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k-SK"/>
          </a:p>
        </p:txBody>
      </p:sp>
      <p:grpSp>
        <p:nvGrpSpPr>
          <p:cNvPr id="1031" name="Group 7"/>
          <p:cNvGrpSpPr>
            <a:grpSpLocks/>
          </p:cNvGrpSpPr>
          <p:nvPr userDrawn="1"/>
        </p:nvGrpSpPr>
        <p:grpSpPr bwMode="auto">
          <a:xfrm>
            <a:off x="6597650" y="0"/>
            <a:ext cx="2546350" cy="4740275"/>
            <a:chOff x="2130" y="-1003"/>
            <a:chExt cx="1604" cy="2986"/>
          </a:xfrm>
        </p:grpSpPr>
        <p:sp>
          <p:nvSpPr>
            <p:cNvPr id="2" name="Rectangle 8"/>
            <p:cNvSpPr>
              <a:spLocks noChangeArrowheads="1"/>
            </p:cNvSpPr>
            <p:nvPr/>
          </p:nvSpPr>
          <p:spPr bwMode="auto">
            <a:xfrm>
              <a:off x="2130" y="-993"/>
              <a:ext cx="1584" cy="2976"/>
            </a:xfrm>
            <a:prstGeom prst="rect">
              <a:avLst/>
            </a:prstGeom>
            <a:gradFill rotWithShape="0">
              <a:gsLst>
                <a:gs pos="0">
                  <a:srgbClr val="0066CC"/>
                </a:gs>
                <a:gs pos="100000">
                  <a:srgbClr val="000066"/>
                </a:gs>
              </a:gsLst>
              <a:path path="shape">
                <a:fillToRect l="50000" t="50000" r="50000" b="50000"/>
              </a:path>
            </a:gradFill>
            <a:ln w="57150">
              <a:solidFill>
                <a:srgbClr val="33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2178" y="-1003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1034" name="Text Box 10"/>
            <p:cNvSpPr txBox="1">
              <a:spLocks noChangeArrowheads="1"/>
            </p:cNvSpPr>
            <p:nvPr/>
          </p:nvSpPr>
          <p:spPr bwMode="auto">
            <a:xfrm>
              <a:off x="2178" y="-801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2178" y="-609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2178" y="-417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2178" y="-225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2178" y="-33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039" name="Text Box 15"/>
            <p:cNvSpPr txBox="1">
              <a:spLocks noChangeArrowheads="1"/>
            </p:cNvSpPr>
            <p:nvPr/>
          </p:nvSpPr>
          <p:spPr bwMode="auto">
            <a:xfrm>
              <a:off x="2178" y="159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040" name="Text Box 16"/>
            <p:cNvSpPr txBox="1">
              <a:spLocks noChangeArrowheads="1"/>
            </p:cNvSpPr>
            <p:nvPr/>
          </p:nvSpPr>
          <p:spPr bwMode="auto">
            <a:xfrm>
              <a:off x="2178" y="351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041" name="Text Box 17"/>
            <p:cNvSpPr txBox="1">
              <a:spLocks noChangeArrowheads="1"/>
            </p:cNvSpPr>
            <p:nvPr/>
          </p:nvSpPr>
          <p:spPr bwMode="auto">
            <a:xfrm>
              <a:off x="2178" y="543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042" name="Text Box 18"/>
            <p:cNvSpPr txBox="1">
              <a:spLocks noChangeArrowheads="1"/>
            </p:cNvSpPr>
            <p:nvPr/>
          </p:nvSpPr>
          <p:spPr bwMode="auto">
            <a:xfrm>
              <a:off x="2178" y="735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043" name="Text Box 19"/>
            <p:cNvSpPr txBox="1">
              <a:spLocks noChangeArrowheads="1"/>
            </p:cNvSpPr>
            <p:nvPr/>
          </p:nvSpPr>
          <p:spPr bwMode="auto">
            <a:xfrm>
              <a:off x="2178" y="927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44" name="Text Box 20"/>
            <p:cNvSpPr txBox="1">
              <a:spLocks noChangeArrowheads="1"/>
            </p:cNvSpPr>
            <p:nvPr/>
          </p:nvSpPr>
          <p:spPr bwMode="auto">
            <a:xfrm>
              <a:off x="2178" y="1119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045" name="Text Box 21"/>
            <p:cNvSpPr txBox="1">
              <a:spLocks noChangeArrowheads="1"/>
            </p:cNvSpPr>
            <p:nvPr/>
          </p:nvSpPr>
          <p:spPr bwMode="auto">
            <a:xfrm>
              <a:off x="2178" y="1311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/>
          </p:nvSpPr>
          <p:spPr bwMode="auto">
            <a:xfrm>
              <a:off x="2178" y="1503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47" name="Text Box 23"/>
            <p:cNvSpPr txBox="1">
              <a:spLocks noChangeArrowheads="1"/>
            </p:cNvSpPr>
            <p:nvPr/>
          </p:nvSpPr>
          <p:spPr bwMode="auto">
            <a:xfrm>
              <a:off x="2178" y="1695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48" name="Text Box 24"/>
            <p:cNvSpPr txBox="1">
              <a:spLocks noChangeArrowheads="1"/>
            </p:cNvSpPr>
            <p:nvPr/>
          </p:nvSpPr>
          <p:spPr bwMode="auto">
            <a:xfrm>
              <a:off x="2706" y="-993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FFCC00"/>
                  </a:solidFill>
                </a:rPr>
                <a:t>£1 Million</a:t>
              </a:r>
            </a:p>
          </p:txBody>
        </p:sp>
        <p:sp>
          <p:nvSpPr>
            <p:cNvPr id="1049" name="Text Box 25"/>
            <p:cNvSpPr txBox="1">
              <a:spLocks noChangeArrowheads="1"/>
            </p:cNvSpPr>
            <p:nvPr/>
          </p:nvSpPr>
          <p:spPr bwMode="auto">
            <a:xfrm>
              <a:off x="2706" y="-791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£500,000</a:t>
              </a:r>
            </a:p>
          </p:txBody>
        </p:sp>
        <p:sp>
          <p:nvSpPr>
            <p:cNvPr id="1050" name="Text Box 26"/>
            <p:cNvSpPr txBox="1">
              <a:spLocks noChangeArrowheads="1"/>
            </p:cNvSpPr>
            <p:nvPr/>
          </p:nvSpPr>
          <p:spPr bwMode="auto">
            <a:xfrm>
              <a:off x="2706" y="-599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£250,000</a:t>
              </a:r>
            </a:p>
          </p:txBody>
        </p:sp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2706" y="-407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£125,000</a:t>
              </a:r>
            </a:p>
          </p:txBody>
        </p:sp>
        <p:sp>
          <p:nvSpPr>
            <p:cNvPr id="1052" name="Text Box 28"/>
            <p:cNvSpPr txBox="1">
              <a:spLocks noChangeArrowheads="1"/>
            </p:cNvSpPr>
            <p:nvPr/>
          </p:nvSpPr>
          <p:spPr bwMode="auto">
            <a:xfrm>
              <a:off x="2706" y="-215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£64,000</a:t>
              </a:r>
            </a:p>
          </p:txBody>
        </p:sp>
        <p:sp>
          <p:nvSpPr>
            <p:cNvPr id="1053" name="Text Box 29"/>
            <p:cNvSpPr txBox="1">
              <a:spLocks noChangeArrowheads="1"/>
            </p:cNvSpPr>
            <p:nvPr/>
          </p:nvSpPr>
          <p:spPr bwMode="auto">
            <a:xfrm>
              <a:off x="2706" y="-23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FFCC00"/>
                  </a:solidFill>
                </a:rPr>
                <a:t>£32,000</a:t>
              </a:r>
            </a:p>
          </p:txBody>
        </p:sp>
        <p:sp>
          <p:nvSpPr>
            <p:cNvPr id="1054" name="Text Box 30"/>
            <p:cNvSpPr txBox="1">
              <a:spLocks noChangeArrowheads="1"/>
            </p:cNvSpPr>
            <p:nvPr/>
          </p:nvSpPr>
          <p:spPr bwMode="auto">
            <a:xfrm>
              <a:off x="2706" y="169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16,000</a:t>
              </a:r>
            </a:p>
          </p:txBody>
        </p:sp>
        <p:sp>
          <p:nvSpPr>
            <p:cNvPr id="1055" name="Text Box 31"/>
            <p:cNvSpPr txBox="1">
              <a:spLocks noChangeArrowheads="1"/>
            </p:cNvSpPr>
            <p:nvPr/>
          </p:nvSpPr>
          <p:spPr bwMode="auto">
            <a:xfrm>
              <a:off x="2706" y="361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£8,000</a:t>
              </a:r>
            </a:p>
          </p:txBody>
        </p:sp>
        <p:sp>
          <p:nvSpPr>
            <p:cNvPr id="1056" name="Text Box 32"/>
            <p:cNvSpPr txBox="1">
              <a:spLocks noChangeArrowheads="1"/>
            </p:cNvSpPr>
            <p:nvPr/>
          </p:nvSpPr>
          <p:spPr bwMode="auto">
            <a:xfrm>
              <a:off x="2706" y="553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£4,000</a:t>
              </a:r>
            </a:p>
          </p:txBody>
        </p:sp>
        <p:sp>
          <p:nvSpPr>
            <p:cNvPr id="1057" name="Text Box 33"/>
            <p:cNvSpPr txBox="1">
              <a:spLocks noChangeArrowheads="1"/>
            </p:cNvSpPr>
            <p:nvPr/>
          </p:nvSpPr>
          <p:spPr bwMode="auto">
            <a:xfrm>
              <a:off x="2706" y="745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£2,000</a:t>
              </a:r>
            </a:p>
          </p:txBody>
        </p:sp>
        <p:sp>
          <p:nvSpPr>
            <p:cNvPr id="1058" name="Text Box 34"/>
            <p:cNvSpPr txBox="1">
              <a:spLocks noChangeArrowheads="1"/>
            </p:cNvSpPr>
            <p:nvPr/>
          </p:nvSpPr>
          <p:spPr bwMode="auto">
            <a:xfrm>
              <a:off x="2706" y="937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rgbClr val="FFCC00"/>
                  </a:solidFill>
                </a:rPr>
                <a:t>£1,000</a:t>
              </a:r>
            </a:p>
          </p:txBody>
        </p:sp>
        <p:sp>
          <p:nvSpPr>
            <p:cNvPr id="1059" name="Text Box 35"/>
            <p:cNvSpPr txBox="1">
              <a:spLocks noChangeArrowheads="1"/>
            </p:cNvSpPr>
            <p:nvPr/>
          </p:nvSpPr>
          <p:spPr bwMode="auto">
            <a:xfrm>
              <a:off x="2706" y="1129"/>
              <a:ext cx="6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£500</a:t>
              </a:r>
            </a:p>
          </p:txBody>
        </p:sp>
        <p:sp>
          <p:nvSpPr>
            <p:cNvPr id="1060" name="Text Box 36"/>
            <p:cNvSpPr txBox="1">
              <a:spLocks noChangeArrowheads="1"/>
            </p:cNvSpPr>
            <p:nvPr/>
          </p:nvSpPr>
          <p:spPr bwMode="auto">
            <a:xfrm>
              <a:off x="2717" y="1322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£300</a:t>
              </a:r>
            </a:p>
          </p:txBody>
        </p: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2727" y="1513"/>
              <a:ext cx="8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£200</a:t>
              </a:r>
            </a:p>
          </p:txBody>
        </p:sp>
        <p:sp>
          <p:nvSpPr>
            <p:cNvPr id="1062" name="Text Box 38"/>
            <p:cNvSpPr txBox="1">
              <a:spLocks noChangeArrowheads="1"/>
            </p:cNvSpPr>
            <p:nvPr/>
          </p:nvSpPr>
          <p:spPr bwMode="auto">
            <a:xfrm>
              <a:off x="2726" y="1694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2400">
                  <a:solidFill>
                    <a:schemeClr val="bg1"/>
                  </a:solidFill>
                </a:rPr>
                <a:t>£100</a:t>
              </a: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2514" y="1791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64" name="Oval 40"/>
            <p:cNvSpPr>
              <a:spLocks noChangeArrowheads="1"/>
            </p:cNvSpPr>
            <p:nvPr/>
          </p:nvSpPr>
          <p:spPr bwMode="auto">
            <a:xfrm>
              <a:off x="2514" y="1599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65" name="Oval 41"/>
            <p:cNvSpPr>
              <a:spLocks noChangeArrowheads="1"/>
            </p:cNvSpPr>
            <p:nvPr/>
          </p:nvSpPr>
          <p:spPr bwMode="auto">
            <a:xfrm>
              <a:off x="2514" y="1407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66" name="Oval 42"/>
            <p:cNvSpPr>
              <a:spLocks noChangeArrowheads="1"/>
            </p:cNvSpPr>
            <p:nvPr/>
          </p:nvSpPr>
          <p:spPr bwMode="auto">
            <a:xfrm>
              <a:off x="2514" y="1215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67" name="Oval 43"/>
            <p:cNvSpPr>
              <a:spLocks noChangeArrowheads="1"/>
            </p:cNvSpPr>
            <p:nvPr/>
          </p:nvSpPr>
          <p:spPr bwMode="auto">
            <a:xfrm>
              <a:off x="2514" y="1023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68" name="Oval 44"/>
            <p:cNvSpPr>
              <a:spLocks noChangeArrowheads="1"/>
            </p:cNvSpPr>
            <p:nvPr/>
          </p:nvSpPr>
          <p:spPr bwMode="auto">
            <a:xfrm>
              <a:off x="2514" y="831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69" name="Oval 45"/>
            <p:cNvSpPr>
              <a:spLocks noChangeArrowheads="1"/>
            </p:cNvSpPr>
            <p:nvPr/>
          </p:nvSpPr>
          <p:spPr bwMode="auto">
            <a:xfrm>
              <a:off x="2514" y="639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70" name="Oval 46"/>
            <p:cNvSpPr>
              <a:spLocks noChangeArrowheads="1"/>
            </p:cNvSpPr>
            <p:nvPr/>
          </p:nvSpPr>
          <p:spPr bwMode="auto">
            <a:xfrm>
              <a:off x="2514" y="447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71" name="Oval 47"/>
            <p:cNvSpPr>
              <a:spLocks noChangeArrowheads="1"/>
            </p:cNvSpPr>
            <p:nvPr/>
          </p:nvSpPr>
          <p:spPr bwMode="auto">
            <a:xfrm>
              <a:off x="2514" y="255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72" name="Oval 48"/>
            <p:cNvSpPr>
              <a:spLocks noChangeArrowheads="1"/>
            </p:cNvSpPr>
            <p:nvPr/>
          </p:nvSpPr>
          <p:spPr bwMode="auto">
            <a:xfrm>
              <a:off x="2514" y="63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sk-SK" sz="2400">
                <a:solidFill>
                  <a:schemeClr val="bg1"/>
                </a:solidFill>
              </a:endParaRPr>
            </a:p>
          </p:txBody>
        </p:sp>
        <p:sp>
          <p:nvSpPr>
            <p:cNvPr id="1073" name="Oval 49"/>
            <p:cNvSpPr>
              <a:spLocks noChangeArrowheads="1"/>
            </p:cNvSpPr>
            <p:nvPr/>
          </p:nvSpPr>
          <p:spPr bwMode="auto">
            <a:xfrm>
              <a:off x="2514" y="-129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74" name="Oval 50"/>
            <p:cNvSpPr>
              <a:spLocks noChangeArrowheads="1"/>
            </p:cNvSpPr>
            <p:nvPr/>
          </p:nvSpPr>
          <p:spPr bwMode="auto">
            <a:xfrm>
              <a:off x="2514" y="-321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75" name="Oval 51"/>
            <p:cNvSpPr>
              <a:spLocks noChangeArrowheads="1"/>
            </p:cNvSpPr>
            <p:nvPr/>
          </p:nvSpPr>
          <p:spPr bwMode="auto">
            <a:xfrm>
              <a:off x="2514" y="-513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76" name="Oval 52"/>
            <p:cNvSpPr>
              <a:spLocks noChangeArrowheads="1"/>
            </p:cNvSpPr>
            <p:nvPr/>
          </p:nvSpPr>
          <p:spPr bwMode="auto">
            <a:xfrm>
              <a:off x="2514" y="-705"/>
              <a:ext cx="96" cy="96"/>
            </a:xfrm>
            <a:prstGeom prst="ellipse">
              <a:avLst/>
            </a:prstGeom>
            <a:solidFill>
              <a:srgbClr val="FFCC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1077" name="Oval 53"/>
            <p:cNvSpPr>
              <a:spLocks noChangeArrowheads="1"/>
            </p:cNvSpPr>
            <p:nvPr/>
          </p:nvSpPr>
          <p:spPr bwMode="auto">
            <a:xfrm>
              <a:off x="2514" y="-897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/>
            </a:p>
          </p:txBody>
        </p:sp>
      </p:grpSp>
      <p:pic>
        <p:nvPicPr>
          <p:cNvPr id="1032" name="Picture 54" descr="MillOptions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2916238" y="4149725"/>
            <a:ext cx="3487737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3.wav"/><Relationship Id="rId12" Type="http://schemas.openxmlformats.org/officeDocument/2006/relationships/image" Target="../media/image8.png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slide" Target="slide28.xml"/><Relationship Id="rId11" Type="http://schemas.openxmlformats.org/officeDocument/2006/relationships/audio" Target="../media/audio5.wav"/><Relationship Id="rId5" Type="http://schemas.openxmlformats.org/officeDocument/2006/relationships/image" Target="../media/image1.jpeg"/><Relationship Id="rId10" Type="http://schemas.openxmlformats.org/officeDocument/2006/relationships/slide" Target="slide22.xml"/><Relationship Id="rId4" Type="http://schemas.openxmlformats.org/officeDocument/2006/relationships/audio" Target="../media/audio2.wav"/><Relationship Id="rId9" Type="http://schemas.openxmlformats.org/officeDocument/2006/relationships/audio" Target="../media/audio4.wav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3.wav"/><Relationship Id="rId12" Type="http://schemas.openxmlformats.org/officeDocument/2006/relationships/image" Target="../media/image8.png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slide" Target="slide28.xml"/><Relationship Id="rId11" Type="http://schemas.openxmlformats.org/officeDocument/2006/relationships/audio" Target="../media/audio5.wav"/><Relationship Id="rId5" Type="http://schemas.openxmlformats.org/officeDocument/2006/relationships/image" Target="../media/image1.jpeg"/><Relationship Id="rId10" Type="http://schemas.openxmlformats.org/officeDocument/2006/relationships/slide" Target="slide22.xml"/><Relationship Id="rId4" Type="http://schemas.openxmlformats.org/officeDocument/2006/relationships/audio" Target="../media/audio2.wav"/><Relationship Id="rId9" Type="http://schemas.openxmlformats.org/officeDocument/2006/relationships/audio" Target="../media/audio4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3.wav"/><Relationship Id="rId12" Type="http://schemas.openxmlformats.org/officeDocument/2006/relationships/image" Target="../media/image8.png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slide" Target="slide29.xml"/><Relationship Id="rId11" Type="http://schemas.openxmlformats.org/officeDocument/2006/relationships/audio" Target="../media/audio5.wav"/><Relationship Id="rId5" Type="http://schemas.openxmlformats.org/officeDocument/2006/relationships/image" Target="../media/image1.jpeg"/><Relationship Id="rId10" Type="http://schemas.openxmlformats.org/officeDocument/2006/relationships/slide" Target="slide26.xml"/><Relationship Id="rId4" Type="http://schemas.openxmlformats.org/officeDocument/2006/relationships/audio" Target="../media/audio2.wav"/><Relationship Id="rId9" Type="http://schemas.openxmlformats.org/officeDocument/2006/relationships/audio" Target="../media/audio4.wav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3.wav"/><Relationship Id="rId12" Type="http://schemas.openxmlformats.org/officeDocument/2006/relationships/image" Target="../media/image8.png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slide" Target="slide29.xml"/><Relationship Id="rId11" Type="http://schemas.openxmlformats.org/officeDocument/2006/relationships/audio" Target="../media/audio5.wav"/><Relationship Id="rId5" Type="http://schemas.openxmlformats.org/officeDocument/2006/relationships/image" Target="../media/image1.jpeg"/><Relationship Id="rId10" Type="http://schemas.openxmlformats.org/officeDocument/2006/relationships/slide" Target="slide26.xml"/><Relationship Id="rId4" Type="http://schemas.openxmlformats.org/officeDocument/2006/relationships/audio" Target="../media/audio2.wav"/><Relationship Id="rId9" Type="http://schemas.openxmlformats.org/officeDocument/2006/relationships/audio" Target="../media/audio4.wav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3.wav"/><Relationship Id="rId12" Type="http://schemas.openxmlformats.org/officeDocument/2006/relationships/image" Target="../media/image8.png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slide" Target="slide29.xml"/><Relationship Id="rId11" Type="http://schemas.openxmlformats.org/officeDocument/2006/relationships/audio" Target="../media/audio5.wav"/><Relationship Id="rId5" Type="http://schemas.openxmlformats.org/officeDocument/2006/relationships/image" Target="../media/image1.jpeg"/><Relationship Id="rId10" Type="http://schemas.openxmlformats.org/officeDocument/2006/relationships/slide" Target="slide26.xml"/><Relationship Id="rId4" Type="http://schemas.openxmlformats.org/officeDocument/2006/relationships/audio" Target="../media/audio2.wav"/><Relationship Id="rId9" Type="http://schemas.openxmlformats.org/officeDocument/2006/relationships/audio" Target="../media/audio4.wav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3.wav"/><Relationship Id="rId12" Type="http://schemas.openxmlformats.org/officeDocument/2006/relationships/image" Target="../media/image8.png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slide" Target="slide29.xml"/><Relationship Id="rId11" Type="http://schemas.openxmlformats.org/officeDocument/2006/relationships/audio" Target="../media/audio5.wav"/><Relationship Id="rId5" Type="http://schemas.openxmlformats.org/officeDocument/2006/relationships/image" Target="../media/image1.jpeg"/><Relationship Id="rId10" Type="http://schemas.openxmlformats.org/officeDocument/2006/relationships/slide" Target="slide22.xml"/><Relationship Id="rId4" Type="http://schemas.openxmlformats.org/officeDocument/2006/relationships/audio" Target="../media/audio2.wav"/><Relationship Id="rId9" Type="http://schemas.openxmlformats.org/officeDocument/2006/relationships/audio" Target="../media/audio4.wav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audio3.wav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slide" Target="slide30.xml"/><Relationship Id="rId12" Type="http://schemas.openxmlformats.org/officeDocument/2006/relationships/audio" Target="../media/audio5.wav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slide" Target="slide29.xml"/><Relationship Id="rId11" Type="http://schemas.openxmlformats.org/officeDocument/2006/relationships/slide" Target="slide23.xml"/><Relationship Id="rId5" Type="http://schemas.openxmlformats.org/officeDocument/2006/relationships/image" Target="../media/image1.jpeg"/><Relationship Id="rId10" Type="http://schemas.openxmlformats.org/officeDocument/2006/relationships/audio" Target="../media/audio4.wav"/><Relationship Id="rId4" Type="http://schemas.openxmlformats.org/officeDocument/2006/relationships/audio" Target="../media/audio2.wav"/><Relationship Id="rId9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3" Type="http://schemas.openxmlformats.org/officeDocument/2006/relationships/slideLayout" Target="../slideLayouts/slideLayout7.xml"/><Relationship Id="rId7" Type="http://schemas.openxmlformats.org/officeDocument/2006/relationships/slide" Target="slide19.xml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audio" Target="../media/audio3.wav"/><Relationship Id="rId11" Type="http://schemas.openxmlformats.org/officeDocument/2006/relationships/image" Target="../media/image8.png"/><Relationship Id="rId5" Type="http://schemas.openxmlformats.org/officeDocument/2006/relationships/slide" Target="slide27.xml"/><Relationship Id="rId10" Type="http://schemas.openxmlformats.org/officeDocument/2006/relationships/audio" Target="../media/audio5.wav"/><Relationship Id="rId4" Type="http://schemas.openxmlformats.org/officeDocument/2006/relationships/audio" Target="../media/audio2.wav"/><Relationship Id="rId9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3" Type="http://schemas.openxmlformats.org/officeDocument/2006/relationships/slideLayout" Target="../slideLayouts/slideLayout7.xml"/><Relationship Id="rId7" Type="http://schemas.openxmlformats.org/officeDocument/2006/relationships/slide" Target="slide17.xml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audio" Target="../media/audio3.wav"/><Relationship Id="rId11" Type="http://schemas.openxmlformats.org/officeDocument/2006/relationships/image" Target="../media/image8.png"/><Relationship Id="rId5" Type="http://schemas.openxmlformats.org/officeDocument/2006/relationships/slide" Target="slide27.xml"/><Relationship Id="rId10" Type="http://schemas.openxmlformats.org/officeDocument/2006/relationships/audio" Target="../media/audio5.wav"/><Relationship Id="rId4" Type="http://schemas.openxmlformats.org/officeDocument/2006/relationships/audio" Target="../media/audio2.wav"/><Relationship Id="rId9" Type="http://schemas.openxmlformats.org/officeDocument/2006/relationships/slide" Target="slide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3" Type="http://schemas.openxmlformats.org/officeDocument/2006/relationships/slideLayout" Target="../slideLayouts/slideLayout7.xml"/><Relationship Id="rId7" Type="http://schemas.openxmlformats.org/officeDocument/2006/relationships/slide" Target="slide20.xml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audio" Target="../media/audio3.wav"/><Relationship Id="rId11" Type="http://schemas.openxmlformats.org/officeDocument/2006/relationships/image" Target="../media/image8.png"/><Relationship Id="rId5" Type="http://schemas.openxmlformats.org/officeDocument/2006/relationships/slide" Target="slide27.xml"/><Relationship Id="rId10" Type="http://schemas.openxmlformats.org/officeDocument/2006/relationships/audio" Target="../media/audio5.wav"/><Relationship Id="rId4" Type="http://schemas.openxmlformats.org/officeDocument/2006/relationships/audio" Target="../media/audio2.wav"/><Relationship Id="rId9" Type="http://schemas.openxmlformats.org/officeDocument/2006/relationships/slide" Target="slide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3" Type="http://schemas.openxmlformats.org/officeDocument/2006/relationships/slideLayout" Target="../slideLayouts/slideLayout7.xml"/><Relationship Id="rId7" Type="http://schemas.openxmlformats.org/officeDocument/2006/relationships/slide" Target="slide20.xml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audio" Target="../media/audio3.wav"/><Relationship Id="rId11" Type="http://schemas.openxmlformats.org/officeDocument/2006/relationships/image" Target="../media/image8.png"/><Relationship Id="rId5" Type="http://schemas.openxmlformats.org/officeDocument/2006/relationships/slide" Target="slide27.xml"/><Relationship Id="rId10" Type="http://schemas.openxmlformats.org/officeDocument/2006/relationships/audio" Target="../media/audio5.wav"/><Relationship Id="rId4" Type="http://schemas.openxmlformats.org/officeDocument/2006/relationships/audio" Target="../media/audio2.wav"/><Relationship Id="rId9" Type="http://schemas.openxmlformats.org/officeDocument/2006/relationships/slide" Target="slide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3" Type="http://schemas.openxmlformats.org/officeDocument/2006/relationships/slideLayout" Target="../slideLayouts/slideLayout7.xml"/><Relationship Id="rId7" Type="http://schemas.openxmlformats.org/officeDocument/2006/relationships/slide" Target="slide18.xml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audio" Target="../media/audio3.wav"/><Relationship Id="rId11" Type="http://schemas.openxmlformats.org/officeDocument/2006/relationships/image" Target="../media/image8.png"/><Relationship Id="rId5" Type="http://schemas.openxmlformats.org/officeDocument/2006/relationships/slide" Target="slide27.xml"/><Relationship Id="rId10" Type="http://schemas.openxmlformats.org/officeDocument/2006/relationships/audio" Target="../media/audio5.wav"/><Relationship Id="rId4" Type="http://schemas.openxmlformats.org/officeDocument/2006/relationships/audio" Target="../media/audio2.wav"/><Relationship Id="rId9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3.wav"/><Relationship Id="rId12" Type="http://schemas.openxmlformats.org/officeDocument/2006/relationships/image" Target="../media/image8.png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slide" Target="slide28.xml"/><Relationship Id="rId11" Type="http://schemas.openxmlformats.org/officeDocument/2006/relationships/audio" Target="../media/audio5.wav"/><Relationship Id="rId5" Type="http://schemas.openxmlformats.org/officeDocument/2006/relationships/image" Target="../media/image1.jpeg"/><Relationship Id="rId10" Type="http://schemas.openxmlformats.org/officeDocument/2006/relationships/slide" Target="slide24.xml"/><Relationship Id="rId4" Type="http://schemas.openxmlformats.org/officeDocument/2006/relationships/audio" Target="../media/audio2.wav"/><Relationship Id="rId9" Type="http://schemas.openxmlformats.org/officeDocument/2006/relationships/audio" Target="../media/audio4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3.wav"/><Relationship Id="rId12" Type="http://schemas.openxmlformats.org/officeDocument/2006/relationships/image" Target="../media/image8.png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slide" Target="slide28.xml"/><Relationship Id="rId11" Type="http://schemas.openxmlformats.org/officeDocument/2006/relationships/audio" Target="../media/audio5.wav"/><Relationship Id="rId5" Type="http://schemas.openxmlformats.org/officeDocument/2006/relationships/image" Target="../media/image1.jpeg"/><Relationship Id="rId10" Type="http://schemas.openxmlformats.org/officeDocument/2006/relationships/slide" Target="slide25.xml"/><Relationship Id="rId4" Type="http://schemas.openxmlformats.org/officeDocument/2006/relationships/audio" Target="../media/audio2.wav"/><Relationship Id="rId9" Type="http://schemas.openxmlformats.org/officeDocument/2006/relationships/audio" Target="../media/audio4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3.wav"/><Relationship Id="rId12" Type="http://schemas.openxmlformats.org/officeDocument/2006/relationships/image" Target="../media/image8.png"/><Relationship Id="rId2" Type="http://schemas.openxmlformats.org/officeDocument/2006/relationships/audio" Target="timesup.wav" TargetMode="External"/><Relationship Id="rId1" Type="http://schemas.openxmlformats.org/officeDocument/2006/relationships/audio" Target="Who%20Wants%20to%20Be%20a%20Millionaire.wav" TargetMode="External"/><Relationship Id="rId6" Type="http://schemas.openxmlformats.org/officeDocument/2006/relationships/slide" Target="slide28.xml"/><Relationship Id="rId11" Type="http://schemas.openxmlformats.org/officeDocument/2006/relationships/audio" Target="../media/audio5.wav"/><Relationship Id="rId5" Type="http://schemas.openxmlformats.org/officeDocument/2006/relationships/image" Target="../media/image1.jpeg"/><Relationship Id="rId10" Type="http://schemas.openxmlformats.org/officeDocument/2006/relationships/slide" Target="slide25.xml"/><Relationship Id="rId4" Type="http://schemas.openxmlformats.org/officeDocument/2006/relationships/audio" Target="../media/audio2.wav"/><Relationship Id="rId9" Type="http://schemas.openxmlformats.org/officeDocument/2006/relationships/audio" Target="../media/audio4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196279">
            <a:off x="192088" y="7089775"/>
            <a:ext cx="19939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 descr="faraday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723568">
            <a:off x="3141663" y="-1511300"/>
            <a:ext cx="2070100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 descr="f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2311352">
            <a:off x="407988" y="7305675"/>
            <a:ext cx="19939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 descr="f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341023">
            <a:off x="1677988" y="7435850"/>
            <a:ext cx="19939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 descr="f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2558394">
            <a:off x="2033588" y="7888288"/>
            <a:ext cx="19939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 descr="ff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-2700000">
            <a:off x="4376738" y="7461250"/>
            <a:ext cx="1031875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 descr="f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683727">
            <a:off x="3422650" y="7405688"/>
            <a:ext cx="19939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 descr="f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877759">
            <a:off x="7716838" y="8051800"/>
            <a:ext cx="19939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 descr="f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30204">
            <a:off x="4703763" y="8235950"/>
            <a:ext cx="19939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 descr="f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72734">
            <a:off x="5446713" y="7569200"/>
            <a:ext cx="19939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Picture 14" descr="f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2153110">
            <a:off x="6416675" y="7451725"/>
            <a:ext cx="19939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7" name="Picture 15" descr="ff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617630">
            <a:off x="7373938" y="7537450"/>
            <a:ext cx="19939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8" name="Picture 16" descr="faraday3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2316570">
            <a:off x="4822825" y="-2263775"/>
            <a:ext cx="1125538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9" name="Picture 17" descr="faraday3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-2010661">
            <a:off x="2649538" y="-2270125"/>
            <a:ext cx="1125537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0" name="Picture 18" descr="faraday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2158091">
            <a:off x="-209550" y="-1698625"/>
            <a:ext cx="2070100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1" name="Picture 19" descr="faraday3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-1854498">
            <a:off x="7878763" y="-2420938"/>
            <a:ext cx="1125537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2" name="Picture 20" descr="faraday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2583858">
            <a:off x="5041900" y="-2474913"/>
            <a:ext cx="20701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3" name="Picture 21" descr="faraday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398256">
            <a:off x="3255963" y="-1865313"/>
            <a:ext cx="20701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4" name="Picture 22" descr="faraday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2150259">
            <a:off x="996950" y="-1865313"/>
            <a:ext cx="20701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5" name="Picture 23" descr="faraday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535771">
            <a:off x="204788" y="-2092325"/>
            <a:ext cx="2070100" cy="112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6" name="Picture 24" descr="faraday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1801474">
            <a:off x="5516563" y="-1865313"/>
            <a:ext cx="20701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7" name="Picture 25" descr="faraday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520310">
            <a:off x="6562725" y="-1865313"/>
            <a:ext cx="20701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8000">
    <p:sndAc>
      <p:stSnd>
        <p:snd r:embed="rId2" name="music2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4313" y="214313"/>
            <a:ext cx="6286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b="1">
                <a:solidFill>
                  <a:srgbClr val="FF3300"/>
                </a:solidFill>
              </a:rPr>
              <a:t>Spoločná vlastnosť kvapalín a plynov je:</a:t>
            </a:r>
            <a:endParaRPr lang="en-US" sz="3200" b="1">
              <a:solidFill>
                <a:srgbClr val="FF3300"/>
              </a:solidFill>
            </a:endParaRPr>
          </a:p>
        </p:txBody>
      </p:sp>
      <p:sp>
        <p:nvSpPr>
          <p:cNvPr id="12291" name="Text Box 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pružnosť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2292" name="Text 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stlačiteľnosť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2293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rozpínavosť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2294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03800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tekutosť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2295" name="Oval 7">
            <a:hlinkClick r:id="" action="ppaction://noaction">
              <a:snd r:embed="rId7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2536" name="Oval 8">
            <a:hlinkClick r:id="rId8" action="ppaction://hlinksldjump">
              <a:snd r:embed="rId9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2537" name="Oval 9">
            <a:hlinkClick r:id="rId10" action="ppaction://hlinksldjump">
              <a:snd r:embed="rId11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6618288" y="1944688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2299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122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22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95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299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23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123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00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300"/>
                </p:tgtEl>
              </p:cMediaNode>
            </p:audio>
          </p:childTnLst>
        </p:cTn>
      </p:par>
    </p:tnLst>
    <p:bldLst>
      <p:bldP spid="12290" grpId="0"/>
      <p:bldP spid="12291" grpId="0"/>
      <p:bldP spid="12291" grpId="1"/>
      <p:bldP spid="12292" grpId="0"/>
      <p:bldP spid="12292" grpId="1"/>
      <p:bldP spid="12293" grpId="0"/>
      <p:bldP spid="12294" grpId="0"/>
      <p:bldP spid="12298" grpId="0" animBg="1"/>
      <p:bldP spid="123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42938" y="3571875"/>
            <a:ext cx="657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>
                <a:solidFill>
                  <a:srgbClr val="FF3300"/>
                </a:solidFill>
              </a:rPr>
              <a:t>Medzi hydraulické zariadenia nepatrí:</a:t>
            </a:r>
            <a:endParaRPr lang="en-US" sz="2400" b="1">
              <a:solidFill>
                <a:srgbClr val="FF3300"/>
              </a:solidFill>
            </a:endParaRPr>
          </a:p>
        </p:txBody>
      </p:sp>
      <p:sp>
        <p:nvSpPr>
          <p:cNvPr id="13315" name="Text Box 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brzdy osobných aut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3316" name="Text 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vysokozdvižný vozík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3317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zbíjačka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3318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lis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3319" name="Oval 7">
            <a:hlinkClick r:id="" action="ppaction://noaction">
              <a:snd r:embed="rId7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3560" name="Oval 8">
            <a:hlinkClick r:id="rId8" action="ppaction://hlinksldjump">
              <a:snd r:embed="rId9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3561" name="Oval 9">
            <a:hlinkClick r:id="rId10" action="ppaction://hlinksldjump">
              <a:snd r:embed="rId11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auto">
          <a:xfrm>
            <a:off x="6618288" y="1622425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3323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133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33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19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323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33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133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24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324"/>
                </p:tgtEl>
              </p:cMediaNode>
            </p:audio>
          </p:childTnLst>
        </p:cTn>
      </p:par>
    </p:tnLst>
    <p:bldLst>
      <p:bldP spid="13314" grpId="0"/>
      <p:bldP spid="13315" grpId="0"/>
      <p:bldP spid="13316" grpId="0"/>
      <p:bldP spid="13316" grpId="1"/>
      <p:bldP spid="13317" grpId="0"/>
      <p:bldP spid="13318" grpId="0"/>
      <p:bldP spid="13318" grpId="1"/>
      <p:bldP spid="13322" grpId="0" animBg="1"/>
      <p:bldP spid="133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3429000"/>
            <a:ext cx="6357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>
                <a:solidFill>
                  <a:srgbClr val="FF3300"/>
                </a:solidFill>
              </a:rPr>
              <a:t>Nemeria hmotnosť:</a:t>
            </a:r>
            <a:endParaRPr lang="en-US" sz="2000" b="1">
              <a:solidFill>
                <a:srgbClr val="FF3300"/>
              </a:solidFill>
            </a:endParaRPr>
          </a:p>
        </p:txBody>
      </p:sp>
      <p:sp>
        <p:nvSpPr>
          <p:cNvPr id="14339" name="Text Box 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decimálka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4340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6825" y="6237288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vodováha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4341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kuchynské váhy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4342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493236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rovnoramenné váhy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4343" name="Oval 7">
            <a:hlinkClick r:id="" action="ppaction://noaction">
              <a:snd r:embed="rId7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4" name="Oval 8">
            <a:hlinkClick r:id="rId8" action="ppaction://hlinksldjump">
              <a:snd r:embed="rId9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5" name="Oval 9">
            <a:hlinkClick r:id="rId10" action="ppaction://hlinksldjump">
              <a:snd r:embed="rId11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46" name="AutoShape 10"/>
          <p:cNvSpPr>
            <a:spLocks noChangeArrowheads="1"/>
          </p:cNvSpPr>
          <p:nvPr/>
        </p:nvSpPr>
        <p:spPr bwMode="auto">
          <a:xfrm>
            <a:off x="6618288" y="133191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4347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143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43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43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7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43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143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48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8"/>
                </p:tgtEl>
              </p:cMediaNode>
            </p:audio>
          </p:childTnLst>
        </p:cTn>
      </p:par>
    </p:tnLst>
    <p:bldLst>
      <p:bldP spid="14338" grpId="0"/>
      <p:bldP spid="14339" grpId="0"/>
      <p:bldP spid="14340" grpId="0"/>
      <p:bldP spid="14341" grpId="0"/>
      <p:bldP spid="14341" grpId="1"/>
      <p:bldP spid="14342" grpId="0"/>
      <p:bldP spid="14342" grpId="1"/>
      <p:bldP spid="14346" grpId="0" animBg="1"/>
      <p:bldP spid="143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mikrometer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5364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elektrometer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5365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pásmo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5366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posuvné meradlo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5367" name="Oval 7">
            <a:hlinkClick r:id="" action="ppaction://noaction">
              <a:snd r:embed="rId7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7" name="Oval 8">
            <a:hlinkClick r:id="rId8" action="ppaction://hlinksldjump">
              <a:snd r:embed="rId9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8" name="Oval 9">
            <a:hlinkClick r:id="rId10" action="ppaction://hlinksldjump">
              <a:snd r:embed="rId11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6618288" y="1041400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5371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13" name="BlokTextu 15"/>
          <p:cNvSpPr txBox="1">
            <a:spLocks noChangeArrowheads="1"/>
          </p:cNvSpPr>
          <p:nvPr/>
        </p:nvSpPr>
        <p:spPr bwMode="auto">
          <a:xfrm>
            <a:off x="214313" y="428625"/>
            <a:ext cx="5386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800" b="1">
                <a:solidFill>
                  <a:srgbClr val="FF3300"/>
                </a:solidFill>
              </a:rPr>
              <a:t>Nepatrí medzi dĺžkové meradlá</a:t>
            </a:r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153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53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67"/>
                  </p:tgtEl>
                </p:cond>
              </p:nextCondLst>
            </p:seq>
            <p:audio>
              <p:cMediaNode vol="28000">
                <p:cTn id="26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371"/>
                </p:tgtEl>
              </p:cMediaNode>
            </p:audio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53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2612" fill="hold"/>
                                        <p:tgtEl>
                                          <p:spTgt spid="153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72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372"/>
                </p:tgtEl>
              </p:cMediaNode>
            </p:audio>
          </p:childTnLst>
        </p:cTn>
      </p:par>
    </p:tnLst>
    <p:bldLst>
      <p:bldP spid="15363" grpId="0"/>
      <p:bldP spid="15364" grpId="0"/>
      <p:bldP spid="15365" grpId="0"/>
      <p:bldP spid="15365" grpId="1"/>
      <p:bldP spid="15366" grpId="0"/>
      <p:bldP spid="15366" grpId="1"/>
      <p:bldP spid="15370" grpId="0" animBg="1"/>
      <p:bldP spid="153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6500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FF3300"/>
                </a:solidFill>
              </a:rPr>
              <a:t>Čo je to výtlak lode?</a:t>
            </a:r>
            <a:r>
              <a:rPr lang="sk-SK" sz="2800" b="1"/>
              <a:t>.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6387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4213" y="4941888"/>
            <a:ext cx="3382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Hmotnosť vytlačenej vody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6388" name="Text 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Objem lode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6389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6092825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Tlak lode na vodu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6390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4941888"/>
            <a:ext cx="33829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Objem vytlačenej vody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6391" name="Oval 7">
            <a:hlinkClick r:id="" action="ppaction://noaction">
              <a:snd r:embed="rId7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2" name="Oval 8">
            <a:hlinkClick r:id="rId8" action="ppaction://hlinksldjump">
              <a:snd r:embed="rId9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3" name="Oval 9">
            <a:hlinkClick r:id="rId10" action="ppaction://hlinksldjump">
              <a:snd r:embed="rId11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6618288" y="708025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6395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6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163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63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91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395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63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163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396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396"/>
                </p:tgtEl>
              </p:cMediaNode>
            </p:audio>
          </p:childTnLst>
        </p:cTn>
      </p:par>
    </p:tnLst>
    <p:bldLst>
      <p:bldP spid="16386" grpId="0"/>
      <p:bldP spid="16387" grpId="0"/>
      <p:bldP spid="16388" grpId="0"/>
      <p:bldP spid="16388" grpId="1"/>
      <p:bldP spid="16389" grpId="0"/>
      <p:bldP spid="16389" grpId="1"/>
      <p:bldP spid="16390" grpId="0"/>
      <p:bldP spid="16394" grpId="0" animBg="1"/>
      <p:bldP spid="163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1428750"/>
            <a:ext cx="65008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FF3300"/>
                </a:solidFill>
              </a:rPr>
              <a:t>So stúpajúcou teplotou, hustota plynov:</a:t>
            </a:r>
            <a:endParaRPr lang="en-US" sz="2800" b="1">
              <a:solidFill>
                <a:srgbClr val="FF3300"/>
              </a:solidFill>
            </a:endParaRPr>
          </a:p>
        </p:txBody>
      </p:sp>
      <p:sp>
        <p:nvSpPr>
          <p:cNvPr id="17411" name="Text Box 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stúpa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7412" name="Text 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stúpa alebo klesá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7413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nemení sa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7414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klesá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7415" name="Oval 7">
            <a:hlinkClick r:id="" action="ppaction://noaction">
              <a:snd r:embed="rId7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6" name="Oval 8">
            <a:hlinkClick r:id="rId8" action="ppaction://hlinksldjump">
              <a:snd r:embed="rId9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7" name="Oval 9">
            <a:hlinkClick r:id="rId10" action="ppaction://hlinksldjump">
              <a:snd r:embed="rId11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>
            <a:off x="6618288" y="406400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7419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174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74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15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19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74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174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420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20"/>
                </p:tgtEl>
              </p:cMediaNode>
            </p:audio>
          </p:childTnLst>
        </p:cTn>
      </p:par>
    </p:tnLst>
    <p:bldLst>
      <p:bldP spid="17410" grpId="0"/>
      <p:bldP spid="17411" grpId="0"/>
      <p:bldP spid="17411" grpId="1"/>
      <p:bldP spid="17412" grpId="0"/>
      <p:bldP spid="17413" grpId="0"/>
      <p:bldP spid="17413" grpId="1"/>
      <p:bldP spid="17414" grpId="0"/>
      <p:bldP spid="17418" grpId="0" animBg="1"/>
      <p:bldP spid="174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3357563"/>
            <a:ext cx="65008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FF3300"/>
                </a:solidFill>
              </a:rPr>
              <a:t>Čím nenaplníme balón, ak chceme letieť?</a:t>
            </a:r>
            <a:endParaRPr lang="en-US" sz="2800" b="1">
              <a:solidFill>
                <a:srgbClr val="FF3300"/>
              </a:solidFill>
            </a:endParaRPr>
          </a:p>
        </p:txBody>
      </p:sp>
      <p:sp>
        <p:nvSpPr>
          <p:cNvPr id="18435" name="Text Box 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teplým vzduchom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8436" name="Text 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vodíkom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8437" name="Text Box 5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oxidom uhličitým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8438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héliom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8439" name="Oval 7">
            <a:hlinkClick r:id="" action="ppaction://noaction">
              <a:snd r:embed="rId8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0" name="Oval 8">
            <a:hlinkClick r:id="rId9" action="ppaction://hlinksldjump">
              <a:snd r:embed="rId10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1" name="Oval 9">
            <a:hlinkClick r:id="rId11" action="ppaction://hlinksldjump">
              <a:snd r:embed="rId12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42" name="AutoShape 10"/>
          <p:cNvSpPr>
            <a:spLocks noChangeArrowheads="1"/>
          </p:cNvSpPr>
          <p:nvPr/>
        </p:nvSpPr>
        <p:spPr bwMode="auto">
          <a:xfrm>
            <a:off x="6618288" y="9366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8443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184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84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39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443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84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184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44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444"/>
                </p:tgtEl>
              </p:cMediaNode>
            </p:audio>
          </p:childTnLst>
        </p:cTn>
      </p:par>
    </p:tnLst>
    <p:bldLst>
      <p:bldP spid="18434" grpId="0"/>
      <p:bldP spid="18435" grpId="0"/>
      <p:bldP spid="18435" grpId="1"/>
      <p:bldP spid="18436" grpId="0"/>
      <p:bldP spid="18436" grpId="1"/>
      <p:bldP spid="18437" grpId="0"/>
      <p:bldP spid="18438" grpId="0"/>
      <p:bldP spid="18442" grpId="0" animBg="1"/>
      <p:bldP spid="184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14375" y="500063"/>
            <a:ext cx="8229600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pl-PL" sz="6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MYSLÍM ,ŽE SPRÁVNA ODPOVEĎ JE: </a:t>
            </a:r>
            <a:r>
              <a:rPr lang="en-GB" sz="6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A</a:t>
            </a:r>
            <a:endParaRPr lang="en-US" sz="6000" b="1">
              <a:solidFill>
                <a:schemeClr val="bg1">
                  <a:lumMod val="95000"/>
                </a:schemeClr>
              </a:solidFill>
              <a:latin typeface="Biometric Joe" pitchFamily="2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GB" sz="27700" smtClean="0"/>
              <a:t>A</a:t>
            </a:r>
            <a:endParaRPr lang="en-US" sz="27700" smtClean="0"/>
          </a:p>
        </p:txBody>
      </p:sp>
      <p:sp>
        <p:nvSpPr>
          <p:cNvPr id="29699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92175" y="-344488"/>
            <a:ext cx="452438" cy="128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GLO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38" presetClass="entr" presetSubtype="0" accel="50000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EDEDU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4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  <p:bldP spid="19458" grpId="1" animBg="1"/>
      <p:bldP spid="19459" grpId="0" build="p"/>
      <p:bldP spid="194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571500" y="642938"/>
            <a:ext cx="8229600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pl-PL" sz="6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MYSLÍM ,ŽE SPRÁVNA ODPOVEĎ JE: </a:t>
            </a:r>
            <a:r>
              <a:rPr lang="en-GB" sz="6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B</a:t>
            </a:r>
            <a:endParaRPr lang="en-US" sz="6000" b="1">
              <a:solidFill>
                <a:schemeClr val="bg1">
                  <a:lumMod val="95000"/>
                </a:schemeClr>
              </a:solidFill>
              <a:latin typeface="Biometric Joe" pitchFamily="2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GB" sz="27700" smtClean="0"/>
              <a:t>B</a:t>
            </a:r>
            <a:endParaRPr lang="en-US" sz="27700" smtClean="0"/>
          </a:p>
        </p:txBody>
      </p:sp>
      <p:sp>
        <p:nvSpPr>
          <p:cNvPr id="30723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500063" y="571500"/>
            <a:ext cx="8229601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pl-PL" sz="6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MYSLÍM ,ŽE SPRÁVNA ODPOVEĎ JE: </a:t>
            </a:r>
            <a:r>
              <a:rPr lang="en-GB" sz="6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C</a:t>
            </a:r>
            <a:endParaRPr lang="en-US" sz="6000" b="1">
              <a:solidFill>
                <a:schemeClr val="bg1">
                  <a:lumMod val="95000"/>
                </a:schemeClr>
              </a:solidFill>
              <a:latin typeface="Biometric Joe" pitchFamily="2" charset="0"/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GB" sz="27700" smtClean="0"/>
              <a:t>C</a:t>
            </a:r>
            <a:endParaRPr lang="en-US" sz="27700" smtClean="0"/>
          </a:p>
        </p:txBody>
      </p:sp>
      <p:sp>
        <p:nvSpPr>
          <p:cNvPr id="31747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571500"/>
            <a:ext cx="6572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FFCC00"/>
              </a:buClr>
              <a:defRPr/>
            </a:pPr>
            <a:r>
              <a:rPr lang="sk-SK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Nepatrí medzi kvapalné látky:</a:t>
            </a:r>
          </a:p>
        </p:txBody>
      </p:sp>
      <p:sp>
        <p:nvSpPr>
          <p:cNvPr id="4099" name="Text 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600" b="1">
                <a:solidFill>
                  <a:schemeClr val="bg1"/>
                </a:solidFill>
              </a:rPr>
              <a:t>cola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4100" name="Text 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b="1">
                <a:solidFill>
                  <a:schemeClr val="bg1"/>
                </a:solidFill>
              </a:rPr>
              <a:t>med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4101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b="1">
                <a:solidFill>
                  <a:schemeClr val="bg1"/>
                </a:solidFill>
              </a:rPr>
              <a:t>vodná para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4102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13325"/>
            <a:ext cx="3382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b="1">
                <a:solidFill>
                  <a:schemeClr val="bg1"/>
                </a:solidFill>
              </a:rPr>
              <a:t>mlieko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4103" name="Oval 7">
            <a:hlinkClick r:id="" action="ppaction://noaction">
              <a:snd r:embed="rId6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43" name="Oval 8">
            <a:hlinkClick r:id="rId7" action="ppaction://hlinksldjump">
              <a:snd r:embed="rId8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4344" name="Oval 9">
            <a:hlinkClick r:id="rId9" action="ppaction://hlinksldjump">
              <a:snd r:embed="rId10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6653213" y="4364038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4107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590550" y="7007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36588" y="7380288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41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4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03"/>
                  </p:tgtEl>
                </p:cond>
              </p:nextCondLst>
            </p:seq>
            <p:audio>
              <p:cMediaNode vol="9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07"/>
                </p:tgtEl>
              </p:cMediaNode>
            </p:audio>
            <p:audio>
              <p:cMediaNode>
                <p:cTn id="2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08"/>
                </p:tgtEl>
              </p:cMediaNode>
            </p:audi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4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2612" fill="hold"/>
                                        <p:tgtEl>
                                          <p:spTgt spid="41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09"/>
                  </p:tgtEl>
                </p:cond>
              </p:nextCondLst>
            </p:seq>
            <p:audio>
              <p:cMediaNode>
                <p:cTn id="4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09"/>
                </p:tgtEl>
              </p:cMediaNode>
            </p:audio>
          </p:childTnLst>
        </p:cTn>
      </p:par>
    </p:tnLst>
    <p:bldLst>
      <p:bldP spid="4098" grpId="0"/>
      <p:bldP spid="4099" grpId="0"/>
      <p:bldP spid="4100" grpId="0"/>
      <p:bldP spid="4100" grpId="1"/>
      <p:bldP spid="4101" grpId="0"/>
      <p:bldP spid="4102" grpId="0"/>
      <p:bldP spid="4102" grpId="1"/>
      <p:bldP spid="4106" grpId="0" animBg="1"/>
      <p:bldP spid="41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928688" y="357188"/>
            <a:ext cx="8229601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pl-PL" sz="6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MYSLÍM ,ŽE SPRÁVNA ODPOVEĎ JE: </a:t>
            </a:r>
            <a:r>
              <a:rPr lang="en-GB" sz="6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D</a:t>
            </a:r>
            <a:endParaRPr lang="en-US" sz="6000" b="1">
              <a:solidFill>
                <a:schemeClr val="bg1">
                  <a:lumMod val="95000"/>
                </a:schemeClr>
              </a:solidFill>
              <a:latin typeface="Biometric Joe" pitchFamily="2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buFontTx/>
              <a:buNone/>
            </a:pPr>
            <a:r>
              <a:rPr lang="en-GB" sz="27700" smtClean="0"/>
              <a:t>D</a:t>
            </a:r>
            <a:endParaRPr lang="en-US" sz="27700" smtClean="0"/>
          </a:p>
        </p:txBody>
      </p:sp>
      <p:sp>
        <p:nvSpPr>
          <p:cNvPr id="32771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14375" y="357188"/>
            <a:ext cx="8229600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sk-SK" sz="4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Myslím,že správna odpoveď je:</a:t>
            </a:r>
            <a:endParaRPr lang="en-US" sz="4000" b="1">
              <a:solidFill>
                <a:schemeClr val="bg1">
                  <a:lumMod val="95000"/>
                </a:schemeClr>
              </a:solidFill>
              <a:latin typeface="Biometric Joe" pitchFamily="2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-642938" y="1571625"/>
            <a:ext cx="8229601" cy="4525963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sk-SK" sz="6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  <a:ea typeface="+mj-ea"/>
                <a:cs typeface="+mj-cs"/>
              </a:rPr>
              <a:t>Nie som si príliš istý!</a:t>
            </a:r>
            <a:endParaRPr lang="en-US" sz="6000" b="1">
              <a:solidFill>
                <a:schemeClr val="bg1">
                  <a:lumMod val="95000"/>
                </a:schemeClr>
              </a:solidFill>
              <a:latin typeface="Biometric Joe" pitchFamily="2" charset="0"/>
              <a:ea typeface="+mj-ea"/>
              <a:cs typeface="+mj-cs"/>
            </a:endParaRPr>
          </a:p>
        </p:txBody>
      </p:sp>
      <p:sp>
        <p:nvSpPr>
          <p:cNvPr id="33795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3555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2"/>
          <p:cNvSpPr txBox="1">
            <a:spLocks noChangeArrowheads="1"/>
          </p:cNvSpPr>
          <p:nvPr/>
        </p:nvSpPr>
        <p:spPr bwMode="auto">
          <a:xfrm>
            <a:off x="325438" y="0"/>
            <a:ext cx="8578850" cy="652462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1816100" y="14446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270000" y="-35401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562475" y="-363538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2992438" y="-28892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305550" y="-361950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482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23863" y="41433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A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4828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34829" name="Obrázok 13" descr="8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3" y="428625"/>
            <a:ext cx="1020762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0" dur="3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07495E-6 C -0.00504 -0.01573 -0.00833 -0.03609 -0.01771 -0.04858 C -0.02274 -0.07171 -0.02379 -0.09577 -0.0283 -0.11913 C -0.03004 -0.14897 -0.03021 -0.14226 -0.0283 -0.18182 C -0.02761 -0.19732 -0.02292 -0.21328 -0.02118 -0.22878 C -0.01858 -0.27481 -0.02101 -0.32108 -0.01649 -0.36688 C -0.01441 -0.33796 -0.01563 -0.30835 -0.00833 -0.28059 C -0.00799 -0.27065 -0.00764 -0.2607 -0.00712 -0.25075 C -0.00417 -0.19223 -0.00556 -0.27874 -0.00469 -0.31668 C -0.00434 -0.33334 -0.00313 -0.35022 -0.00243 -0.36688 C -0.00139 -0.32293 0.00087 -0.27921 0.00347 -0.23526 C 0.00417 -0.127 0.00382 -0.08328 0.00694 2.07495E-6 C 0.01233 -0.02082 0.00937 -0.00625 0.00937 -0.04557 " pathEditMode="relative" ptsTypes="ffffffffffffA">
                                      <p:cBhvr>
                                        <p:cTn id="12" dur="3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3.58316E-6 C -0.00052 -0.01758 -0.00278 -0.06662 5.E-6 -0.08305 C 0.00069 -0.08675 0.00469 -0.07379 0.00469 -0.07379 C 0.00504 -0.06292 0.00539 -0.05182 0.00591 -0.04095 C 0.00626 -0.0347 0.00331 -0.02568 0.00713 -0.02198 C 0.01042 -0.01897 0.00869 -0.03239 0.00938 -0.03771 C 0.00834 -0.04419 0.00643 -0.065 0.01181 -0.04395 C 0.01216 -0.03979 0.01251 -0.03563 0.01303 -0.03146 C 0.0132 -0.02984 0.0139 -0.02522 0.01407 -0.02684 C 0.01876 -0.05668 0.01181 -0.03678 0.01772 -0.05182 C 0.02084 -0.04326 0.0198 -0.03748 0.02588 -0.04557 C 0.02952 -0.05968 0.02813 -0.05668 0.03056 -0.04557 C 0.03022 -0.04303 0.02952 -0.03493 0.02952 -0.03771 C 0.02952 -0.06385 0.03056 -0.08999 0.03056 -0.11613 C 0.03056 -0.13764 0.03317 -0.16401 0.02362 -0.18344 C 0.0139 -0.2459 0.01824 -0.21536 0.02362 -0.36225 C 0.02379 -0.36595 0.02692 -0.35601 0.02831 -0.35277 C 0.03074 -0.34698 0.03247 -0.33866 0.03421 -0.33241 C 0.0356 -0.26718 0.03629 -0.26649 0.03525 -0.18668 C 0.03369 -0.2038 0.0356 -0.22091 0.03647 -0.23826 C 0.0356 -0.25931 0.03647 -0.27875 0.03647 -0.29956 " pathEditMode="relative" ptsTypes="ffffffffffffffffffffA">
                                      <p:cBhvr>
                                        <p:cTn id="14" dur="3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6 -6.60421E-6 C -0.00192 -0.01296 -0.00035 -0.00325 -0.00348 -0.01736 C -0.00382 -0.01898 -0.00226 -0.0125 -0.00226 -0.0125 C -0.00192 -0.01666 -0.00278 -0.02129 -0.00122 -0.02499 C -0.00053 -0.02661 0.00069 -0.02198 0.00121 -0.02036 C 0.00277 -0.01574 0.00364 -0.00949 0.00468 -0.00463 C 0.00555 -0.01458 0.00729 -0.02314 0.00833 -0.03286 C 0.00868 -0.03124 0.00937 -0.02985 0.00937 -0.02823 C 0.00937 -0.02661 0.0092 -0.02268 0.00833 -0.0236 C 0.0059 -0.02615 0.0052 -0.03077 0.00364 -0.03447 C 0.00329 -0.03702 0.00433 -0.04326 0.00243 -0.04234 C -6.38889E-6 -0.04118 -6.38889E-6 -0.03286 -6.38889E-6 -0.03286 C 0.00347 -0.07704 -0.0007 -0.06894 0.00833 -0.05182 C 0.01076 -0.04095 0.01058 -0.04234 0.00833 -0.02823 C 0.00868 -0.05437 0.00885 -0.08051 0.00937 -0.10665 C 0.00954 -0.11335 0.00815 -0.12099 0.01058 -0.127 C 0.01284 -0.13255 0.01145 -0.11428 0.01302 -0.10827 C 0.01215 -0.09577 0.01249 -0.08282 0.01058 -0.07056 C 0.01024 -0.06825 0.0092 -0.07472 0.00833 -0.07681 C 0.00763 -0.07843 0.00659 -0.07981 0.0059 -0.08143 C 0.00208 -0.0893 0.00121 -0.09762 -6.38889E-6 -0.10665 C 0.0019 -0.1425 0.00121 -0.12214 0.00121 -0.16772 " pathEditMode="relative" ptsTypes="fffffffffffffffffffffA">
                                      <p:cBhvr>
                                        <p:cTn id="16" dur="3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/>
      <p:bldP spid="24584" grpId="0" animBg="1"/>
      <p:bldP spid="24585" grpId="0" animBg="1"/>
      <p:bldP spid="24586" grpId="0" animBg="1"/>
      <p:bldP spid="2458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2"/>
          <p:cNvSpPr txBox="1">
            <a:spLocks noChangeArrowheads="1"/>
          </p:cNvSpPr>
          <p:nvPr/>
        </p:nvSpPr>
        <p:spPr bwMode="auto">
          <a:xfrm>
            <a:off x="325438" y="0"/>
            <a:ext cx="8578850" cy="652462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1816100" y="14446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022600" y="-29051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4562475" y="-363538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357313" y="-311150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364288" y="-403225"/>
            <a:ext cx="1860550" cy="6477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585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48101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B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5852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35853" name="Obrázok 13" descr="8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3" y="285750"/>
            <a:ext cx="1020762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0" dur="3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07495E-6 C -0.00504 -0.01573 -0.00833 -0.03609 -0.01771 -0.04858 C -0.02274 -0.07171 -0.02379 -0.09577 -0.0283 -0.11913 C -0.03004 -0.14897 -0.03021 -0.14226 -0.0283 -0.18182 C -0.02761 -0.19732 -0.02292 -0.21328 -0.02118 -0.22878 C -0.01858 -0.27481 -0.02101 -0.32108 -0.01649 -0.36688 C -0.01441 -0.33796 -0.01563 -0.30835 -0.00833 -0.28059 C -0.00799 -0.27065 -0.00764 -0.2607 -0.00712 -0.25075 C -0.00417 -0.19223 -0.00556 -0.27874 -0.00469 -0.31668 C -0.00434 -0.33334 -0.00313 -0.35022 -0.00243 -0.36688 C -0.00139 -0.32293 0.00087 -0.27921 0.00347 -0.23526 C 0.00417 -0.127 0.00382 -0.08328 0.00694 2.07495E-6 C 0.01233 -0.02082 0.00937 -0.00625 0.00937 -0.04557 " pathEditMode="relative" ptsTypes="ffffffffffffA">
                                      <p:cBhvr>
                                        <p:cTn id="12" dur="3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3.58316E-6 C -0.00052 -0.01758 -0.00278 -0.06662 5.E-6 -0.08305 C 0.00069 -0.08675 0.00469 -0.07379 0.00469 -0.07379 C 0.00504 -0.06292 0.00539 -0.05182 0.00591 -0.04095 C 0.00626 -0.0347 0.00331 -0.02568 0.00713 -0.02198 C 0.01042 -0.01897 0.00869 -0.03239 0.00938 -0.03771 C 0.00834 -0.04419 0.00643 -0.065 0.01181 -0.04395 C 0.01216 -0.03979 0.01251 -0.03563 0.01303 -0.03146 C 0.0132 -0.02984 0.0139 -0.02522 0.01407 -0.02684 C 0.01876 -0.05668 0.01181 -0.03678 0.01772 -0.05182 C 0.02084 -0.04326 0.0198 -0.03748 0.02588 -0.04557 C 0.02952 -0.05968 0.02813 -0.05668 0.03056 -0.04557 C 0.03022 -0.04303 0.02952 -0.03493 0.02952 -0.03771 C 0.02952 -0.06385 0.03056 -0.08999 0.03056 -0.11613 C 0.03056 -0.13764 0.03317 -0.16401 0.02362 -0.18344 C 0.0139 -0.2459 0.01824 -0.21536 0.02362 -0.36225 C 0.02379 -0.36595 0.02692 -0.35601 0.02831 -0.35277 C 0.03074 -0.34698 0.03247 -0.33866 0.03421 -0.33241 C 0.0356 -0.26718 0.03629 -0.26649 0.03525 -0.18668 C 0.03369 -0.2038 0.0356 -0.22091 0.03647 -0.23826 C 0.0356 -0.25931 0.03647 -0.27875 0.03647 -0.29956 " pathEditMode="relative" ptsTypes="ffffffffffffffffffffA">
                                      <p:cBhvr>
                                        <p:cTn id="14" dur="30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2.45431E-6 C 0.0007 -0.1108 -0.04253 -0.2415 0.00521 -0.33218 C 0.00747 -0.34559 0.00625 -0.33171 0.00382 -0.34328 C 0.00313 -0.34744 0.00348 -0.35161 0.00278 -0.35577 C 0.00226 -0.35901 0.00104 -0.36202 0.00018 -0.36526 C -0.00017 -0.36687 0.00139 -0.3604 0.00139 -0.3604 C 0.00191 -0.35161 0.00104 -0.34235 0.00278 -0.3338 C 0.00313 -0.33148 0.00452 -0.33796 0.00521 -0.34004 C 0.00573 -0.34166 0.00573 -0.34328 0.00625 -0.3449 C 0.00851 -0.3523 0.01129 -0.35762 0.01337 -0.36526 C 0.01372 -0.36687 0.01233 -0.36202 0.01216 -0.3604 C 0.01146 -0.35762 0.0099 -0.35115 0.0099 -0.35115 C 0.00903 -0.35276 0.00886 -0.35647 0.00747 -0.35577 C 0.00382 -0.35415 0.00104 -0.34259 -0.00069 -0.33865 C -0.00277 -0.34582 -0.00017 -0.37451 -0.00451 -0.35901 C -0.00416 -0.33703 -0.00451 -0.31506 -0.00312 -0.29308 C -0.00295 -0.29123 -0.00156 -0.29609 -0.00069 -0.29771 C 0.00104 -0.3028 0.00191 -0.30974 0.00278 -0.31506 C -0.00416 -0.46495 -0.00503 0.01249 0.00382 -0.11751 C -0.00225 -0.14157 0.00139 -0.15452 0.00139 -0.18806 " pathEditMode="relative" ptsTypes="fffffffffffffffffffA">
                                      <p:cBhvr>
                                        <p:cTn id="16" dur="30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/>
      <p:bldP spid="25608" grpId="0" animBg="1"/>
      <p:bldP spid="25609" grpId="0" animBg="1"/>
      <p:bldP spid="25610" grpId="0" animBg="1"/>
      <p:bldP spid="256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2"/>
          <p:cNvSpPr txBox="1">
            <a:spLocks noChangeArrowheads="1"/>
          </p:cNvSpPr>
          <p:nvPr/>
        </p:nvSpPr>
        <p:spPr bwMode="auto">
          <a:xfrm>
            <a:off x="325438" y="0"/>
            <a:ext cx="8578850" cy="652462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1816100" y="14446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765675" y="-32067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108075" y="-330200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488113" y="-27622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921000" y="-479425"/>
            <a:ext cx="1860550" cy="6477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874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81013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C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6876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36877" name="Obrázok 13" descr="8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3" y="357188"/>
            <a:ext cx="102076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07495E-6 C -0.00504 -0.01573 -0.00833 -0.03609 -0.01771 -0.04858 C -0.02274 -0.07171 -0.02379 -0.09577 -0.0283 -0.11913 C -0.03004 -0.14897 -0.03021 -0.14226 -0.0283 -0.18182 C -0.02761 -0.19732 -0.02292 -0.21328 -0.02118 -0.22878 C -0.01858 -0.27481 -0.02101 -0.32108 -0.01649 -0.36688 C -0.01441 -0.33796 -0.01563 -0.30835 -0.00833 -0.28059 C -0.00799 -0.27065 -0.00764 -0.2607 -0.00712 -0.25075 C -0.00417 -0.19223 -0.00556 -0.27874 -0.00469 -0.31668 C -0.00434 -0.33334 -0.00313 -0.35022 -0.00243 -0.36688 C -0.00139 -0.32293 0.00087 -0.27921 0.00347 -0.23526 C 0.00417 -0.127 0.00382 -0.08328 0.00694 2.07495E-6 C 0.01233 -0.02082 0.00937 -0.00625 0.00937 -0.04557 " pathEditMode="relative" ptsTypes="ffffffffffffA">
                                      <p:cBhvr>
                                        <p:cTn id="10" dur="3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2" dur="3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3.58316E-6 C -0.00052 -0.01758 -0.00278 -0.06662 5.E-6 -0.08305 C 0.00069 -0.08675 0.00469 -0.07379 0.00469 -0.07379 C 0.00504 -0.06292 0.00539 -0.05182 0.00591 -0.04095 C 0.00626 -0.0347 0.00331 -0.02568 0.00713 -0.02198 C 0.01042 -0.01897 0.00869 -0.03239 0.00938 -0.03771 C 0.00834 -0.04419 0.00643 -0.065 0.01181 -0.04395 C 0.01216 -0.03979 0.01251 -0.03563 0.01303 -0.03146 C 0.0132 -0.02984 0.0139 -0.02522 0.01407 -0.02684 C 0.01876 -0.05668 0.01181 -0.03678 0.01772 -0.05182 C 0.02084 -0.04326 0.0198 -0.03748 0.02588 -0.04557 C 0.02952 -0.05968 0.02813 -0.05668 0.03056 -0.04557 C 0.03022 -0.04303 0.02952 -0.03493 0.02952 -0.03771 C 0.02952 -0.06385 0.03056 -0.08999 0.03056 -0.11613 C 0.03056 -0.13764 0.03317 -0.16401 0.02362 -0.18344 C 0.0139 -0.2459 0.01824 -0.21536 0.02362 -0.36225 C 0.02379 -0.36595 0.02692 -0.35601 0.02831 -0.35277 C 0.03074 -0.34698 0.03247 -0.33866 0.03421 -0.33241 C 0.0356 -0.26718 0.03629 -0.26649 0.03525 -0.18668 C 0.03369 -0.2038 0.0356 -0.22091 0.03647 -0.23826 C 0.0356 -0.25931 0.03647 -0.27875 0.03647 -0.29956 " pathEditMode="relative" ptsTypes="ffffffffffffffffffffA">
                                      <p:cBhvr>
                                        <p:cTn id="14" dur="3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2.45431E-6 C 0.0007 -0.1108 -0.04253 -0.2415 0.00521 -0.33218 C 0.00747 -0.34559 0.00625 -0.33171 0.00382 -0.34328 C 0.00313 -0.34744 0.00348 -0.35161 0.00278 -0.35577 C 0.00226 -0.35901 0.00104 -0.36202 0.00018 -0.36526 C -0.00017 -0.36687 0.00139 -0.3604 0.00139 -0.3604 C 0.00191 -0.35161 0.00104 -0.34235 0.00278 -0.3338 C 0.00313 -0.33148 0.00452 -0.33796 0.00521 -0.34004 C 0.00573 -0.34166 0.00573 -0.34328 0.00625 -0.3449 C 0.00851 -0.3523 0.01129 -0.35762 0.01337 -0.36526 C 0.01372 -0.36687 0.01233 -0.36202 0.01216 -0.3604 C 0.01146 -0.35762 0.0099 -0.35115 0.0099 -0.35115 C 0.00903 -0.35276 0.00886 -0.35647 0.00747 -0.35577 C 0.00382 -0.35415 0.00104 -0.34259 -0.00069 -0.33865 C -0.00277 -0.34582 -0.00017 -0.37451 -0.00451 -0.35901 C -0.00416 -0.33703 -0.00451 -0.31506 -0.00312 -0.29308 C -0.00295 -0.29123 -0.00156 -0.29609 -0.00069 -0.29771 C 0.00104 -0.3028 0.00191 -0.30974 0.00278 -0.31506 C -0.00416 -0.46495 -0.00503 0.01249 0.00382 -0.11751 C -0.00225 -0.14157 0.00139 -0.15452 0.00139 -0.18806 " pathEditMode="relative" ptsTypes="fffffffffffffffffffA">
                                      <p:cBhvr>
                                        <p:cTn id="16" dur="3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/>
      <p:bldP spid="26632" grpId="0" animBg="1"/>
      <p:bldP spid="26633" grpId="0" animBg="1"/>
      <p:bldP spid="26634" grpId="0" animBg="1"/>
      <p:bldP spid="266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2"/>
          <p:cNvSpPr txBox="1">
            <a:spLocks noChangeArrowheads="1"/>
          </p:cNvSpPr>
          <p:nvPr/>
        </p:nvSpPr>
        <p:spPr bwMode="auto">
          <a:xfrm>
            <a:off x="325438" y="5314950"/>
            <a:ext cx="8578850" cy="120967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1816100" y="14446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260475" y="-35401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616450" y="-36512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6396038" y="-588963"/>
            <a:ext cx="1860550" cy="64770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2973388" y="-546100"/>
            <a:ext cx="1860550" cy="6477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789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4064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D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7900" name="AutoShape 13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37901" name="Obrázok 13" descr="8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0" y="142875"/>
            <a:ext cx="10207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0" dur="3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3.58316E-6 C -0.00052 -0.01758 -0.00278 -0.06662 5.E-6 -0.08305 C 0.00069 -0.08675 0.00469 -0.07379 0.00469 -0.07379 C 0.00504 -0.06292 0.00539 -0.05182 0.00591 -0.04095 C 0.00626 -0.0347 0.00331 -0.02568 0.00713 -0.02198 C 0.01042 -0.01897 0.00869 -0.03239 0.00938 -0.03771 C 0.00834 -0.04419 0.00643 -0.065 0.01181 -0.04395 C 0.01216 -0.03979 0.01251 -0.03563 0.01303 -0.03146 C 0.0132 -0.02984 0.0139 -0.02522 0.01407 -0.02684 C 0.01876 -0.05668 0.01181 -0.03678 0.01772 -0.05182 C 0.02084 -0.04326 0.0198 -0.03748 0.02588 -0.04557 C 0.02952 -0.05968 0.02813 -0.05668 0.03056 -0.04557 C 0.03022 -0.04303 0.02952 -0.03493 0.02952 -0.03771 C 0.02952 -0.06385 0.03056 -0.08999 0.03056 -0.11613 C 0.03056 -0.13764 0.03317 -0.16401 0.02362 -0.18344 C 0.0139 -0.2459 0.01824 -0.21536 0.02362 -0.36225 C 0.02379 -0.36595 0.02692 -0.35601 0.02831 -0.35277 C 0.03074 -0.34698 0.03247 -0.33866 0.03421 -0.33241 C 0.0356 -0.26718 0.03629 -0.26649 0.03525 -0.18668 C 0.03369 -0.2038 0.0356 -0.22091 0.03647 -0.23826 C 0.0356 -0.25931 0.03647 -0.27875 0.03647 -0.29956 " pathEditMode="relative" ptsTypes="ffffffffffffffffffffA">
                                      <p:cBhvr>
                                        <p:cTn id="12" dur="3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0.00024 C 0.00173 -0.01503 0.00208 -0.02313 0.00711 -0.03585 C 0.00937 -0.05366 0.00642 -0.08558 0.00833 -0.09669 C 0.00972 -0.10478 0.01111 -0.08096 0.01302 -0.07332 C 0.01388 -0.07009 0.01527 -0.06708 0.01649 -0.06384 C 0.01805 -0.0532 0.01788 -0.03978 0.02239 -0.03099 C 0.02847 -0.04256 0.02083 -0.0296 0.01996 -0.02637 C 0.01475 -0.03701 0.01597 -0.05297 0.01423 -0.06546 C 0.01093 -0.05274 0.01041 -0.00393 0.01527 -0.02637 C 0.01493 -0.03099 0.01545 -0.03608 0.01423 -0.04048 C 0.01336 -0.04418 0.00937 -0.04973 0.00937 -0.04973 C 0.00902 -0.05158 0.00868 -0.05297 0.00833 -0.05482 C 0.00833 -0.05505 0.00833 -0.05644 0.00833 -0.05598 C 0.00868 -0.05366 0.00902 -0.05065 0.00937 -0.04834 C 0.00972 -0.04557 0.01024 -0.04325 0.01058 -0.04048 C 0.01093 -0.03146 0.0118 -0.0229 0.0118 -0.01364 C 0.0118 -0.00601 0.01111 -0.02937 0.01058 -0.03724 C 0.00972 -0.04742 0.00659 -0.05921 0.00364 -0.0687 C 0.00173 -0.07494 -0.00122 -0.08767 -0.00122 -0.08767 C -0.00556 -0.13185 -0.00244 -0.17603 -0.00122 -0.22091 C -0.00157 -0.26717 -0.00122 -0.31367 -0.00226 -0.36016 C -0.00226 -0.3634 -0.00469 -0.36965 -0.00469 -0.36965 C -0.00435 -0.35438 -0.00348 -0.33934 -0.00348 -0.32408 C -0.00348 -0.27018 -0.00365 -0.10895 -0.00469 -0.16261 C -0.00608 -0.23733 -0.00469 -0.31205 -0.00469 -0.38676 " pathEditMode="relative" ptsTypes="ffffffffffffffffffffffffA">
                                      <p:cBhvr>
                                        <p:cTn id="14" dur="3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2.45431E-6 C 0.0007 -0.1108 -0.04253 -0.2415 0.00521 -0.33218 C 0.00747 -0.34559 0.00625 -0.33171 0.00382 -0.34328 C 0.00313 -0.34744 0.00348 -0.35161 0.00278 -0.35577 C 0.00226 -0.35901 0.00104 -0.36202 0.00018 -0.36526 C -0.00017 -0.36687 0.00139 -0.3604 0.00139 -0.3604 C 0.00191 -0.35161 0.00104 -0.34235 0.00278 -0.3338 C 0.00313 -0.33148 0.00452 -0.33796 0.00521 -0.34004 C 0.00573 -0.34166 0.00573 -0.34328 0.00625 -0.3449 C 0.00851 -0.3523 0.01129 -0.35762 0.01337 -0.36526 C 0.01372 -0.36687 0.01233 -0.36202 0.01216 -0.3604 C 0.01146 -0.35762 0.0099 -0.35115 0.0099 -0.35115 C 0.00903 -0.35276 0.00886 -0.35647 0.00747 -0.35577 C 0.00382 -0.35415 0.00104 -0.34259 -0.00069 -0.33865 C -0.00277 -0.34582 -0.00017 -0.37451 -0.00451 -0.35901 C -0.00416 -0.33703 -0.00451 -0.31506 -0.00312 -0.29308 C -0.00295 -0.29123 -0.00156 -0.29609 -0.00069 -0.29771 C 0.00104 -0.3028 0.00191 -0.30974 0.00278 -0.31506 C -0.00416 -0.46495 -0.00503 0.01249 0.00382 -0.11751 C -0.00225 -0.14157 0.00139 -0.15452 0.00139 -0.18806 " pathEditMode="relative" ptsTypes="fffffffffffffffffffA">
                                      <p:cBhvr>
                                        <p:cTn id="16" dur="3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  <p:bldP spid="27656" grpId="0" animBg="1"/>
      <p:bldP spid="27657" grpId="0" animBg="1"/>
      <p:bldP spid="27658" grpId="0" animBg="1"/>
      <p:bldP spid="276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ChangeArrowheads="1"/>
          </p:cNvSpPr>
          <p:nvPr/>
        </p:nvSpPr>
        <p:spPr bwMode="auto">
          <a:xfrm>
            <a:off x="1658938" y="1479550"/>
            <a:ext cx="885825" cy="44973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325438" y="0"/>
            <a:ext cx="8578850" cy="6524625"/>
          </a:xfrm>
          <a:prstGeom prst="rect">
            <a:avLst/>
          </a:prstGeom>
          <a:solidFill>
            <a:schemeClr val="accent2"/>
          </a:solidFill>
          <a:ln w="38100" cmpd="dbl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50000"/>
              </a:spcBef>
            </a:pPr>
            <a:r>
              <a:rPr lang="en-GB" sz="2800">
                <a:solidFill>
                  <a:schemeClr val="bg1"/>
                </a:solidFill>
                <a:latin typeface="Arial Black" pitchFamily="34" charset="0"/>
              </a:rPr>
              <a:t>A            B            C            D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676400" y="1457325"/>
            <a:ext cx="885825" cy="44561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3519488" y="1423988"/>
            <a:ext cx="885825" cy="44973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5207000" y="1449388"/>
            <a:ext cx="885825" cy="44402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6848475" y="1419225"/>
            <a:ext cx="885825" cy="44529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8919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03225" y="471488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>
                <a:solidFill>
                  <a:schemeClr val="accent2"/>
                </a:solidFill>
              </a:rPr>
              <a:t>Audience Draw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024188" y="-257175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4843463" y="-32226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6359525" y="-309563"/>
            <a:ext cx="1860550" cy="626110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000125" y="-342900"/>
            <a:ext cx="1860550" cy="62611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365125" y="7046913"/>
            <a:ext cx="236538" cy="35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8925" name="AutoShape 1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-5400000">
            <a:off x="7562057" y="5357019"/>
            <a:ext cx="1320800" cy="1290637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38926" name="Obrázok 14" descr="8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0" y="285750"/>
            <a:ext cx="1020763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0" dur="3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rap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2" dur="30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4" dur="3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3727E-6 C 0.00573 -0.07495 -0.00729 -0.15753 0.00712 -0.23202 C 0.00747 -0.23873 0.00764 -0.24567 0.00816 -0.25237 C 0.00851 -0.25608 0.00938 -0.26718 0.00938 -0.26348 C 0.00938 -0.23664 0.00591 -0.21004 0.00591 -0.18344 C 0.00591 -0.18182 0.00677 -0.18668 0.00712 -0.1883 C 0.01025 -0.22554 0.00643 -0.17026 0.01059 -0.1536 C 0.0408 -0.16771 0.01355 -0.24844 0.0165 -0.2917 C 0.01615 -0.3183 0.01667 -0.3449 0.01528 -0.3715 C 0.01511 -0.37474 0.0132 -0.36549 0.01285 -0.36225 C 0.01129 -0.35022 0.01198 -0.35693 0.01059 -0.3419 C 0.00973 -0.2998 0.00799 -0.25816 0.00469 -0.21629 C 0.00504 -0.16147 0.00504 -0.10664 0.00591 -0.05182 C 0.00591 -0.04974 0.00712 -0.05598 0.00712 -0.05806 C 0.00712 -0.08513 0.00695 -0.11243 0.00591 -0.13949 C 0.00573 -0.14504 0.0033 -0.1499 0.00226 -0.15522 C 0.00052 -0.21768 0.00122 -0.27898 0.00122 -0.3419 " pathEditMode="relative" ptsTypes="ffffffffffffffffA">
                                      <p:cBhvr>
                                        <p:cTn id="16" dur="30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 animBg="1"/>
      <p:bldP spid="28682" grpId="0" animBg="1"/>
      <p:bldP spid="28683" grpId="0" animBg="1"/>
      <p:bldP spid="28684" grpId="0" animBg="1"/>
      <p:bldP spid="2868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571500" y="928688"/>
            <a:ext cx="8229600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sk-SK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JE</a:t>
            </a:r>
            <a:r>
              <a:rPr lang="sk-SK" b="1">
                <a:solidFill>
                  <a:srgbClr val="002060"/>
                </a:solidFill>
              </a:rPr>
              <a:t> </a:t>
            </a:r>
            <a:r>
              <a:rPr lang="sk-SK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MI ĽÚTO,</a:t>
            </a:r>
            <a:br>
              <a:rPr lang="sk-SK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</a:br>
            <a:r>
              <a:rPr lang="sk-SK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NEVYHRÁVAŠ NIČ!!!</a:t>
            </a:r>
            <a:endParaRPr lang="en-GB" sz="8000" b="1">
              <a:solidFill>
                <a:schemeClr val="bg1">
                  <a:lumMod val="95000"/>
                </a:schemeClr>
              </a:solidFill>
              <a:latin typeface="Biometric Joe" pitchFamily="2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14375" y="857250"/>
            <a:ext cx="8229600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VYHRÁVAŠ</a:t>
            </a:r>
            <a:r>
              <a:rPr lang="sk-SK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 </a:t>
            </a:r>
            <a:r>
              <a:rPr lang="en-GB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1000</a:t>
            </a:r>
            <a:r>
              <a:rPr lang="sk-SK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 €</a:t>
            </a:r>
            <a:endParaRPr lang="en-GB" sz="8000" b="1">
              <a:solidFill>
                <a:schemeClr val="bg1">
                  <a:lumMod val="95000"/>
                </a:schemeClr>
              </a:solidFill>
              <a:latin typeface="Biometric Joe" pitchFamily="2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143000" y="1071563"/>
            <a:ext cx="8229600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VYHRÁVAŠ</a:t>
            </a:r>
            <a:r>
              <a:rPr lang="sk-SK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  </a:t>
            </a:r>
            <a:r>
              <a:rPr lang="en-GB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32000</a:t>
            </a:r>
            <a:r>
              <a:rPr lang="sk-SK" sz="8000" b="1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 €</a:t>
            </a:r>
            <a:endParaRPr lang="en-GB" sz="8000" b="1">
              <a:solidFill>
                <a:schemeClr val="bg1">
                  <a:lumMod val="95000"/>
                </a:schemeClr>
              </a:solidFill>
              <a:latin typeface="Biometric Joe" pitchFamily="2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571500"/>
            <a:ext cx="6500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FF3300"/>
                </a:solidFill>
              </a:rPr>
              <a:t>Nepatrí medzi plynné telesá:</a:t>
            </a:r>
            <a:endParaRPr lang="en-US" sz="2800" b="1">
              <a:solidFill>
                <a:srgbClr val="FF3300"/>
              </a:solidFill>
            </a:endParaRPr>
          </a:p>
        </p:txBody>
      </p:sp>
      <p:sp>
        <p:nvSpPr>
          <p:cNvPr id="5123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b="1">
                <a:solidFill>
                  <a:schemeClr val="bg1"/>
                </a:solidFill>
              </a:rPr>
              <a:t>Voda v pohári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5124" name="Text 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03800" y="6092825"/>
            <a:ext cx="3382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b="1">
                <a:solidFill>
                  <a:schemeClr val="bg1"/>
                </a:solidFill>
              </a:rPr>
              <a:t>Hélium v balóne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5125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6092825"/>
            <a:ext cx="33829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b="1">
                <a:solidFill>
                  <a:schemeClr val="bg1"/>
                </a:solidFill>
              </a:rPr>
              <a:t>Dusík v bombe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5126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b="1">
                <a:solidFill>
                  <a:schemeClr val="bg1"/>
                </a:solidFill>
              </a:rPr>
              <a:t>Vzduch v lopte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5127" name="Oval 7">
            <a:hlinkClick r:id="" action="ppaction://noaction">
              <a:snd r:embed="rId6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367" name="Oval 8">
            <a:hlinkClick r:id="rId7" action="ppaction://hlinksldjump">
              <a:snd r:embed="rId8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368" name="Oval 9">
            <a:hlinkClick r:id="rId9" action="ppaction://hlinksldjump">
              <a:snd r:embed="rId10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6618288" y="4076700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5131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2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51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5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27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31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51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32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32"/>
                </p:tgtEl>
              </p:cMediaNode>
            </p:audio>
          </p:childTnLst>
        </p:cTn>
      </p:par>
    </p:tnLst>
    <p:bldLst>
      <p:bldP spid="5122" grpId="0"/>
      <p:bldP spid="5123" grpId="0"/>
      <p:bldP spid="5124" grpId="0"/>
      <p:bldP spid="5125" grpId="0"/>
      <p:bldP spid="5125" grpId="1"/>
      <p:bldP spid="5126" grpId="0"/>
      <p:bldP spid="5126" grpId="1"/>
      <p:bldP spid="5130" grpId="0" animBg="1"/>
      <p:bldP spid="51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14375" y="714375"/>
            <a:ext cx="8229600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sk-SK" sz="8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HURÁ!</a:t>
            </a:r>
            <a:br>
              <a:rPr lang="sk-SK" sz="8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</a:br>
            <a:r>
              <a:rPr lang="sk-SK" sz="8000" b="1" smtClean="0">
                <a:solidFill>
                  <a:schemeClr val="bg1">
                    <a:lumMod val="95000"/>
                  </a:schemeClr>
                </a:solidFill>
                <a:latin typeface="Biometric Joe" pitchFamily="2" charset="0"/>
              </a:rPr>
              <a:t>VYHRÁVAŠ MILIÓN!!!</a:t>
            </a:r>
            <a:endParaRPr lang="en-GB" sz="8000" b="1">
              <a:solidFill>
                <a:schemeClr val="bg1">
                  <a:lumMod val="95000"/>
                </a:schemeClr>
              </a:solidFill>
              <a:latin typeface="Biometric Joe" pitchFamily="2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34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85750" y="785813"/>
            <a:ext cx="60007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3200" b="1" i="1">
                <a:solidFill>
                  <a:srgbClr val="FF3300"/>
                </a:solidFill>
                <a:cs typeface="Arial" charset="0"/>
              </a:rPr>
              <a:t>Hustotu vypočítame podľa vzorca:</a:t>
            </a:r>
          </a:p>
        </p:txBody>
      </p:sp>
      <p:sp>
        <p:nvSpPr>
          <p:cNvPr id="6147" name="Text 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42938" y="4929188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  <a:cs typeface="Arial" charset="0"/>
              </a:rPr>
              <a:t>G=m.V</a:t>
            </a:r>
            <a:endParaRPr lang="en-US" sz="2400" b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148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2063" y="6027738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S=m:V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6149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V=m.g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6150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S=V:m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6151" name="Oval 7">
            <a:hlinkClick r:id="" action="ppaction://noaction">
              <a:snd r:embed="rId6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391" name="Oval 8">
            <a:hlinkClick r:id="rId7" action="ppaction://hlinksldjump">
              <a:snd r:embed="rId8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392" name="Oval 9">
            <a:hlinkClick r:id="rId9" action="ppaction://hlinksldjump">
              <a:snd r:embed="rId10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6618288" y="3773488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6155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61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61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51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55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61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61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56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56"/>
                </p:tgtEl>
              </p:cMediaNode>
            </p:audio>
          </p:childTnLst>
        </p:cTn>
      </p:par>
    </p:tnLst>
    <p:bldLst>
      <p:bldP spid="6146" grpId="0"/>
      <p:bldP spid="6147" grpId="0"/>
      <p:bldP spid="6147" grpId="1"/>
      <p:bldP spid="6148" grpId="0"/>
      <p:bldP spid="6149" grpId="0"/>
      <p:bldP spid="6150" grpId="0"/>
      <p:bldP spid="6150" grpId="1"/>
      <p:bldP spid="6154" grpId="0" animBg="1"/>
      <p:bldP spid="61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357188"/>
            <a:ext cx="6715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FF3300"/>
                </a:solidFill>
              </a:rPr>
              <a:t>Vzorec pre hmotnosť:</a:t>
            </a:r>
            <a:endParaRPr lang="en-US" sz="2800" b="1">
              <a:solidFill>
                <a:srgbClr val="FF3300"/>
              </a:solidFill>
            </a:endParaRPr>
          </a:p>
        </p:txBody>
      </p:sp>
      <p:sp>
        <p:nvSpPr>
          <p:cNvPr id="7171" name="Text 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M=p:v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7172" name="Text Box 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m=S.V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7173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2400" b="1">
                <a:solidFill>
                  <a:schemeClr val="bg1"/>
                </a:solidFill>
              </a:rPr>
              <a:t>m=F.g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7174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V=m.g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7175" name="Oval 7">
            <a:hlinkClick r:id="" action="ppaction://noaction">
              <a:snd r:embed="rId6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15" name="Oval 8">
            <a:hlinkClick r:id="rId7" action="ppaction://hlinksldjump">
              <a:snd r:embed="rId8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16" name="Oval 9">
            <a:hlinkClick r:id="rId9" action="ppaction://hlinksldjump">
              <a:snd r:embed="rId10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6618288" y="344011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7179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0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71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71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75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179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7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718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80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180"/>
                </p:tgtEl>
              </p:cMediaNode>
            </p:audio>
          </p:childTnLst>
        </p:cTn>
      </p:par>
    </p:tnLst>
    <p:bldLst>
      <p:bldP spid="7170" grpId="0"/>
      <p:bldP spid="7171" grpId="0"/>
      <p:bldP spid="7172" grpId="0"/>
      <p:bldP spid="7173" grpId="0"/>
      <p:bldP spid="7173" grpId="1"/>
      <p:bldP spid="7174" grpId="0"/>
      <p:bldP spid="7174" grpId="1"/>
      <p:bldP spid="7178" grpId="0" animBg="1"/>
      <p:bldP spid="71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14313" y="500063"/>
            <a:ext cx="6715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b="1">
                <a:solidFill>
                  <a:srgbClr val="FF3300"/>
                </a:solidFill>
              </a:rPr>
              <a:t>Na Mesiac nestúpil:</a:t>
            </a:r>
            <a:endParaRPr lang="en-US" sz="3200" b="1">
              <a:solidFill>
                <a:srgbClr val="FF3300"/>
              </a:solidFill>
            </a:endParaRPr>
          </a:p>
        </p:txBody>
      </p:sp>
      <p:sp>
        <p:nvSpPr>
          <p:cNvPr id="8195" name="Text Box 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Cernan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8196" name="Text Box 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Aldrin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8197" name="Text Box 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Armstrong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8198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Collins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8199" name="Oval 7">
            <a:hlinkClick r:id="" action="ppaction://noaction">
              <a:snd r:embed="rId6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39" name="Oval 8">
            <a:hlinkClick r:id="rId7" action="ppaction://hlinksldjump">
              <a:snd r:embed="rId8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8440" name="Oval 9">
            <a:hlinkClick r:id="rId9" action="ppaction://hlinksldjump">
              <a:snd r:embed="rId10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6618288" y="316071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8203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82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81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99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03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2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82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4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04"/>
                </p:tgtEl>
              </p:cMediaNode>
            </p:audio>
          </p:childTnLst>
        </p:cTn>
      </p:par>
    </p:tnLst>
    <p:bldLst>
      <p:bldP spid="8194" grpId="0"/>
      <p:bldP spid="8195" grpId="0"/>
      <p:bldP spid="8195" grpId="1"/>
      <p:bldP spid="8196" grpId="0"/>
      <p:bldP spid="8196" grpId="1"/>
      <p:bldP spid="8197" grpId="0"/>
      <p:bldP spid="8198" grpId="0"/>
      <p:bldP spid="8202" grpId="0" animBg="1"/>
      <p:bldP spid="82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85750" y="1000125"/>
            <a:ext cx="65722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FF3300"/>
                </a:solidFill>
              </a:rPr>
              <a:t>V ktorom roku pristál 1.človek na Mesiaci:</a:t>
            </a:r>
            <a:endParaRPr lang="en-US" sz="2800" b="1">
              <a:solidFill>
                <a:srgbClr val="FF3300"/>
              </a:solidFill>
            </a:endParaRPr>
          </a:p>
        </p:txBody>
      </p:sp>
      <p:sp>
        <p:nvSpPr>
          <p:cNvPr id="9219" name="Text Box 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1961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220" name="Text 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14826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1958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221" name="Text Box 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1969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222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1968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223" name="Oval 7">
            <a:hlinkClick r:id="" action="ppaction://noaction">
              <a:snd r:embed="rId7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9464" name="Oval 8">
            <a:hlinkClick r:id="rId8" action="ppaction://hlinksldjump">
              <a:snd r:embed="rId9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9465" name="Oval 9">
            <a:hlinkClick r:id="rId10" action="ppaction://hlinksldjump">
              <a:snd r:embed="rId11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6618288" y="2860675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9227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8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92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92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23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227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92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92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28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228"/>
                </p:tgtEl>
              </p:cMediaNode>
            </p:audio>
          </p:childTnLst>
        </p:cTn>
      </p:par>
    </p:tnLst>
    <p:bldLst>
      <p:bldP spid="9218" grpId="0"/>
      <p:bldP spid="9219" grpId="0"/>
      <p:bldP spid="9219" grpId="1"/>
      <p:bldP spid="9220" grpId="0"/>
      <p:bldP spid="9220" grpId="1"/>
      <p:bldP spid="9221" grpId="0"/>
      <p:bldP spid="9222" grpId="0"/>
      <p:bldP spid="9226" grpId="0" animBg="1"/>
      <p:bldP spid="92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14313" y="1785938"/>
            <a:ext cx="69294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3200" b="1">
                <a:solidFill>
                  <a:srgbClr val="FF3300"/>
                </a:solidFill>
              </a:rPr>
              <a:t>Ktorá vlastnosť kvapalín sa využíva v hydraulickom zariadení</a:t>
            </a:r>
            <a:r>
              <a:rPr lang="sk-SK" sz="3200" b="1">
                <a:solidFill>
                  <a:schemeClr val="bg1"/>
                </a:solidFill>
              </a:rPr>
              <a:t>? 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10243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39750" y="5084763"/>
            <a:ext cx="3598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nestlačitelnosť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0244" name="Text 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vodorovný povrch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0245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tekutosť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0246" name="Text Box 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pružnosť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0247" name="Oval 7">
            <a:hlinkClick r:id="" action="ppaction://noaction">
              <a:snd r:embed="rId7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0488" name="Oval 8">
            <a:hlinkClick r:id="rId8" action="ppaction://hlinksldjump">
              <a:snd r:embed="rId9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0489" name="Oval 9">
            <a:hlinkClick r:id="rId10" action="ppaction://hlinksldjump">
              <a:snd r:embed="rId11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6618288" y="2559050"/>
            <a:ext cx="2468562" cy="31908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0251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2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142875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102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02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47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1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2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102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52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52"/>
                </p:tgtEl>
              </p:cMediaNode>
            </p:audio>
          </p:childTnLst>
        </p:cTn>
      </p:par>
    </p:tnLst>
    <p:bldLst>
      <p:bldP spid="10242" grpId="0"/>
      <p:bldP spid="10243" grpId="0"/>
      <p:bldP spid="10244" grpId="0"/>
      <p:bldP spid="10244" grpId="1"/>
      <p:bldP spid="10245" grpId="0"/>
      <p:bldP spid="10246" grpId="0"/>
      <p:bldP spid="10246" grpId="1"/>
      <p:bldP spid="10250" grpId="0" animBg="1"/>
      <p:bldP spid="102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3357563"/>
            <a:ext cx="6929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b="1">
                <a:solidFill>
                  <a:srgbClr val="FF3300"/>
                </a:solidFill>
              </a:rPr>
              <a:t>Objem kvapalín meriame</a:t>
            </a:r>
            <a:endParaRPr lang="en-US" sz="2800" b="1">
              <a:solidFill>
                <a:srgbClr val="FF3300"/>
              </a:solidFill>
            </a:endParaRPr>
          </a:p>
        </p:txBody>
      </p:sp>
      <p:sp>
        <p:nvSpPr>
          <p:cNvPr id="11267" name="Text Box 3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silomerom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1268" name="Text Box 4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825" y="6165850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naberačkou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1269" name="Text Box 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6165850"/>
            <a:ext cx="338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vodováhou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1270" name="Text Box 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076825" y="5084763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k-SK" sz="2400" b="1">
                <a:solidFill>
                  <a:schemeClr val="bg1"/>
                </a:solidFill>
              </a:rPr>
              <a:t>odmerným valcom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1271" name="Oval 7">
            <a:hlinkClick r:id="" action="ppaction://noaction">
              <a:snd r:embed="rId7" name="5050.WAV"/>
            </a:hlinkClick>
          </p:cNvPr>
          <p:cNvSpPr>
            <a:spLocks noChangeArrowheads="1"/>
          </p:cNvSpPr>
          <p:nvPr/>
        </p:nvSpPr>
        <p:spPr bwMode="auto">
          <a:xfrm>
            <a:off x="2916238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1512" name="Oval 8">
            <a:hlinkClick r:id="rId8" action="ppaction://hlinksldjump">
              <a:snd r:embed="rId9" name="light.wav"/>
            </a:hlinkClick>
          </p:cNvPr>
          <p:cNvSpPr>
            <a:spLocks noChangeArrowheads="1"/>
          </p:cNvSpPr>
          <p:nvPr/>
        </p:nvSpPr>
        <p:spPr bwMode="auto">
          <a:xfrm>
            <a:off x="40925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1513" name="Oval 9">
            <a:hlinkClick r:id="rId10" action="ppaction://hlinksldjump">
              <a:snd r:embed="rId11" name="ff1.wav"/>
            </a:hlinkClick>
          </p:cNvPr>
          <p:cNvSpPr>
            <a:spLocks noChangeArrowheads="1"/>
          </p:cNvSpPr>
          <p:nvPr/>
        </p:nvSpPr>
        <p:spPr bwMode="auto">
          <a:xfrm>
            <a:off x="5260975" y="4221163"/>
            <a:ext cx="1079500" cy="503237"/>
          </a:xfrm>
          <a:prstGeom prst="ellips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6618288" y="2246313"/>
            <a:ext cx="2468562" cy="319087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pic>
        <p:nvPicPr>
          <p:cNvPr id="11275" name="Who Wants to Be a Millionaire.wav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70246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timesup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388938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1033463" y="7089775"/>
            <a:ext cx="225425" cy="20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 advClick="0">
    <p:sndAc>
      <p:stSnd>
        <p:snd r:embed="rId4" name="New Ques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03" fill="hold"/>
                                        <p:tgtEl>
                                          <p:spTgt spid="112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12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71"/>
                  </p:tgtEl>
                </p:cond>
              </p:nextCondLst>
            </p:seq>
            <p:audio>
              <p:cMediaNode vol="28000">
                <p:cTn id="2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275"/>
                </p:tgtEl>
              </p:cMediaNode>
            </p:audi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12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2612" fill="hold"/>
                                        <p:tgtEl>
                                          <p:spTgt spid="112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76"/>
                  </p:tgtEl>
                </p:cond>
              </p:nextCondLst>
            </p:seq>
            <p:audio>
              <p:cMediaNode>
                <p:cTn id="3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276"/>
                </p:tgtEl>
              </p:cMediaNode>
            </p:audio>
          </p:childTnLst>
        </p:cTn>
      </p:par>
    </p:tnLst>
    <p:bldLst>
      <p:bldP spid="11266" grpId="0"/>
      <p:bldP spid="11267" grpId="0"/>
      <p:bldP spid="11267" grpId="1"/>
      <p:bldP spid="11268" grpId="0"/>
      <p:bldP spid="11269" grpId="0"/>
      <p:bldP spid="11269" grpId="1"/>
      <p:bldP spid="11270" grpId="0"/>
      <p:bldP spid="11274" grpId="0" animBg="1"/>
      <p:bldP spid="1127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262</Words>
  <Application>Microsoft Office PowerPoint</Application>
  <PresentationFormat>Prezentácia na obrazovke (4:3)</PresentationFormat>
  <Paragraphs>99</Paragraphs>
  <Slides>30</Slides>
  <Notes>0</Notes>
  <HiddenSlides>0</HiddenSlides>
  <MMClips>31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30</vt:i4>
      </vt:variant>
    </vt:vector>
  </HeadingPairs>
  <TitlesOfParts>
    <vt:vector size="31" baseType="lpstr">
      <vt:lpstr>Default Design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MYSLÍM ,ŽE SPRÁVNA ODPOVEĎ JE: A</vt:lpstr>
      <vt:lpstr>MYSLÍM ,ŽE SPRÁVNA ODPOVEĎ JE: B</vt:lpstr>
      <vt:lpstr>MYSLÍM ,ŽE SPRÁVNA ODPOVEĎ JE: C</vt:lpstr>
      <vt:lpstr>MYSLÍM ,ŽE SPRÁVNA ODPOVEĎ JE: D</vt:lpstr>
      <vt:lpstr>Myslím,že správna odpoveď je:</vt:lpstr>
      <vt:lpstr>Audience A</vt:lpstr>
      <vt:lpstr>Audience B</vt:lpstr>
      <vt:lpstr>Audience C</vt:lpstr>
      <vt:lpstr>Audience D</vt:lpstr>
      <vt:lpstr>Audience Draw</vt:lpstr>
      <vt:lpstr>JE MI ĽÚTO, NEVYHRÁVAŠ NIČ!!!</vt:lpstr>
      <vt:lpstr>VYHRÁVAŠ 1000 €</vt:lpstr>
      <vt:lpstr>VYHRÁVAŠ  32000 €</vt:lpstr>
      <vt:lpstr>HURÁ! VYHRÁVAŠ MILIÓN!!!</vt:lpstr>
    </vt:vector>
  </TitlesOfParts>
  <Company>SANDFIELDS COMPREHENSIVE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vladko</dc:creator>
  <cp:lastModifiedBy>Jaroslava Vitazkova</cp:lastModifiedBy>
  <cp:revision>71</cp:revision>
  <dcterms:created xsi:type="dcterms:W3CDTF">2005-10-11T22:23:57Z</dcterms:created>
  <dcterms:modified xsi:type="dcterms:W3CDTF">2016-09-11T13:05:02Z</dcterms:modified>
</cp:coreProperties>
</file>