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sldIdLst>
    <p:sldId id="256" r:id="rId3"/>
    <p:sldId id="278" r:id="rId4"/>
    <p:sldId id="296" r:id="rId5"/>
    <p:sldId id="295" r:id="rId6"/>
    <p:sldId id="294" r:id="rId7"/>
    <p:sldId id="299" r:id="rId8"/>
    <p:sldId id="293" r:id="rId9"/>
    <p:sldId id="292" r:id="rId10"/>
    <p:sldId id="298" r:id="rId11"/>
    <p:sldId id="297" r:id="rId12"/>
    <p:sldId id="258" r:id="rId13"/>
    <p:sldId id="267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719" autoAdjust="0"/>
  </p:normalViewPr>
  <p:slideViewPr>
    <p:cSldViewPr snapToGrid="0">
      <p:cViewPr>
        <p:scale>
          <a:sx n="76" d="100"/>
          <a:sy n="76" d="100"/>
        </p:scale>
        <p:origin x="-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F870-EC0C-44E4-9ABD-EF57BA7502E5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3779-0BDE-4F09-A2AD-FCC4117485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20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2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83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3779-0BDE-4F09-A2AD-FCC41174859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61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65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6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30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037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13328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84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357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96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213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431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837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05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2696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132109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089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649938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647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939279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3308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D767-884C-4992-911A-F4F99AD3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378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252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46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355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607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19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267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/>
              <a:t>PGK – Kováčska 28, Košice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RNDr. Daniela Kravecová, PhD. 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3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PGK – Kováčska 28, Košice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RNDr. Daniela Kravecová, PhD. 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CCB1-73A4-4474-8C34-5DB13F0AD9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01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PGK – Kováčska 28, Košice</a:t>
            </a:r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RNDr. Daniela Kravecová, PhD. 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sk-SK"/>
              <a:t>RNDr. Daniela Kravecová,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178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73649" y="2868268"/>
            <a:ext cx="6007315" cy="911241"/>
          </a:xfrm>
        </p:spPr>
        <p:txBody>
          <a:bodyPr>
            <a:normAutofit fontScale="90000"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Redoxné reakcie</a:t>
            </a:r>
          </a:p>
        </p:txBody>
      </p:sp>
      <p:pic>
        <p:nvPicPr>
          <p:cNvPr id="4098" name="Picture 2" descr="Siderit - Výnimočné školy - Učíme sa spolu online">
            <a:extLst>
              <a:ext uri="{FF2B5EF4-FFF2-40B4-BE49-F238E27FC236}">
                <a16:creationId xmlns="" xmlns:a16="http://schemas.microsoft.com/office/drawing/2014/main" id="{F5994C65-E1B1-44F0-92E1-2EF43742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73" y="128225"/>
            <a:ext cx="2466975" cy="18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tosynteza cela">
            <a:extLst>
              <a:ext uri="{FF2B5EF4-FFF2-40B4-BE49-F238E27FC236}">
                <a16:creationId xmlns="" xmlns:a16="http://schemas.microsoft.com/office/drawing/2014/main" id="{114F52A9-744B-4BF2-8722-231B588D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128225"/>
            <a:ext cx="2519173" cy="18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rdza Hrdzavý Korózia - Fotografia zdarma na Pixabay">
            <a:extLst>
              <a:ext uri="{FF2B5EF4-FFF2-40B4-BE49-F238E27FC236}">
                <a16:creationId xmlns="" xmlns:a16="http://schemas.microsoft.com/office/drawing/2014/main" id="{FC686BB7-C00D-48F7-8BFE-FE5885B9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4632604"/>
            <a:ext cx="2935287" cy="19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edenka :: MLADÝ CHEMIK">
            <a:extLst>
              <a:ext uri="{FF2B5EF4-FFF2-40B4-BE49-F238E27FC236}">
                <a16:creationId xmlns="" xmlns:a16="http://schemas.microsoft.com/office/drawing/2014/main" id="{CBF673C2-64A1-44E0-85CA-1132C0BC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5" y="4632604"/>
            <a:ext cx="1963116" cy="19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ěděnka na zahradním vybavení – jak ji odstranit?">
            <a:extLst>
              <a:ext uri="{FF2B5EF4-FFF2-40B4-BE49-F238E27FC236}">
                <a16:creationId xmlns="" xmlns:a16="http://schemas.microsoft.com/office/drawing/2014/main" id="{45200A11-820E-465E-B7EA-F0322261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07" y="167323"/>
            <a:ext cx="278692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edenka / marcelas - SAShE.sk - Handmade Náušnice">
            <a:extLst>
              <a:ext uri="{FF2B5EF4-FFF2-40B4-BE49-F238E27FC236}">
                <a16:creationId xmlns="" xmlns:a16="http://schemas.microsoft.com/office/drawing/2014/main" id="{CF35C769-0014-49F7-9DBF-EF058D7B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40" y="16732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ko vyčistiť striebro | špecialista na perly | Buka Jewelry">
            <a:extLst>
              <a:ext uri="{FF2B5EF4-FFF2-40B4-BE49-F238E27FC236}">
                <a16:creationId xmlns="" xmlns:a16="http://schemas.microsoft.com/office/drawing/2014/main" id="{2277E11C-AB10-4594-8C81-D216E898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03" y="4658004"/>
            <a:ext cx="2143125" cy="19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="" xmlns:a16="http://schemas.microsoft.com/office/drawing/2014/main" id="{AFF738E2-B603-4337-8C7A-C40D06B3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773" y="4632604"/>
            <a:ext cx="2641666" cy="19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borovna.sk – portál pre učiteľo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4" y="388306"/>
            <a:ext cx="10208712" cy="633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7600" y="257636"/>
            <a:ext cx="10058400" cy="71092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Oxidačné a redukčné činidlo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104405"/>
            <a:ext cx="10871200" cy="4910029"/>
          </a:xfrm>
        </p:spPr>
        <p:txBody>
          <a:bodyPr>
            <a:normAutofit/>
          </a:bodyPr>
          <a:lstStyle/>
          <a:p>
            <a:r>
              <a:rPr lang="sk-SK" sz="2400" u="sng" dirty="0"/>
              <a:t>Oxidovadlo</a:t>
            </a:r>
            <a:r>
              <a:rPr lang="sk-SK" sz="2400" dirty="0"/>
              <a:t> (oxidačné činidlo) je látka, ktorá je schopná prijímať elektróny (redukovať sa).</a:t>
            </a:r>
          </a:p>
          <a:p>
            <a:r>
              <a:rPr lang="sk-SK" sz="2400" u="sng" dirty="0"/>
              <a:t>Redukovadlo</a:t>
            </a:r>
            <a:r>
              <a:rPr lang="sk-SK" sz="2400" dirty="0"/>
              <a:t> (redukčné činidlo) je látka, ktorá je schopná odovzdávať elektróny (oxidovať sa).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="" xmlns:a16="http://schemas.microsoft.com/office/drawing/2014/main" id="{73789EFC-F0C9-4456-964A-26ADFE9341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0" y="3069460"/>
            <a:ext cx="6990080" cy="35309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ál 5">
            <a:extLst>
              <a:ext uri="{FF2B5EF4-FFF2-40B4-BE49-F238E27FC236}">
                <a16:creationId xmlns="" xmlns:a16="http://schemas.microsoft.com/office/drawing/2014/main" id="{B52F46A3-D900-45D7-83E9-56CF50999012}"/>
              </a:ext>
            </a:extLst>
          </p:cNvPr>
          <p:cNvSpPr/>
          <p:nvPr/>
        </p:nvSpPr>
        <p:spPr>
          <a:xfrm>
            <a:off x="2250440" y="4572000"/>
            <a:ext cx="904240" cy="955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="" xmlns:a16="http://schemas.microsoft.com/office/drawing/2014/main" id="{34357690-E03B-44F4-BEEE-0DF55514EA79}"/>
              </a:ext>
            </a:extLst>
          </p:cNvPr>
          <p:cNvSpPr/>
          <p:nvPr/>
        </p:nvSpPr>
        <p:spPr>
          <a:xfrm>
            <a:off x="6080760" y="4572000"/>
            <a:ext cx="1143000" cy="1036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>
            <a:extLst>
              <a:ext uri="{FF2B5EF4-FFF2-40B4-BE49-F238E27FC236}">
                <a16:creationId xmlns="" xmlns:a16="http://schemas.microsoft.com/office/drawing/2014/main" id="{152D1407-FB2E-40D6-8A80-7F187E7C9679}"/>
              </a:ext>
            </a:extLst>
          </p:cNvPr>
          <p:cNvCxnSpPr/>
          <p:nvPr/>
        </p:nvCxnSpPr>
        <p:spPr>
          <a:xfrm flipV="1">
            <a:off x="3149600" y="3559419"/>
            <a:ext cx="6350000" cy="127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="" xmlns:a16="http://schemas.microsoft.com/office/drawing/2014/main" id="{DF7A5FDE-6721-4E1C-AA2C-4E2D83035FD2}"/>
              </a:ext>
            </a:extLst>
          </p:cNvPr>
          <p:cNvCxnSpPr>
            <a:stCxn id="13" idx="7"/>
          </p:cNvCxnSpPr>
          <p:nvPr/>
        </p:nvCxnSpPr>
        <p:spPr>
          <a:xfrm flipV="1">
            <a:off x="7056372" y="3559419"/>
            <a:ext cx="2422908" cy="11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>
            <a:extLst>
              <a:ext uri="{FF2B5EF4-FFF2-40B4-BE49-F238E27FC236}">
                <a16:creationId xmlns="" xmlns:a16="http://schemas.microsoft.com/office/drawing/2014/main" id="{ED606E7E-7A9A-407B-8DBD-0FDA77DA2238}"/>
              </a:ext>
            </a:extLst>
          </p:cNvPr>
          <p:cNvSpPr txBox="1"/>
          <p:nvPr/>
        </p:nvSpPr>
        <p:spPr>
          <a:xfrm>
            <a:off x="9479280" y="3298581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>
                <a:solidFill>
                  <a:srgbClr val="FF0000"/>
                </a:solidFill>
              </a:rPr>
              <a:t>redukovadlo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="" xmlns:a16="http://schemas.microsoft.com/office/drawing/2014/main" id="{4B126F33-A5DE-4407-8B90-B6935843F3C9}"/>
              </a:ext>
            </a:extLst>
          </p:cNvPr>
          <p:cNvSpPr/>
          <p:nvPr/>
        </p:nvSpPr>
        <p:spPr>
          <a:xfrm>
            <a:off x="4013200" y="4643120"/>
            <a:ext cx="1143000" cy="782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Obrázok 20">
            <a:extLst>
              <a:ext uri="{FF2B5EF4-FFF2-40B4-BE49-F238E27FC236}">
                <a16:creationId xmlns="" xmlns:a16="http://schemas.microsoft.com/office/drawing/2014/main" id="{4EDAF71F-D6F2-47FB-B925-9317E2FC9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4572000"/>
            <a:ext cx="1420936" cy="995679"/>
          </a:xfrm>
          <a:prstGeom prst="rect">
            <a:avLst/>
          </a:prstGeom>
        </p:spPr>
      </p:pic>
      <p:cxnSp>
        <p:nvCxnSpPr>
          <p:cNvPr id="23" name="Rovná spojnica 22">
            <a:extLst>
              <a:ext uri="{FF2B5EF4-FFF2-40B4-BE49-F238E27FC236}">
                <a16:creationId xmlns="" xmlns:a16="http://schemas.microsoft.com/office/drawing/2014/main" id="{F1D4F0F5-34C7-4364-9FB4-F20E59C9A909}"/>
              </a:ext>
            </a:extLst>
          </p:cNvPr>
          <p:cNvCxnSpPr>
            <a:stCxn id="19" idx="7"/>
          </p:cNvCxnSpPr>
          <p:nvPr/>
        </p:nvCxnSpPr>
        <p:spPr>
          <a:xfrm flipV="1">
            <a:off x="4988812" y="4572000"/>
            <a:ext cx="4602228" cy="1856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="" xmlns:a16="http://schemas.microsoft.com/office/drawing/2014/main" id="{B8F7D380-F05D-4DC0-9237-DC49FCFBE178}"/>
              </a:ext>
            </a:extLst>
          </p:cNvPr>
          <p:cNvCxnSpPr>
            <a:cxnSpLocks/>
          </p:cNvCxnSpPr>
          <p:nvPr/>
        </p:nvCxnSpPr>
        <p:spPr>
          <a:xfrm flipV="1">
            <a:off x="8598976" y="4572000"/>
            <a:ext cx="992064" cy="477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>
            <a:extLst>
              <a:ext uri="{FF2B5EF4-FFF2-40B4-BE49-F238E27FC236}">
                <a16:creationId xmlns="" xmlns:a16="http://schemas.microsoft.com/office/drawing/2014/main" id="{35AA45BC-37C8-48A6-92E8-9ACE6406E470}"/>
              </a:ext>
            </a:extLst>
          </p:cNvPr>
          <p:cNvSpPr txBox="1"/>
          <p:nvPr/>
        </p:nvSpPr>
        <p:spPr>
          <a:xfrm>
            <a:off x="9611360" y="4325992"/>
            <a:ext cx="18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>
                <a:solidFill>
                  <a:srgbClr val="00B050"/>
                </a:solidFill>
              </a:rPr>
              <a:t>oxidovadlo</a:t>
            </a:r>
            <a:endParaRPr lang="sk-S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64560" y="175879"/>
            <a:ext cx="5689600" cy="71092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Redoxné vlastnosti látok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97280" y="1104405"/>
            <a:ext cx="11094720" cy="5222254"/>
          </a:xfrm>
        </p:spPr>
        <p:txBody>
          <a:bodyPr>
            <a:normAutofit/>
          </a:bodyPr>
          <a:lstStyle/>
          <a:p>
            <a:r>
              <a:rPr lang="sk-SK" sz="2400" dirty="0"/>
              <a:t>väčšina látok môže vystupovať aj ako </a:t>
            </a:r>
            <a:r>
              <a:rPr lang="sk-SK" sz="2400" dirty="0" err="1"/>
              <a:t>oxidovadlo</a:t>
            </a:r>
            <a:r>
              <a:rPr lang="sk-SK" sz="2400" dirty="0"/>
              <a:t>, aj ako </a:t>
            </a:r>
            <a:r>
              <a:rPr lang="sk-SK" sz="2400" dirty="0" err="1"/>
              <a:t>redukovadlo</a:t>
            </a:r>
            <a:r>
              <a:rPr lang="sk-SK" sz="2400" dirty="0"/>
              <a:t>. Závisí to od toho, s akou látkou reagujú</a:t>
            </a:r>
          </a:p>
          <a:p>
            <a:r>
              <a:rPr lang="sk-SK" sz="2400" dirty="0" err="1"/>
              <a:t>oxidovadlá</a:t>
            </a:r>
            <a:r>
              <a:rPr lang="sk-SK" sz="2400" dirty="0"/>
              <a:t> ochotne prijímajú elektróny (F, O, Cl, Br)</a:t>
            </a:r>
          </a:p>
          <a:p>
            <a:r>
              <a:rPr lang="sk-SK" sz="2400" dirty="0" err="1"/>
              <a:t>Redukovadlá</a:t>
            </a:r>
            <a:r>
              <a:rPr lang="sk-SK" sz="2400" dirty="0"/>
              <a:t> ochotne odovzdávajú elektróny (Na, K, Ca, Zn)</a:t>
            </a:r>
          </a:p>
          <a:p>
            <a:r>
              <a:rPr lang="sk-SK" sz="2400" dirty="0"/>
              <a:t>elektrochemický rád napätia kovov = </a:t>
            </a:r>
            <a:r>
              <a:rPr lang="sk-SK" sz="2400" dirty="0" err="1"/>
              <a:t>Beketov</a:t>
            </a:r>
            <a:r>
              <a:rPr lang="sk-SK" sz="2400" dirty="0"/>
              <a:t> rad kovov – usporiadanie kovov podľa ich oxidačných schopností.</a:t>
            </a:r>
          </a:p>
          <a:p>
            <a:endParaRPr lang="sk-SK" sz="3200" dirty="0"/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A9EC6698-12ED-446A-80C3-8B9CF3FF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22" y="3931920"/>
            <a:ext cx="9636125" cy="76200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AFF31CF6-649C-4182-BD0B-A60E85153DD7}"/>
              </a:ext>
            </a:extLst>
          </p:cNvPr>
          <p:cNvSpPr txBox="1"/>
          <p:nvPr/>
        </p:nvSpPr>
        <p:spPr>
          <a:xfrm>
            <a:off x="3952240" y="491152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B0F0"/>
                </a:solidFill>
              </a:rPr>
              <a:t>Neušľachtilé kovy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5B9B1CE9-1059-4B8A-A425-63F717D2A3DA}"/>
              </a:ext>
            </a:extLst>
          </p:cNvPr>
          <p:cNvSpPr txBox="1"/>
          <p:nvPr/>
        </p:nvSpPr>
        <p:spPr>
          <a:xfrm>
            <a:off x="9154160" y="491152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00B050"/>
                </a:solidFill>
              </a:rPr>
              <a:t>ušľachtilé kovy</a:t>
            </a:r>
          </a:p>
        </p:txBody>
      </p:sp>
    </p:spTree>
    <p:extLst>
      <p:ext uri="{BB962C8B-B14F-4D97-AF65-F5344CB8AC3E}">
        <p14:creationId xmlns:p14="http://schemas.microsoft.com/office/powerpoint/2010/main" val="24231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2964" y="286603"/>
            <a:ext cx="9452715" cy="722800"/>
          </a:xfrm>
        </p:spPr>
        <p:txBody>
          <a:bodyPr>
            <a:normAutofit fontScale="90000"/>
          </a:bodyPr>
          <a:lstStyle/>
          <a:p>
            <a:pPr lvl="0" algn="ctr"/>
            <a:r>
              <a:rPr lang="sk-SK" b="1" dirty="0" err="1">
                <a:solidFill>
                  <a:srgbClr val="FF0000"/>
                </a:solidFill>
              </a:rPr>
              <a:t>Redoxné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smtClean="0">
                <a:solidFill>
                  <a:srgbClr val="FF0000"/>
                </a:solidFill>
              </a:rPr>
              <a:t>reakcie = </a:t>
            </a:r>
            <a:r>
              <a:rPr lang="sk-SK" b="1" i="1" dirty="0" smtClean="0"/>
              <a:t>oxidačno-redukčné</a:t>
            </a:r>
            <a:r>
              <a:rPr lang="sk-SK" dirty="0"/>
              <a:t/>
            </a:r>
            <a:br>
              <a:rPr lang="sk-SK" dirty="0"/>
            </a:b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What is Redox reaction - explained | by Piyushbiology | Medium">
            <a:extLst>
              <a:ext uri="{FF2B5EF4-FFF2-40B4-BE49-F238E27FC236}">
                <a16:creationId xmlns="" xmlns:a16="http://schemas.microsoft.com/office/drawing/2014/main" id="{92A8F8FB-D3BB-4BC1-8F2B-F0835F471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5"/>
          <a:stretch/>
        </p:blipFill>
        <p:spPr bwMode="auto">
          <a:xfrm>
            <a:off x="1590803" y="1811192"/>
            <a:ext cx="3933173" cy="22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ox - Wikipedia">
            <a:extLst>
              <a:ext uri="{FF2B5EF4-FFF2-40B4-BE49-F238E27FC236}">
                <a16:creationId xmlns="" xmlns:a16="http://schemas.microsoft.com/office/drawing/2014/main" id="{42429F26-367B-4947-B486-56C4058768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77" y="2192054"/>
            <a:ext cx="3145944" cy="13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8404964" y="2013494"/>
            <a:ext cx="3156559" cy="1828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600" b="1" dirty="0" err="1" smtClean="0">
                <a:solidFill>
                  <a:schemeClr val="tx1"/>
                </a:solidFill>
              </a:rPr>
              <a:t>Polreakcie</a:t>
            </a:r>
            <a:r>
              <a:rPr lang="sk-SK" sz="3600" b="1" dirty="0" smtClean="0">
                <a:solidFill>
                  <a:schemeClr val="tx1"/>
                </a:solidFill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b="1" dirty="0" smtClean="0">
                <a:solidFill>
                  <a:srgbClr val="FF0000"/>
                </a:solidFill>
              </a:rPr>
              <a:t>oxidácia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b="1" dirty="0" smtClean="0">
                <a:solidFill>
                  <a:srgbClr val="FF0000"/>
                </a:solidFill>
              </a:rPr>
              <a:t>redukcia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6" name="Päťuholník 5"/>
          <p:cNvSpPr/>
          <p:nvPr/>
        </p:nvSpPr>
        <p:spPr>
          <a:xfrm>
            <a:off x="446670" y="4098718"/>
            <a:ext cx="7670196" cy="1312037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u="sng" dirty="0" smtClean="0">
                <a:solidFill>
                  <a:srgbClr val="0070C0"/>
                </a:solidFill>
              </a:rPr>
              <a:t>REDUKCIA</a:t>
            </a:r>
            <a:r>
              <a:rPr lang="sk-SK" sz="2400" dirty="0" smtClean="0"/>
              <a:t> </a:t>
            </a:r>
            <a:r>
              <a:rPr lang="sk-SK" sz="2400" b="1" dirty="0" smtClean="0">
                <a:solidFill>
                  <a:schemeClr val="tx1"/>
                </a:solidFill>
              </a:rPr>
              <a:t>= znižovanie oxidačného čísla = prijímanie elektrónov   (+e-) </a:t>
            </a:r>
          </a:p>
          <a:p>
            <a:r>
              <a:rPr lang="sk-SK" sz="2400" b="1" dirty="0" smtClean="0">
                <a:solidFill>
                  <a:schemeClr val="tx1"/>
                </a:solidFill>
              </a:rPr>
              <a:t>                     </a:t>
            </a:r>
            <a:r>
              <a:rPr lang="sk-SK" sz="2800" b="1" dirty="0" smtClean="0">
                <a:solidFill>
                  <a:schemeClr val="tx1"/>
                </a:solidFill>
              </a:rPr>
              <a:t>Cu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2+</a:t>
            </a:r>
            <a:r>
              <a:rPr lang="sk-SK" sz="2800" b="1" dirty="0" smtClean="0">
                <a:solidFill>
                  <a:schemeClr val="tx1"/>
                </a:solidFill>
              </a:rPr>
              <a:t>  + 2e-  → Cu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0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9" name="Päťuholník 8"/>
          <p:cNvSpPr/>
          <p:nvPr/>
        </p:nvSpPr>
        <p:spPr>
          <a:xfrm>
            <a:off x="4066693" y="5431762"/>
            <a:ext cx="7670196" cy="13120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u="sng" dirty="0"/>
              <a:t>OXIDÁCIA</a:t>
            </a:r>
            <a:r>
              <a:rPr lang="sk-SK" sz="2400" dirty="0"/>
              <a:t> </a:t>
            </a:r>
            <a:r>
              <a:rPr lang="sk-SK" sz="2400" b="1" dirty="0"/>
              <a:t>= zvyšovanie oxidačného čísla = odovzdávanie elektrónov (-e-)</a:t>
            </a:r>
          </a:p>
          <a:p>
            <a:r>
              <a:rPr lang="sk-SK" sz="2400" b="1" dirty="0"/>
              <a:t>                     </a:t>
            </a:r>
            <a:r>
              <a:rPr lang="sk-SK" sz="2800" b="1" dirty="0"/>
              <a:t>Zn</a:t>
            </a:r>
            <a:r>
              <a:rPr lang="sk-SK" sz="2800" b="1" baseline="30000" dirty="0"/>
              <a:t>0</a:t>
            </a:r>
            <a:r>
              <a:rPr lang="sk-SK" sz="2800" b="1" dirty="0"/>
              <a:t> -  2e</a:t>
            </a:r>
            <a:r>
              <a:rPr lang="sk-SK" sz="2800" b="1" baseline="30000" dirty="0"/>
              <a:t>-</a:t>
            </a:r>
            <a:r>
              <a:rPr lang="sk-SK" sz="2800" b="1" dirty="0"/>
              <a:t>   →  </a:t>
            </a:r>
            <a:r>
              <a:rPr lang="sk-SK" sz="2800" b="1" dirty="0" err="1"/>
              <a:t>Zn</a:t>
            </a:r>
            <a:r>
              <a:rPr lang="sk-SK" sz="2800" b="1" dirty="0"/>
              <a:t> </a:t>
            </a:r>
            <a:r>
              <a:rPr lang="sk-SK" sz="2800" b="1" baseline="30000" dirty="0"/>
              <a:t>2+</a:t>
            </a:r>
            <a:endParaRPr lang="sk-SK" sz="2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52811" y="1152395"/>
            <a:ext cx="10102356" cy="701457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sk-SK" sz="2800" b="1" dirty="0" smtClean="0"/>
              <a:t>reakcie, pri ktorých sa mení oxidačné číslo atómov</a:t>
            </a:r>
            <a:endParaRPr lang="sk-SK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 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252603" y="1302706"/>
            <a:ext cx="10359024" cy="227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800" b="1" dirty="0" smtClean="0"/>
          </a:p>
          <a:p>
            <a:r>
              <a:rPr lang="sk-SK" sz="2800" b="1" dirty="0" smtClean="0">
                <a:solidFill>
                  <a:srgbClr val="FFFF00"/>
                </a:solidFill>
              </a:rPr>
              <a:t>OXIDOVADLO=OXIDAČNÉ </a:t>
            </a:r>
            <a:r>
              <a:rPr lang="sk-SK" sz="2800" b="1" dirty="0">
                <a:solidFill>
                  <a:srgbClr val="FFFF00"/>
                </a:solidFill>
              </a:rPr>
              <a:t>ČINIDLO </a:t>
            </a:r>
            <a:r>
              <a:rPr lang="sk-SK" sz="2800" b="1" dirty="0"/>
              <a:t>– látka, ktorá sama seba redukuje a druhých  oxiduje (zvyšuje OX.Č)    </a:t>
            </a:r>
            <a:endParaRPr lang="sk-SK" sz="2800" b="1" dirty="0" smtClean="0"/>
          </a:p>
          <a:p>
            <a:endParaRPr lang="sk-SK" sz="2800" b="1" dirty="0" smtClean="0"/>
          </a:p>
          <a:p>
            <a:r>
              <a:rPr lang="sk-SK" sz="2800" b="1" dirty="0" smtClean="0">
                <a:solidFill>
                  <a:srgbClr val="00B0F0"/>
                </a:solidFill>
              </a:rPr>
              <a:t>Príklady </a:t>
            </a:r>
            <a:r>
              <a:rPr lang="sk-SK" sz="2800" b="1" dirty="0">
                <a:solidFill>
                  <a:srgbClr val="00B0F0"/>
                </a:solidFill>
              </a:rPr>
              <a:t>O</a:t>
            </a:r>
            <a:r>
              <a:rPr lang="sk-SK" sz="2800" b="1" baseline="-25000" dirty="0">
                <a:solidFill>
                  <a:srgbClr val="00B0F0"/>
                </a:solidFill>
              </a:rPr>
              <a:t>3</a:t>
            </a:r>
            <a:r>
              <a:rPr lang="sk-SK" sz="2800" b="1" dirty="0">
                <a:solidFill>
                  <a:srgbClr val="00B0F0"/>
                </a:solidFill>
              </a:rPr>
              <a:t>, KMnO</a:t>
            </a:r>
            <a:r>
              <a:rPr lang="sk-SK" sz="2800" b="1" baseline="-25000" dirty="0">
                <a:solidFill>
                  <a:srgbClr val="00B0F0"/>
                </a:solidFill>
              </a:rPr>
              <a:t>4</a:t>
            </a:r>
            <a:r>
              <a:rPr lang="sk-SK" sz="2800" b="1" dirty="0">
                <a:solidFill>
                  <a:srgbClr val="00B0F0"/>
                </a:solidFill>
              </a:rPr>
              <a:t>, </a:t>
            </a:r>
            <a:endParaRPr lang="sk-SK" sz="2800" dirty="0">
              <a:solidFill>
                <a:srgbClr val="00B0F0"/>
              </a:solidFill>
            </a:endParaRPr>
          </a:p>
          <a:p>
            <a:r>
              <a:rPr lang="sk-SK" sz="2800" b="1" dirty="0">
                <a:solidFill>
                  <a:srgbClr val="00B0F0"/>
                </a:solidFill>
              </a:rPr>
              <a:t> </a:t>
            </a:r>
            <a:endParaRPr lang="sk-SK" sz="2800" dirty="0">
              <a:solidFill>
                <a:srgbClr val="00B0F0"/>
              </a:solidFill>
            </a:endParaRPr>
          </a:p>
          <a:p>
            <a:pPr algn="ctr"/>
            <a:endParaRPr lang="sk-SK" sz="2800" dirty="0"/>
          </a:p>
        </p:txBody>
      </p:sp>
      <p:sp>
        <p:nvSpPr>
          <p:cNvPr id="5" name="Zaoblený obdĺžnik 4"/>
          <p:cNvSpPr/>
          <p:nvPr/>
        </p:nvSpPr>
        <p:spPr>
          <a:xfrm>
            <a:off x="1139868" y="3983276"/>
            <a:ext cx="10647123" cy="227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800" b="1" dirty="0" smtClean="0"/>
          </a:p>
          <a:p>
            <a:r>
              <a:rPr lang="sk-SK" sz="2800" b="1" dirty="0" smtClean="0">
                <a:solidFill>
                  <a:srgbClr val="92D050"/>
                </a:solidFill>
              </a:rPr>
              <a:t>REDUKOVADLO=REDUKČNÉ ČINIDLO </a:t>
            </a:r>
            <a:r>
              <a:rPr lang="sk-SK" sz="2800" b="1" dirty="0" smtClean="0"/>
              <a:t>- látka</a:t>
            </a:r>
            <a:r>
              <a:rPr lang="sk-SK" sz="2800" b="1" dirty="0"/>
              <a:t>, ktorá sama seba oxiduje a druhých redukuje (znižuje OX.Č)  </a:t>
            </a:r>
            <a:endParaRPr lang="sk-SK" sz="2800" dirty="0"/>
          </a:p>
          <a:p>
            <a:pPr lvl="0"/>
            <a:endParaRPr lang="sk-SK" sz="2800" b="1" dirty="0" smtClean="0"/>
          </a:p>
          <a:p>
            <a:pPr lvl="0"/>
            <a:r>
              <a:rPr lang="sk-SK" sz="2800" b="1" dirty="0" smtClean="0">
                <a:solidFill>
                  <a:srgbClr val="00B0F0"/>
                </a:solidFill>
              </a:rPr>
              <a:t>Príklady: vodík</a:t>
            </a:r>
            <a:r>
              <a:rPr lang="sk-SK" sz="2800" b="1" dirty="0">
                <a:solidFill>
                  <a:srgbClr val="00B0F0"/>
                </a:solidFill>
              </a:rPr>
              <a:t>, alkalické kovy, hliník – princíp </a:t>
            </a:r>
            <a:r>
              <a:rPr lang="sk-SK" sz="2800" b="1" dirty="0" err="1">
                <a:solidFill>
                  <a:srgbClr val="00B0F0"/>
                </a:solidFill>
              </a:rPr>
              <a:t>aluminotermie</a:t>
            </a:r>
            <a:endParaRPr lang="sk-SK" sz="2800" dirty="0">
              <a:solidFill>
                <a:srgbClr val="00B0F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65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borovna.sk – portál pre učiteľo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10" y="663878"/>
            <a:ext cx="10534390" cy="5386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9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3332" y="336012"/>
            <a:ext cx="10484285" cy="1280890"/>
          </a:xfrm>
        </p:spPr>
        <p:txBody>
          <a:bodyPr>
            <a:noAutofit/>
          </a:bodyPr>
          <a:lstStyle/>
          <a:p>
            <a:r>
              <a:rPr lang="sk-SK" b="1" dirty="0" err="1" smtClean="0"/>
              <a:t>ÚLOHA:Určte</a:t>
            </a:r>
            <a:r>
              <a:rPr lang="sk-SK" b="1" dirty="0" smtClean="0"/>
              <a:t> oxidačné čísla prvkov, </a:t>
            </a:r>
            <a:r>
              <a:rPr lang="sk-SK" b="1" dirty="0" err="1" smtClean="0"/>
              <a:t>polreakcie</a:t>
            </a:r>
            <a:r>
              <a:rPr lang="sk-SK" b="1" dirty="0" smtClean="0"/>
              <a:t> oxidácie a redukcie a reakciu </a:t>
            </a:r>
            <a:r>
              <a:rPr lang="sk-SK" b="1" dirty="0" smtClean="0"/>
              <a:t>vyrovnajte: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/>
              <a:t>__</a:t>
            </a:r>
            <a:r>
              <a:rPr lang="sk-SK" sz="5400" b="1" dirty="0" err="1" smtClean="0"/>
              <a:t>Zn</a:t>
            </a:r>
            <a:r>
              <a:rPr lang="sk-SK" sz="5400" b="1" dirty="0" smtClean="0"/>
              <a:t> </a:t>
            </a:r>
            <a:r>
              <a:rPr lang="sk-SK" sz="5400" b="1" dirty="0" smtClean="0"/>
              <a:t>+ </a:t>
            </a:r>
            <a:r>
              <a:rPr lang="sk-SK" sz="5400" b="1" dirty="0" smtClean="0"/>
              <a:t>__</a:t>
            </a:r>
            <a:r>
              <a:rPr lang="sk-SK" sz="5400" b="1" dirty="0" err="1" smtClean="0"/>
              <a:t>HCl</a:t>
            </a:r>
            <a:r>
              <a:rPr lang="sk-SK" sz="5400" b="1" dirty="0" smtClean="0"/>
              <a:t>  </a:t>
            </a:r>
            <a:r>
              <a:rPr lang="sk-SK" sz="5400" b="1" dirty="0"/>
              <a:t>→ </a:t>
            </a:r>
            <a:r>
              <a:rPr lang="sk-SK" sz="5400" b="1" dirty="0" smtClean="0"/>
              <a:t>__ </a:t>
            </a:r>
            <a:r>
              <a:rPr lang="sk-SK" sz="5400" b="1" dirty="0"/>
              <a:t>ZnCl</a:t>
            </a:r>
            <a:r>
              <a:rPr lang="sk-SK" sz="5400" b="1" baseline="-25000" dirty="0"/>
              <a:t>2</a:t>
            </a:r>
            <a:r>
              <a:rPr lang="sk-SK" sz="5400" b="1" dirty="0"/>
              <a:t> </a:t>
            </a:r>
            <a:r>
              <a:rPr lang="sk-SK" sz="5400" b="1" dirty="0" smtClean="0"/>
              <a:t>+ __H</a:t>
            </a:r>
            <a:r>
              <a:rPr lang="sk-SK" sz="5400" b="1" baseline="-25000" dirty="0" smtClean="0"/>
              <a:t>2</a:t>
            </a:r>
            <a:r>
              <a:rPr lang="sk-SK" sz="5400" dirty="0"/>
              <a:t/>
            </a:r>
            <a:br>
              <a:rPr lang="sk-SK" sz="5400" dirty="0"/>
            </a:b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4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6171" y="624110"/>
            <a:ext cx="9738442" cy="1280890"/>
          </a:xfrm>
        </p:spPr>
        <p:txBody>
          <a:bodyPr>
            <a:normAutofit/>
          </a:bodyPr>
          <a:lstStyle/>
          <a:p>
            <a:r>
              <a:rPr lang="sk-SK" sz="4800" b="1" dirty="0" smtClean="0"/>
              <a:t>Riešenie: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65337" y="2133600"/>
            <a:ext cx="10139275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5400" b="1" dirty="0" err="1"/>
              <a:t>Zn</a:t>
            </a:r>
            <a:r>
              <a:rPr lang="sk-SK" sz="5400" b="1" dirty="0"/>
              <a:t>    + </a:t>
            </a:r>
            <a:r>
              <a:rPr lang="sk-SK" sz="5400" b="1" dirty="0">
                <a:solidFill>
                  <a:srgbClr val="FF0000"/>
                </a:solidFill>
              </a:rPr>
              <a:t>2</a:t>
            </a:r>
            <a:r>
              <a:rPr lang="sk-SK" sz="5400" b="1" dirty="0" smtClean="0"/>
              <a:t>HCl    </a:t>
            </a:r>
            <a:r>
              <a:rPr lang="sk-SK" sz="5400" b="1" dirty="0"/>
              <a:t>→  ZnCl</a:t>
            </a:r>
            <a:r>
              <a:rPr lang="sk-SK" sz="5400" b="1" baseline="-25000" dirty="0"/>
              <a:t>2</a:t>
            </a:r>
            <a:r>
              <a:rPr lang="sk-SK" sz="5400" b="1" dirty="0"/>
              <a:t>  + H</a:t>
            </a:r>
            <a:r>
              <a:rPr lang="sk-SK" sz="5400" b="1" baseline="-25000" dirty="0"/>
              <a:t>2</a:t>
            </a:r>
            <a:endParaRPr lang="sk-SK" sz="5400" dirty="0"/>
          </a:p>
          <a:p>
            <a:pPr marL="0" indent="0">
              <a:buNone/>
            </a:pPr>
            <a:endParaRPr lang="sk-SK" sz="5400" b="1" dirty="0" smtClean="0"/>
          </a:p>
          <a:p>
            <a:pPr marL="0" indent="0">
              <a:buNone/>
            </a:pPr>
            <a:r>
              <a:rPr lang="sk-SK" sz="5400" b="1" dirty="0" smtClean="0"/>
              <a:t>Zn</a:t>
            </a:r>
            <a:r>
              <a:rPr lang="sk-SK" sz="5400" b="1" baseline="30000" dirty="0" smtClean="0"/>
              <a:t>0</a:t>
            </a:r>
            <a:r>
              <a:rPr lang="sk-SK" sz="5400" b="1" dirty="0" smtClean="0"/>
              <a:t>   </a:t>
            </a:r>
            <a:r>
              <a:rPr lang="sk-SK" sz="5400" b="1" dirty="0"/>
              <a:t>- 2</a:t>
            </a:r>
            <a:r>
              <a:rPr lang="sk-SK" sz="5400" b="1" dirty="0" smtClean="0"/>
              <a:t>e-    → </a:t>
            </a:r>
            <a:r>
              <a:rPr lang="sk-SK" sz="5400" b="1" dirty="0" err="1" smtClean="0"/>
              <a:t>Zn</a:t>
            </a:r>
            <a:r>
              <a:rPr lang="sk-SK" sz="5400" b="1" dirty="0" smtClean="0"/>
              <a:t> </a:t>
            </a:r>
            <a:r>
              <a:rPr lang="sk-SK" sz="5400" b="1" baseline="30000" dirty="0"/>
              <a:t>2+</a:t>
            </a:r>
            <a:r>
              <a:rPr lang="sk-SK" sz="5400" b="1" dirty="0"/>
              <a:t>    OXIDÁCIA</a:t>
            </a:r>
            <a:endParaRPr lang="sk-SK" sz="5400" dirty="0"/>
          </a:p>
          <a:p>
            <a:pPr marL="0" indent="0">
              <a:buNone/>
            </a:pPr>
            <a:r>
              <a:rPr lang="sk-SK" sz="5400" b="1" dirty="0" smtClean="0">
                <a:solidFill>
                  <a:srgbClr val="FF0000"/>
                </a:solidFill>
              </a:rPr>
              <a:t>2</a:t>
            </a:r>
            <a:r>
              <a:rPr lang="sk-SK" sz="5400" b="1" dirty="0" smtClean="0"/>
              <a:t>H</a:t>
            </a:r>
            <a:r>
              <a:rPr lang="sk-SK" sz="5400" b="1" baseline="30000" dirty="0"/>
              <a:t>+</a:t>
            </a:r>
            <a:r>
              <a:rPr lang="sk-SK" sz="5400" b="1" dirty="0"/>
              <a:t>  </a:t>
            </a:r>
            <a:r>
              <a:rPr lang="sk-SK" sz="5400" b="1" dirty="0" smtClean="0"/>
              <a:t>+ </a:t>
            </a:r>
            <a:r>
              <a:rPr lang="sk-SK" sz="5400" b="1" dirty="0"/>
              <a:t>2e-   → H</a:t>
            </a:r>
            <a:r>
              <a:rPr lang="sk-SK" sz="5400" b="1" baseline="-25000" dirty="0"/>
              <a:t>2</a:t>
            </a:r>
            <a:r>
              <a:rPr lang="sk-SK" sz="5400" b="1" baseline="30000" dirty="0"/>
              <a:t>0      </a:t>
            </a:r>
            <a:r>
              <a:rPr lang="sk-SK" sz="5400" b="1" baseline="30000" dirty="0" smtClean="0"/>
              <a:t>      </a:t>
            </a:r>
            <a:r>
              <a:rPr lang="sk-SK" sz="5400" b="1" dirty="0" smtClean="0"/>
              <a:t>REDUKCIA</a:t>
            </a:r>
            <a:endParaRPr lang="sk-SK" sz="5400" dirty="0"/>
          </a:p>
          <a:p>
            <a:pPr marL="0" indent="0">
              <a:buNone/>
            </a:pPr>
            <a:endParaRPr lang="sk-SK" sz="5400" dirty="0"/>
          </a:p>
          <a:p>
            <a:pPr marL="0" indent="0">
              <a:buNone/>
            </a:pP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5939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borovna.sk – portál pre učiteľo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0" y="977030"/>
            <a:ext cx="9482201" cy="5448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0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E55F6FA8-7F0C-440C-B5D8-C491E5638AB6}"/>
              </a:ext>
            </a:extLst>
          </p:cNvPr>
          <p:cNvPicPr/>
          <p:nvPr/>
        </p:nvPicPr>
        <p:blipFill rotWithShape="1">
          <a:blip r:embed="rId2"/>
          <a:srcRect l="29762" t="12052" r="16832" b="14168"/>
          <a:stretch/>
        </p:blipFill>
        <p:spPr bwMode="auto">
          <a:xfrm>
            <a:off x="1778696" y="413359"/>
            <a:ext cx="9219156" cy="6338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46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0910" y="624110"/>
            <a:ext cx="10108503" cy="12808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ÚLOHA: Určte prvky, ktoré podliehajú oxidácii a redukcii, určte oxidačné čísla prvkov a vyrovnajte chemickú reakciu:</a:t>
            </a:r>
            <a:br>
              <a:rPr lang="sk-SK" dirty="0" smtClean="0"/>
            </a:br>
            <a:r>
              <a:rPr lang="sk-SK" sz="4900" b="1" dirty="0" smtClean="0"/>
              <a:t>KNO</a:t>
            </a:r>
            <a:r>
              <a:rPr lang="sk-SK" sz="4900" b="1" baseline="-25000" dirty="0" smtClean="0"/>
              <a:t>3</a:t>
            </a:r>
            <a:r>
              <a:rPr lang="sk-SK" sz="4900" b="1" dirty="0" smtClean="0"/>
              <a:t>  </a:t>
            </a:r>
            <a:r>
              <a:rPr lang="sk-SK" sz="4900" b="1" dirty="0" smtClean="0">
                <a:latin typeface="Times New Roman"/>
                <a:cs typeface="Times New Roman"/>
              </a:rPr>
              <a:t>→ KNO</a:t>
            </a:r>
            <a:r>
              <a:rPr lang="sk-SK" sz="4900" b="1" baseline="-25000" dirty="0" smtClean="0">
                <a:latin typeface="Times New Roman"/>
                <a:cs typeface="Times New Roman"/>
              </a:rPr>
              <a:t>2</a:t>
            </a:r>
            <a:r>
              <a:rPr lang="sk-SK" sz="4900" b="1" dirty="0" smtClean="0">
                <a:latin typeface="Times New Roman"/>
                <a:cs typeface="Times New Roman"/>
              </a:rPr>
              <a:t> + O</a:t>
            </a:r>
            <a:r>
              <a:rPr lang="sk-SK" sz="4900" b="1" baseline="-25000" dirty="0" smtClean="0">
                <a:latin typeface="Times New Roman"/>
                <a:cs typeface="Times New Roman"/>
              </a:rPr>
              <a:t>2</a:t>
            </a:r>
            <a:endParaRPr lang="sk-SK" sz="4900" b="1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77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astný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247</Words>
  <Application>Microsoft Office PowerPoint</Application>
  <PresentationFormat>Vlastná</PresentationFormat>
  <Paragraphs>43</Paragraphs>
  <Slides>12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Vlastný návrh</vt:lpstr>
      <vt:lpstr>Dym</vt:lpstr>
      <vt:lpstr>Redoxné reakcie</vt:lpstr>
      <vt:lpstr>Redoxné reakcie = oxidačno-redukčné </vt:lpstr>
      <vt:lpstr>Prezentácia programu PowerPoint</vt:lpstr>
      <vt:lpstr>Prezentácia programu PowerPoint</vt:lpstr>
      <vt:lpstr>ÚLOHA:Určte oxidačné čísla prvkov, polreakcie oxidácie a redukcie a reakciu vyrovnajte: __Zn + __HCl  → __ ZnCl2 + __H2 </vt:lpstr>
      <vt:lpstr>Riešenie:</vt:lpstr>
      <vt:lpstr>Prezentácia programu PowerPoint</vt:lpstr>
      <vt:lpstr>Prezentácia programu PowerPoint</vt:lpstr>
      <vt:lpstr>ÚLOHA: Určte prvky, ktoré podliehajú oxidácii a redukcii, určte oxidačné čísla prvkov a vyrovnajte chemickú reakciu: KNO3  → KNO2 + O2</vt:lpstr>
      <vt:lpstr>Prezentácia programu PowerPoint</vt:lpstr>
      <vt:lpstr>Oxidačné a redukčné činidlo</vt:lpstr>
      <vt:lpstr>Redoxné vlastnosti látok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spravca</cp:lastModifiedBy>
  <cp:revision>66</cp:revision>
  <dcterms:created xsi:type="dcterms:W3CDTF">2016-01-14T13:11:57Z</dcterms:created>
  <dcterms:modified xsi:type="dcterms:W3CDTF">2021-01-06T20:41:44Z</dcterms:modified>
</cp:coreProperties>
</file>