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a sabolova" userId="f758c383abeead5b" providerId="LiveId" clId="{5F47AFEF-AA91-4544-A767-F938867219D8}"/>
    <pc:docChg chg="custSel modSld">
      <pc:chgData name="stela sabolova" userId="f758c383abeead5b" providerId="LiveId" clId="{5F47AFEF-AA91-4544-A767-F938867219D8}" dt="2021-05-05T12:08:39.436" v="3" actId="20577"/>
      <pc:docMkLst>
        <pc:docMk/>
      </pc:docMkLst>
      <pc:sldChg chg="modSp mod">
        <pc:chgData name="stela sabolova" userId="f758c383abeead5b" providerId="LiveId" clId="{5F47AFEF-AA91-4544-A767-F938867219D8}" dt="2021-05-05T12:08:39.436" v="3" actId="20577"/>
        <pc:sldMkLst>
          <pc:docMk/>
          <pc:sldMk cId="225030799" sldId="272"/>
        </pc:sldMkLst>
        <pc:spChg chg="mod">
          <ac:chgData name="stela sabolova" userId="f758c383abeead5b" providerId="LiveId" clId="{5F47AFEF-AA91-4544-A767-F938867219D8}" dt="2021-05-05T12:08:39.436" v="3" actId="20577"/>
          <ac:spMkLst>
            <pc:docMk/>
            <pc:sldMk cId="225030799" sldId="272"/>
            <ac:spMk id="3" creationId="{D7C15F36-DCE6-4A2A-B827-649DBB36E0A9}"/>
          </ac:spMkLst>
        </pc:spChg>
        <pc:spChg chg="mod">
          <ac:chgData name="stela sabolova" userId="f758c383abeead5b" providerId="LiveId" clId="{5F47AFEF-AA91-4544-A767-F938867219D8}" dt="2021-05-05T12:08:37.908" v="1" actId="27636"/>
          <ac:spMkLst>
            <pc:docMk/>
            <pc:sldMk cId="225030799" sldId="272"/>
            <ac:spMk id="4" creationId="{B2637947-57E2-439D-BED6-7FC8AE13BC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8C6310-4716-4713-99DD-375C498380F7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E0CF57-6DFE-48BF-A23B-EB96818EF379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9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6310-4716-4713-99DD-375C498380F7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CF57-6DFE-48BF-A23B-EB96818EF3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941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6310-4716-4713-99DD-375C498380F7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CF57-6DFE-48BF-A23B-EB96818EF3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48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6310-4716-4713-99DD-375C498380F7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CF57-6DFE-48BF-A23B-EB96818EF3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720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6310-4716-4713-99DD-375C498380F7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CF57-6DFE-48BF-A23B-EB96818EF379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1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6310-4716-4713-99DD-375C498380F7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CF57-6DFE-48BF-A23B-EB96818EF3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055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6310-4716-4713-99DD-375C498380F7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CF57-6DFE-48BF-A23B-EB96818EF3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23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6310-4716-4713-99DD-375C498380F7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CF57-6DFE-48BF-A23B-EB96818EF3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88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6310-4716-4713-99DD-375C498380F7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CF57-6DFE-48BF-A23B-EB96818EF3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591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6310-4716-4713-99DD-375C498380F7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CF57-6DFE-48BF-A23B-EB96818EF3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620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6310-4716-4713-99DD-375C498380F7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CF57-6DFE-48BF-A23B-EB96818EF3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244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38C6310-4716-4713-99DD-375C498380F7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CE0CF57-6DFE-48BF-A23B-EB96818EF37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098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83575" y="1906123"/>
            <a:ext cx="8991600" cy="1692771"/>
          </a:xfrm>
        </p:spPr>
        <p:txBody>
          <a:bodyPr>
            <a:noAutofit/>
          </a:bodyPr>
          <a:lstStyle/>
          <a:p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Podnikateľské riziká, bezpečnostné riziká </a:t>
            </a:r>
            <a:b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náhodné bezpečnostné riziká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626970" y="5546338"/>
            <a:ext cx="3995955" cy="7582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Terézia </a:t>
            </a:r>
            <a:r>
              <a:rPr lang="sk-SK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Dubovcová</a:t>
            </a:r>
            <a:r>
              <a:rPr lang="sk-SK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Tamara Popovičová, Stela Sabolová, Nikola </a:t>
            </a:r>
            <a:r>
              <a:rPr lang="sk-SK" sz="1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Suváková</a:t>
            </a:r>
            <a:endParaRPr lang="sk-SK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4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E9409A-924D-48CD-AEC6-53367B81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Poistné riziko</a:t>
            </a:r>
            <a:b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Poistenie</a:t>
            </a:r>
            <a:r>
              <a:rPr lang="pl-P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jedna z možností zaobchádzania s rizikom,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zahŕňa spoločné znášanie rizika, možno ho považovať za formu podmieneného kapitálu,</a:t>
            </a:r>
          </a:p>
          <a:p>
            <a:pPr algn="just">
              <a:buFont typeface="Times New Roman" panose="02020603050405020304" pitchFamily="18" charset="0"/>
              <a:buChar char="-"/>
            </a:pP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poistka spoločností, ktoré sa potom spoločne podieľajú na množstve rizík.</a:t>
            </a:r>
          </a:p>
          <a:p>
            <a:pPr algn="just"/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Riziko súladu s právnymi požiadavkami 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zahŕňa oblasti, akými sú BOZP, otázky životného prostredia, obchodné procesy, ochranu zákazníka, ochranu informácií, ..., ktoré sú upravované právnymi normami.</a:t>
            </a:r>
          </a:p>
        </p:txBody>
      </p:sp>
    </p:spTree>
    <p:extLst>
      <p:ext uri="{BB962C8B-B14F-4D97-AF65-F5344CB8AC3E}">
        <p14:creationId xmlns:p14="http://schemas.microsoft.com/office/powerpoint/2010/main" val="359511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F9BD81-10ED-4A14-83B9-C6967C6E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Bezpečnostné riziká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1D6451-08DA-4960-A08B-0F003C93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Odvíja sa od nich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fyzická bezpečnosť objektu či organizácie</a:t>
            </a:r>
            <a:r>
              <a:rPr lang="sk-SK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Ideálnym cieľom bezpečnostnej politiky by mala byť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snaha o modifikáciu všetkých bezpečnostných rizík. </a:t>
            </a:r>
            <a:endParaRPr lang="sk-SK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Organizácia má iba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obmedzený limit prostriedkov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ktoré môže do svojej bezpečnosti vložiť. </a:t>
            </a:r>
            <a:endParaRPr lang="sk-SK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eľkosť prostriedkov záleží na rozhodnutí vrcholového manažmentu -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modifikujú najzávažnejšie bezpečnostné riziká</a:t>
            </a:r>
          </a:p>
          <a:p>
            <a:pPr algn="just"/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 má organizácia nulové výdavky na bezpečnosť, nemodifikuje žiadne riziká -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bezpečnostné riziká pretrvávajú.</a:t>
            </a:r>
          </a:p>
          <a:p>
            <a:pPr algn="just"/>
            <a:r>
              <a:rPr lang="sk-SK" sz="2000" b="1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Efektívna bezpečnosť</a:t>
            </a:r>
            <a:r>
              <a:rPr lang="sk-SK" sz="20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sk-SK" sz="200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kde sa na bezpečnosť nevydáva viac, ani menej prostriedkov, než je suma hodnôt neriadených rizík. </a:t>
            </a:r>
            <a:endParaRPr lang="sk-SK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122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6B4AC4-E7BC-4D17-9311-B40B1863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Bezpečnostné riziká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3C7358-EB96-4287-890B-7282165E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voria špecifickú kategóriu rizík, ktoré majú svoj zdroj v určitom nebezpečenstve. </a:t>
            </a:r>
          </a:p>
          <a:p>
            <a:pPr marL="0" indent="0">
              <a:buNone/>
            </a:pP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Nebezpečenstvo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zdroj možného poškodenia, môže byť zdrojom rizika. </a:t>
            </a:r>
          </a:p>
          <a:p>
            <a:pPr marL="0" indent="0">
              <a:buNone/>
            </a:pP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Nebezpečenstvo ako zdroj rizika 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je vlastnosť alebo schopnosť objektu spôsobovať nebezpečné udalosti, ktoré môžu narušiť bezpečnosť, ohroziť stabilitu a fungovanie príslušného systému, prípadne aj jeho okolia. 	</a:t>
            </a:r>
          </a:p>
          <a:p>
            <a:pPr marL="0" indent="0">
              <a:buNone/>
            </a:pP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Pravdepodobnosť výskytu 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možný následok úmyselnej alebo náhodnej nebezpečnej udalosti predstavuje konkrétne riziko.</a:t>
            </a:r>
          </a:p>
          <a:p>
            <a:pPr marL="0" indent="0">
              <a:buNone/>
            </a:pPr>
            <a:r>
              <a:rPr lang="sk-SK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Bezpečnostné riziká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 všetkých prípadoch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vyjadrujú len mieru ohrozenia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sk-SK" sz="20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-"/>
            </a:pP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sú 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kombináciou pravdepodobnosti výskytu určitej nebezpečnej udalosti a jej potenciálnych následkov. </a:t>
            </a:r>
          </a:p>
          <a:p>
            <a:pPr marL="0" indent="0">
              <a:buNone/>
            </a:pP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2346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9F5C6-BA5E-4E49-AF66-4DC143DD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sk-SK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Rozdelenie bezpečnostných rizík </a:t>
            </a:r>
            <a:b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4AF9BE-133D-43AF-B698-CF1DA424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sk-SK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závislosti od druhu nebezpečenstva ako zdroja, a spôsobov jeho prejavu možno bezpečnostné riziká deliť na:</a:t>
            </a: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sk-SK" sz="2800" b="1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Riziká úmyselného napadnutia </a:t>
            </a:r>
            <a:r>
              <a:rPr lang="sk-SK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sk-SK" sz="2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sk-SK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risks</a:t>
            </a:r>
            <a:r>
              <a:rPr lang="sk-S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sk-SK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sk-SK" sz="2800" b="1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Náhodné bezpečnostné riziká </a:t>
            </a:r>
            <a:r>
              <a:rPr lang="sk-SK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sk-SK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Hazard </a:t>
            </a:r>
            <a:r>
              <a:rPr lang="sk-SK" sz="2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risks</a:t>
            </a:r>
            <a:r>
              <a:rPr lang="sk-SK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k-SK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009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54E41C-7739-46DD-8AB6-A8F77223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Riziká úmyselného napadnutia</a:t>
            </a:r>
            <a:b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E7407D-A936-4230-A068-4E4D0C3B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625599"/>
            <a:ext cx="10515600" cy="462280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Znamenajú pravdepodobnosť, že dôjde k ohrozeniu chráneného záujmu kriminálnym činom iných ľudí a veľkosť možných následkov takejto udalosti. 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efinícia podľa </a:t>
            </a:r>
            <a:r>
              <a:rPr lang="sk-SK" sz="2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Talbota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sk-SK" sz="2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Jakemana</a:t>
            </a:r>
            <a:r>
              <a:rPr lang="sk-SK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je: </a:t>
            </a:r>
            <a:r>
              <a:rPr lang="sk-SK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„riziko úmyselného napadnutia je udalosť, ktorá by mohla viesť k ohrozeniu aktív organizácie, t. j. neoprávnené použitie, strata, poškodenie, prezradenie alebo upravenie aktív organizácie pre zisk, osobný záujem alebo politické záujmy jednotlivcov, skupín alebo iných entít, ktoré predstavujú ohrozenie aktív a zahŕňajú riziko zranenia ľudí. Ohrozenie aktív môže negatívne ovplyvniť organizáciu, jej prevádzkové jednotky a klientov. Z toho dôvodu je posúdenie bezpečnostných rizík dôležitou súčasťou riadenia rizík“(</a:t>
            </a:r>
            <a:r>
              <a:rPr lang="sk-SK" sz="20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Talbot</a:t>
            </a:r>
            <a:r>
              <a:rPr lang="sk-SK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sz="20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Jakeman</a:t>
            </a:r>
            <a:r>
              <a:rPr lang="sk-SK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2009).</a:t>
            </a:r>
          </a:p>
          <a:p>
            <a:pPr marL="0" indent="0" algn="just">
              <a:buNone/>
            </a:pP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Zdrojom úmyselného napadnutia je teda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cieľavedome konajúca fyzická osoba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pričom motív takéhoto konania môže byť: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politický alebo politicko-vojenský</a:t>
            </a:r>
            <a:r>
              <a:rPr lang="sk-SK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(napr. spravodajské služby), </a:t>
            </a:r>
            <a:endParaRPr lang="sk-SK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18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ideologický </a:t>
            </a: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(napr. politický terorizmus, extrémizmus, náboženský fundamentalizmus, ekologický radikalizmus a pod.),</a:t>
            </a:r>
            <a:endParaRPr lang="sk-SK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18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ekonomický </a:t>
            </a: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(snaha o bezprácny zisk alebo poškodenie konkurencie),</a:t>
            </a:r>
            <a:endParaRPr lang="sk-SK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osobný</a:t>
            </a:r>
            <a:r>
              <a:rPr lang="sk-SK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vyvolaný napr. pocitom nenávisti, krivdy, vydieraním vlastnej osoby a pod.)</a:t>
            </a:r>
            <a:endParaRPr lang="sk-SK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sk-SK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sk-SK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608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F37A84-0EEF-4A40-BDDC-9A74781E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sk-SK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Medzi riziká úmyselného napadnutia možno zaradiť: </a:t>
            </a:r>
            <a:b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AB0F39-ACC7-49D0-BB42-BF3F8DFC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24" y="1771650"/>
            <a:ext cx="9749047" cy="508634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sz="32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Sociálnopolitické riziká: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sk-SK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vzbury, pouličné nepokoje a teroristické incidenty</a:t>
            </a:r>
            <a:endParaRPr lang="sk-SK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sk-SK" sz="2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sk-SK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abovanie – nekontrolované branie cudzích vecí a tovaru</a:t>
            </a:r>
          </a:p>
          <a:p>
            <a:pPr marL="56007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sz="31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Sociálne riziká: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sk-SK" sz="2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podľa Alexandra (2000) sem patria vzbury, pouličné nepokoje a teroristické incidenty. </a:t>
            </a:r>
          </a:p>
          <a:p>
            <a:pPr marL="56007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sk-SK" sz="3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Riziká úmyselného násilia proti osobám: </a:t>
            </a:r>
            <a:endParaRPr lang="sk-SK" sz="3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sk-SK" sz="27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fyzické násilie</a:t>
            </a:r>
          </a:p>
          <a:p>
            <a:pPr lvl="3">
              <a:lnSpc>
                <a:spcPct val="100000"/>
              </a:lnSpc>
            </a:pPr>
            <a:r>
              <a:rPr lang="sk-SK" sz="23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útok na zamestnanca, násilie voči skupine, nebezpečné vyhrážanie,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sk-SK" sz="27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sexuálne násilie</a:t>
            </a:r>
          </a:p>
          <a:p>
            <a:pPr lvl="3">
              <a:lnSpc>
                <a:spcPct val="100000"/>
              </a:lnSpc>
            </a:pPr>
            <a:r>
              <a:rPr lang="sk-SK" sz="2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forma diskriminácie na základe pohlavia,</a:t>
            </a:r>
            <a:endParaRPr lang="sk-SK" sz="2300" b="1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sk-SK" sz="27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nefyzické násilie</a:t>
            </a:r>
          </a:p>
          <a:p>
            <a:pPr lvl="3">
              <a:lnSpc>
                <a:spcPct val="100000"/>
              </a:lnSpc>
            </a:pPr>
            <a:r>
              <a:rPr lang="sk-SK" sz="23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zneužitie právomoci, diskriminácia, • korupcia, úplatkárstvo, úžera</a:t>
            </a:r>
            <a:r>
              <a:rPr lang="sk-SK" sz="23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sk-SK" sz="2700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psychické násilie</a:t>
            </a:r>
            <a:endParaRPr lang="sk-SK" sz="27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3">
              <a:lnSpc>
                <a:spcPct val="100000"/>
              </a:lnSpc>
            </a:pPr>
            <a:r>
              <a:rPr lang="sk-SK" sz="23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psychický teror, šikanovanie, </a:t>
            </a:r>
            <a:r>
              <a:rPr lang="sk-SK" sz="23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kyberšikanovanie</a:t>
            </a:r>
            <a:r>
              <a:rPr lang="sk-SK" sz="23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kybernetické prenasledovanie, happy </a:t>
            </a:r>
            <a:r>
              <a:rPr lang="sk-SK" sz="23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slapping</a:t>
            </a:r>
            <a:r>
              <a:rPr lang="sk-SK" sz="23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sz="23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mobbing</a:t>
            </a:r>
            <a:r>
              <a:rPr lang="sk-SK" sz="23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sk-SK" sz="2300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026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6800A1-FB08-4AC9-824D-E7667E31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Medzi riziká úmyselného napadnutia možno zaradiť:</a:t>
            </a:r>
            <a:endParaRPr lang="sk-S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C15F36-DCE6-4A2A-B827-649DBB36E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Riziko úmyselného spôsobenia majetkovej ujmy</a:t>
            </a:r>
            <a:r>
              <a:rPr lang="sk-SK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sk-SK" sz="20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úmyselné narušenie bezpečnosti majetku a infraštruktúry organizácie, čo môže spôsobiť majetkové škody:</a:t>
            </a:r>
          </a:p>
          <a:p>
            <a:pPr lvl="1"/>
            <a:r>
              <a:rPr lang="sk-SK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rádež,</a:t>
            </a:r>
            <a:endParaRPr lang="sk-SK" sz="1800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lúpež,</a:t>
            </a:r>
            <a:endParaRPr lang="sk-SK" sz="18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k-SK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andalizmus,</a:t>
            </a:r>
            <a:endParaRPr lang="sk-SK" sz="1800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k-SK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abotáž,</a:t>
            </a:r>
            <a:endParaRPr lang="sk-SK" sz="18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k-SK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odvod,</a:t>
            </a:r>
            <a:endParaRPr lang="sk-SK" sz="1800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k-SK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prenevera,</a:t>
            </a:r>
            <a:endParaRPr lang="sk-SK" sz="18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k-SK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š</a:t>
            </a: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pionáž,</a:t>
            </a:r>
            <a:endParaRPr lang="sk-SK" sz="1800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k-SK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ú</a:t>
            </a: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myselné porušenie tajomstva,</a:t>
            </a:r>
          </a:p>
          <a:p>
            <a:pPr lvl="1"/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ďalšie spôsoby poškodzovania cudzej veci.</a:t>
            </a:r>
            <a:endParaRPr lang="sk-SK" i="1" dirty="0">
              <a:solidFill>
                <a:schemeClr val="tx1"/>
              </a:solidFill>
            </a:endParaRP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2637947-57E2-439D-BED6-7FC8AE13B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Riziká úmyselného narušenia všeobecnej bezpečnosti: </a:t>
            </a:r>
            <a:endParaRPr lang="sk-SK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útok na verejného činiteľa v organizácii v štádiu prípravy alebo pokusu, </a:t>
            </a:r>
            <a:endParaRPr lang="sk-SK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všeobecné ohrozenie.</a:t>
            </a:r>
            <a:endParaRPr lang="sk-SK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Riziká úmyselného poškodenia životného prostredia: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nezákonné nakladanie s odpadkami,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vypúšťanie znečisťujúcich látok,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znečisťovanie vôd a ovzdušia.</a:t>
            </a:r>
            <a:endParaRPr lang="sk-SK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03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52FD9A-2BFA-4FD4-90E0-9CB5C8FA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sk-SK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Náhodné bezpečnostné riziká</a:t>
            </a:r>
            <a:b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5EAC3E-7B3A-48EB-B96B-B1DEB0C5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Náhodné bezpečnostné riziká predstavujú akékoľvek biologické, chemické, mechanické, environmentálne, ergonomické, fyzikálne, psychologické alebo sociálne faktory, ktoré, ak nebudú riadené, môžu pravdepodobne spôsobiť nebezpečenstvo pre:</a:t>
            </a:r>
          </a:p>
          <a:p>
            <a:pPr marL="10287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k-SK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ľudí a iné organizmy </a:t>
            </a:r>
            <a:r>
              <a:rPr lang="sk-SK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smrť, úraz, choroba a stres, </a:t>
            </a:r>
          </a:p>
          <a:p>
            <a:pPr marL="10287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k-SK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majetok</a:t>
            </a:r>
            <a:r>
              <a:rPr lang="sk-SK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poškodenie majetku a ekonomická strata,</a:t>
            </a:r>
          </a:p>
          <a:p>
            <a:pPr marL="10287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k-SK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životné prostredie </a:t>
            </a:r>
            <a:r>
              <a:rPr lang="sk-SK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úbytok rastlín a živočíchov, znečistenie a straty vybavenosti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5150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C820B1-B1AF-44A3-A162-CB997FCB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sk-SK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Náhodné bezpečnostné riziká</a:t>
            </a:r>
            <a:b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A99CCE-B91A-4FE7-8D93-EC23DA29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k-SK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Podľa Štandardu Inštitútu riadenia rizík medzi náhodné riziká patria najmä riziká: </a:t>
            </a:r>
          </a:p>
          <a:p>
            <a:pPr marL="97155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sk-SK" sz="2000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súvisiace s bezpečnosťou zdravia pri práci (BOZP)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occupational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safety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risks</a:t>
            </a: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97155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sk-SK" sz="2000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personálnej bezpečnosti 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personnel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risks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97155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sk-SK" sz="2000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bezpečnosti životného prostredia 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risks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97155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sk-SK" sz="2000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požiaru a iných havárií 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disasters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97155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sk-SK" sz="2000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prírodných javov (živelných pohrôm)</a:t>
            </a:r>
            <a:r>
              <a:rPr lang="sk-SK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natural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971550" lvl="1" indent="-285750" algn="just">
              <a:lnSpc>
                <a:spcPct val="107000"/>
              </a:lnSpc>
              <a:spcAft>
                <a:spcPts val="800"/>
              </a:spcAft>
            </a:pPr>
            <a:r>
              <a:rPr lang="sk-SK" sz="20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bezpečnosti priestorov 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premises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risks</a:t>
            </a:r>
            <a:r>
              <a:rPr lang="sk-SK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791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F4911A-B48C-494C-9B99-9554EBF90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Ďakujeme za pozornosť..</a:t>
            </a:r>
          </a:p>
        </p:txBody>
      </p:sp>
    </p:spTree>
    <p:extLst>
      <p:ext uri="{BB962C8B-B14F-4D97-AF65-F5344CB8AC3E}">
        <p14:creationId xmlns:p14="http://schemas.microsoft.com/office/powerpoint/2010/main" val="88863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Podnikateľské riziká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255059"/>
            <a:ext cx="10515600" cy="5280212"/>
          </a:xfrm>
        </p:spPr>
        <p:txBody>
          <a:bodyPr/>
          <a:lstStyle/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kategórie </a:t>
            </a:r>
            <a:r>
              <a:rPr lang="sk-SK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podľa následkov rizika 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špekulatívne (podnikateľské) 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čisté (bezpečnostné) riziká.</a:t>
            </a:r>
          </a:p>
          <a:p>
            <a:endParaRPr lang="sk-SK" dirty="0"/>
          </a:p>
        </p:txBody>
      </p:sp>
      <p:sp>
        <p:nvSpPr>
          <p:cNvPr id="4" name="Šípka nadol 3"/>
          <p:cNvSpPr/>
          <p:nvPr/>
        </p:nvSpPr>
        <p:spPr>
          <a:xfrm>
            <a:off x="5281893" y="1931894"/>
            <a:ext cx="833718" cy="1237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87" y="3466178"/>
            <a:ext cx="7823026" cy="277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187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Charakteristika podnikateľských rizík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Týkajú sa podnikateľských činností.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Vyplývajú z podstaty podnikania, ako vplyv </a:t>
            </a:r>
            <a:r>
              <a:rPr lang="sk-SK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neistoty</a:t>
            </a:r>
            <a:r>
              <a:rPr lang="sk-SK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 stanovovaní stratégie a pri jej napĺňaní.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Môže mať pre podnikanie: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pozitívny následok</a:t>
            </a:r>
            <a:r>
              <a:rPr lang="sk-SK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(úspech, vysoký zisk, a pod.) 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negatívny následok </a:t>
            </a:r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(strata až zánik podniku).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369B1C6-D4C3-42A8-9223-ECAE6CEE77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 možné </a:t>
            </a:r>
            <a:r>
              <a:rPr lang="sk-SK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odstraňovanie alebo znižovanie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rozložením do niekoľkých podnikateľských aktivít nepriaznivých dôsledkov, </a:t>
            </a:r>
          </a:p>
          <a:p>
            <a:pPr lvl="1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pružným a pohotovým reagovaním na zmeny v dopyte, </a:t>
            </a:r>
          </a:p>
          <a:p>
            <a:pPr lvl="1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rozložením rizika na viaceré podnikateľské subjekty, </a:t>
            </a:r>
          </a:p>
          <a:p>
            <a:pPr lvl="1"/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presunutím rizika na poisťovňu (pokrytie časti alebo celkovej straty).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3544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3000" y="523614"/>
            <a:ext cx="9879492" cy="1188720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Typické rizikové činnosti v podnikoch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endParaRPr lang="sk-SK" sz="4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sk-SK" sz="4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Strategické plánovanie</a:t>
            </a:r>
          </a:p>
          <a:p>
            <a:pPr>
              <a:spcBef>
                <a:spcPts val="0"/>
              </a:spcBef>
            </a:pPr>
            <a:endParaRPr lang="sk-SK" sz="4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sk-SK" sz="4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</a:p>
          <a:p>
            <a:pPr>
              <a:spcBef>
                <a:spcPts val="0"/>
              </a:spcBef>
            </a:pPr>
            <a:endParaRPr lang="sk-SK" sz="4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sk-SK" sz="4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Zhoda a etika </a:t>
            </a:r>
          </a:p>
          <a:p>
            <a:pPr>
              <a:spcBef>
                <a:spcPts val="0"/>
              </a:spcBef>
            </a:pPr>
            <a:endParaRPr lang="sk-SK" sz="4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sk-SK" sz="4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Účtovníctvo / Finančná zhoda </a:t>
            </a:r>
          </a:p>
          <a:p>
            <a:pPr>
              <a:spcBef>
                <a:spcPts val="0"/>
              </a:spcBef>
            </a:pPr>
            <a:endParaRPr lang="sk-SK" sz="4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sk-SK" sz="4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Právne oddelenie </a:t>
            </a:r>
          </a:p>
          <a:p>
            <a:pPr>
              <a:spcBef>
                <a:spcPts val="0"/>
              </a:spcBef>
            </a:pPr>
            <a:endParaRPr lang="sk-SK" sz="4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sk-SK" sz="4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Poistenie 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C67DC8F5-9C1A-440C-B691-E745488DB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endParaRPr lang="sk-SK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sk-SK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Finančná správa </a:t>
            </a:r>
          </a:p>
          <a:p>
            <a:pPr>
              <a:spcBef>
                <a:spcPts val="0"/>
              </a:spcBef>
            </a:pPr>
            <a:endParaRPr lang="sk-SK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sk-SK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Zaistenie kvality prevádzky </a:t>
            </a:r>
          </a:p>
          <a:p>
            <a:pPr>
              <a:spcBef>
                <a:spcPts val="0"/>
              </a:spcBef>
            </a:pPr>
            <a:endParaRPr lang="sk-SK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sk-SK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Riadenie prevádzky </a:t>
            </a:r>
          </a:p>
          <a:p>
            <a:pPr>
              <a:spcBef>
                <a:spcPts val="0"/>
              </a:spcBef>
            </a:pPr>
            <a:endParaRPr lang="sk-SK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sk-SK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Úver </a:t>
            </a:r>
          </a:p>
          <a:p>
            <a:pPr>
              <a:spcBef>
                <a:spcPts val="0"/>
              </a:spcBef>
            </a:pPr>
            <a:endParaRPr lang="sk-SK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sk-SK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Zákaznícky servis </a:t>
            </a:r>
          </a:p>
          <a:p>
            <a:pPr>
              <a:spcBef>
                <a:spcPts val="0"/>
              </a:spcBef>
            </a:pPr>
            <a:endParaRPr lang="sk-SK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sk-SK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Vnútorný audit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427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Podnikateľské riziká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255059"/>
            <a:ext cx="10515600" cy="528021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Prejavujú sa najmä ako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hospodárske riziká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podľa</a:t>
            </a:r>
            <a:r>
              <a:rPr lang="sk-SK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Šimáka</a:t>
            </a:r>
            <a:r>
              <a:rPr lang="sk-SK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(2006) 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2 základné úrovne: </a:t>
            </a:r>
          </a:p>
          <a:p>
            <a:pPr lvl="1" algn="just"/>
            <a:r>
              <a:rPr lang="sk-SK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strategické riziká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právne riziká a všeobecné geopolitické riziká, </a:t>
            </a:r>
            <a:endParaRPr lang="sk-SK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sk-SK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operatívne riziká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vnútorné riziká hospodárskej organizácie a sociálne riziká, </a:t>
            </a:r>
          </a:p>
          <a:p>
            <a:pPr lvl="1" algn="just"/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k-SK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podľa</a:t>
            </a:r>
            <a:r>
              <a:rPr lang="sk-SK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Buganovej</a:t>
            </a:r>
            <a:r>
              <a:rPr lang="sk-SK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(2012)</a:t>
            </a:r>
            <a:r>
              <a:rPr lang="sk-SK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sk-SK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strategické, organizačné, finančné, obchodné, </a:t>
            </a:r>
            <a:r>
              <a:rPr lang="sk-SK" b="1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reputačné</a:t>
            </a:r>
            <a:r>
              <a:rPr lang="sk-SK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projektové, prevádzkové, technické, technologické a právne,</a:t>
            </a:r>
            <a:endParaRPr lang="sk-SK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k-SK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podľa</a:t>
            </a:r>
            <a:r>
              <a:rPr lang="sk-SK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Štandardu Inštitútu riadenia rizík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sk-SK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strategické, finančné a prevádzkové 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(aj riziká </a:t>
            </a:r>
            <a:r>
              <a:rPr lang="sk-SK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správy vedomostí 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riziká </a:t>
            </a:r>
            <a:r>
              <a:rPr lang="sk-SK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zhody s právnymi požiadavkami), </a:t>
            </a:r>
            <a:endParaRPr lang="sk-SK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každej oblasti činnosti organizácie je množstvo rizík, ktoré môžu mať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pozitívne alebo negatívne následky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49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Strategické riziká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255059"/>
            <a:ext cx="10515600" cy="5280212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Týkajú sa dlhodobých strategických cieľov organizácie.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Interné alebo externé neistoty, ktoré majú vplyv na stratégie organizácií a/alebo implementáciu ich stratégií.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Sú zdrojom príležitostí, ale aj možným zdrojom strát.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Patria sem najmä: 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sk-SK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Vonkajšie strategické riziká 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(konkurencia, zmeny v dopyte, riziká spojené s výkonnou mocou, politické riziká, politika vlády, verejná mienka, účasť v politicko-hospodárskych zoskupeniach, zmeny v životnom prostredí, ...),</a:t>
            </a:r>
          </a:p>
          <a:p>
            <a:pPr marL="914400" lvl="1" indent="-457200">
              <a:buFont typeface="+mj-lt"/>
              <a:buAutoNum type="alphaUcPeriod"/>
            </a:pPr>
            <a:r>
              <a:rPr lang="sk-SK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Vnútorné strategické riziká </a:t>
            </a:r>
            <a:r>
              <a:rPr lang="sk-S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(politika, ciele a stratégie organizácie, plánovanie, sociálno-ekonomické dopady, organizovanie, výskum a vývoj, nedostatok ľudských zdrojov, povesť organizácie, ...).</a:t>
            </a:r>
          </a:p>
          <a:p>
            <a:pPr lvl="1"/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9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Finančné riziká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255059"/>
            <a:ext cx="10515600" cy="52802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Riziká spojené s financovaním, vrátane finančných transakcií, ktoré zahŕňajú firemné úvery v riziku nezaplatenia, najmä: </a:t>
            </a:r>
          </a:p>
          <a:p>
            <a:pPr lvl="6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k-SK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400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politika finančnej správy, dane, nákladová inflácia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6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k-SK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400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zahraničné investičné riziko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(výmenné kurzy)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6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úrokové sadzby, úverové riziko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(dostupnosť)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6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k-SK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400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bankrot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6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k-SK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400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poistenie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6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k-SK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400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 </a:t>
            </a:r>
            <a:r>
              <a:rPr lang="sk-SK" sz="2400" i="1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sk-SK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pod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2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Prevádzkové riziká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255059"/>
            <a:ext cx="10515600" cy="5280212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Tiež výrobné riziká.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Vyplývajúce z ľudí, systémov a procesov, prostredníctvom ktorých spoločnosť pôsobí.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Možnosť vzniku krízy organizácie narušením procesu kontinuity prevádzkových činností.</a:t>
            </a:r>
          </a:p>
          <a:p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Zdroje:</a:t>
            </a:r>
          </a:p>
          <a:p>
            <a:pPr marL="914400" lvl="1" indent="-457200">
              <a:buFont typeface="+mj-lt"/>
              <a:buAutoNum type="alphaLcPeriod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vnútorné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ekonomické, technické a technologické, sociálne, manažérske, </a:t>
            </a:r>
          </a:p>
          <a:p>
            <a:pPr marL="914400" lvl="1" indent="-457200">
              <a:buFont typeface="+mj-lt"/>
              <a:buAutoNum type="alphaLcPeriod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vonkajšie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politické, právne, sociálne, prírodné, surovinové, ekonomické, finančné.</a:t>
            </a:r>
          </a:p>
          <a:p>
            <a:endParaRPr lang="sk-SK" dirty="0"/>
          </a:p>
          <a:p>
            <a:endParaRPr lang="sk-SK" dirty="0"/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2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sk-S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Prevádzkové riziká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255059"/>
            <a:ext cx="10515600" cy="5280212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341438" algn="l"/>
              </a:tabLst>
            </a:pP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Typické kategórie podľa Bazilejskej zmluvy:</a:t>
            </a:r>
          </a:p>
          <a:p>
            <a:pPr marL="914400" lvl="1" indent="-457200">
              <a:buFont typeface="+mj-lt"/>
              <a:buAutoNum type="arabicPeriod"/>
              <a:tabLst>
                <a:tab pos="1341438" algn="l"/>
              </a:tabLst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vnútorný podvod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sprenevera finančných aktív, daňové úniky, úplatkárstvo (korupcia), </a:t>
            </a:r>
          </a:p>
          <a:p>
            <a:pPr marL="914400" lvl="1" indent="-457200">
              <a:buFont typeface="+mj-lt"/>
              <a:buAutoNum type="arabicPeriod"/>
              <a:tabLst>
                <a:tab pos="1341438" algn="l"/>
              </a:tabLst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externý podvod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krádež informácií, poškodenie hackermi, </a:t>
            </a:r>
          </a:p>
          <a:p>
            <a:pPr marL="914400" lvl="1" indent="-457200">
              <a:buFont typeface="+mj-lt"/>
              <a:buAutoNum type="arabicPeriod"/>
              <a:tabLst>
                <a:tab pos="1341438" algn="l"/>
              </a:tabLst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postupy pri zamestnávaní a bezpečnosť na pracovisku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diskriminácia, mzda zamestnancov, BOZ zamestnancov, </a:t>
            </a:r>
          </a:p>
          <a:p>
            <a:pPr marL="914400" lvl="1" indent="-457200">
              <a:buFont typeface="+mj-lt"/>
              <a:buAutoNum type="arabicPeriod"/>
              <a:tabLst>
                <a:tab pos="1341438" algn="l"/>
              </a:tabLst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klienti, produkty, a obchodné praktiky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manipulácia trhu, chyby výrobku, narušenie dôvery, </a:t>
            </a:r>
          </a:p>
          <a:p>
            <a:pPr marL="914400" lvl="1" indent="-457200">
              <a:buFont typeface="+mj-lt"/>
              <a:buAutoNum type="arabicPeriod"/>
              <a:tabLst>
                <a:tab pos="1341438" algn="l"/>
              </a:tabLst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škody na hmotnom majetku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prírodné katastrofy, terorizmus, vandalizmus, </a:t>
            </a:r>
          </a:p>
          <a:p>
            <a:pPr marL="914400" lvl="1" indent="-457200">
              <a:buFont typeface="+mj-lt"/>
              <a:buAutoNum type="arabicPeriod"/>
              <a:tabLst>
                <a:tab pos="1341438" algn="l"/>
              </a:tabLst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prerušenie prevádzky a zlyhanie systémov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prerušenie funkcie, poruchy softvéru, zlyhanie hardvéru, </a:t>
            </a:r>
          </a:p>
          <a:p>
            <a:pPr marL="914400" lvl="1" indent="-457200">
              <a:buFont typeface="+mj-lt"/>
              <a:buAutoNum type="arabicPeriod"/>
              <a:tabLst>
                <a:tab pos="1341438" algn="l"/>
              </a:tabLst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vykonávanie transakcií, dodávky a riadenie procesu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chyby vstupných dát, účtovné chyby, ...</a:t>
            </a:r>
          </a:p>
          <a:p>
            <a:endParaRPr lang="sk-SK" dirty="0"/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3026"/>
      </p:ext>
    </p:extLst>
  </p:cSld>
  <p:clrMapOvr>
    <a:masterClrMapping/>
  </p:clrMapOvr>
</p:sld>
</file>

<file path=ppt/theme/theme1.xml><?xml version="1.0" encoding="utf-8"?>
<a:theme xmlns:a="http://schemas.openxmlformats.org/drawingml/2006/main" name="Základ">
  <a:themeElements>
    <a:clrScheme name="Základ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Zákl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Základ</Template>
  <TotalTime>297</TotalTime>
  <Words>1450</Words>
  <Application>Microsoft Office PowerPoint</Application>
  <PresentationFormat>Širokouhlá</PresentationFormat>
  <Paragraphs>175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4" baseType="lpstr">
      <vt:lpstr>Calibri</vt:lpstr>
      <vt:lpstr>Corbel</vt:lpstr>
      <vt:lpstr>Times New Roman</vt:lpstr>
      <vt:lpstr>Wingdings</vt:lpstr>
      <vt:lpstr>Základ</vt:lpstr>
      <vt:lpstr>Podnikateľské riziká, bezpečnostné riziká  a náhodné bezpečnostné riziká</vt:lpstr>
      <vt:lpstr>Podnikateľské riziká</vt:lpstr>
      <vt:lpstr>Charakteristika podnikateľských rizík</vt:lpstr>
      <vt:lpstr>Typické rizikové činnosti v podnikoch</vt:lpstr>
      <vt:lpstr>Podnikateľské riziká</vt:lpstr>
      <vt:lpstr>Strategické riziká</vt:lpstr>
      <vt:lpstr>Finančné riziká</vt:lpstr>
      <vt:lpstr>Prevádzkové riziká</vt:lpstr>
      <vt:lpstr>Prevádzkové riziká</vt:lpstr>
      <vt:lpstr> Poistné riziko </vt:lpstr>
      <vt:lpstr>Bezpečnostné riziká</vt:lpstr>
      <vt:lpstr>Bezpečnostné riziká</vt:lpstr>
      <vt:lpstr> Rozdelenie bezpečnostných rizík  </vt:lpstr>
      <vt:lpstr> Riziká úmyselného napadnutia </vt:lpstr>
      <vt:lpstr> Medzi riziká úmyselného napadnutia možno zaradiť:  </vt:lpstr>
      <vt:lpstr>Medzi riziká úmyselného napadnutia možno zaradiť:</vt:lpstr>
      <vt:lpstr> Náhodné bezpečnostné riziká </vt:lpstr>
      <vt:lpstr> Náhodné bezpečnostné riziká </vt:lpstr>
      <vt:lpstr>Ďakujeme za pozornosť..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Terézia Dubovcová</dc:creator>
  <cp:lastModifiedBy>Sabolová, Stela</cp:lastModifiedBy>
  <cp:revision>31</cp:revision>
  <dcterms:created xsi:type="dcterms:W3CDTF">2021-05-04T14:02:25Z</dcterms:created>
  <dcterms:modified xsi:type="dcterms:W3CDTF">2021-05-05T12:08:57Z</dcterms:modified>
</cp:coreProperties>
</file>