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76D3-FD8E-40B3-BF7F-35882931B6A8}" type="datetimeFigureOut">
              <a:rPr lang="hu-HU" smtClean="0"/>
              <a:t>2011.11.15.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69EB-4E8D-4C1A-8711-E5557108232D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612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400" b="1" dirty="0" smtClean="0"/>
              <a:t>Obmedzenie niektorých ústavných práv PfV</a:t>
            </a:r>
            <a:br>
              <a:rPr lang="sk-SK" sz="2400" b="1" dirty="0" smtClean="0"/>
            </a:br>
            <a:r>
              <a:rPr lang="sk-SK" sz="2400" b="1" dirty="0" smtClean="0"/>
              <a:t/>
            </a:r>
            <a:br>
              <a:rPr lang="sk-SK" sz="2400" b="1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>
                <a:cs typeface="Arial" charset="0"/>
              </a:rPr>
              <a:t>● </a:t>
            </a:r>
            <a:r>
              <a:rPr lang="sk-SK" sz="2400" dirty="0" smtClean="0">
                <a:solidFill>
                  <a:srgbClr val="FF3300"/>
                </a:solidFill>
              </a:rPr>
              <a:t>Petičné právo</a:t>
            </a:r>
            <a:r>
              <a:rPr lang="sk-SK" sz="2400" dirty="0" smtClean="0"/>
              <a:t> PfV vo veciach súvisiacich s výkonom štátnej služby sa obmedzuje na individuálne žiadosti, návrhy a sťažnosti profesionálneho vojaka.</a:t>
            </a:r>
            <a:br>
              <a:rPr lang="sk-SK" sz="2400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>
                <a:cs typeface="Arial" charset="0"/>
              </a:rPr>
              <a:t>● </a:t>
            </a:r>
            <a:r>
              <a:rPr lang="sk-SK" sz="2400" dirty="0" smtClean="0"/>
              <a:t>PfV nesmie byť členom </a:t>
            </a:r>
            <a:r>
              <a:rPr lang="sk-SK" sz="2400" dirty="0" smtClean="0">
                <a:solidFill>
                  <a:srgbClr val="FF3300"/>
                </a:solidFill>
              </a:rPr>
              <a:t>politickej strany</a:t>
            </a:r>
            <a:r>
              <a:rPr lang="sk-SK" sz="2400" dirty="0" smtClean="0"/>
              <a:t> alebo </a:t>
            </a:r>
            <a:r>
              <a:rPr lang="sk-SK" sz="2400" dirty="0" smtClean="0">
                <a:solidFill>
                  <a:srgbClr val="FF3300"/>
                </a:solidFill>
              </a:rPr>
              <a:t>politického hnutia. </a:t>
            </a:r>
            <a:br>
              <a:rPr lang="sk-SK" sz="2400" dirty="0" smtClean="0">
                <a:solidFill>
                  <a:srgbClr val="FF3300"/>
                </a:solidFill>
              </a:rPr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>
                <a:cs typeface="Arial" charset="0"/>
              </a:rPr>
              <a:t>● </a:t>
            </a:r>
            <a:r>
              <a:rPr lang="sk-SK" sz="2400" dirty="0" smtClean="0"/>
              <a:t>PfV sa nesmie aktívne zúčastňovať na </a:t>
            </a:r>
            <a:r>
              <a:rPr lang="sk-SK" sz="2400" dirty="0" smtClean="0">
                <a:solidFill>
                  <a:srgbClr val="FF3300"/>
                </a:solidFill>
              </a:rPr>
              <a:t>zhromaždeniach organizovaných politickými stranami alebo politickými hnutiami.</a:t>
            </a:r>
            <a:br>
              <a:rPr lang="sk-SK" sz="2400" dirty="0" smtClean="0">
                <a:solidFill>
                  <a:srgbClr val="FF3300"/>
                </a:solidFill>
              </a:rPr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>
                <a:cs typeface="Arial" charset="0"/>
              </a:rPr>
              <a:t>● </a:t>
            </a:r>
            <a:r>
              <a:rPr lang="sk-SK" sz="2400" dirty="0" smtClean="0"/>
              <a:t>PfV sa nesmie </a:t>
            </a:r>
            <a:r>
              <a:rPr lang="sk-SK" sz="2400" dirty="0" smtClean="0">
                <a:solidFill>
                  <a:srgbClr val="FF3300"/>
                </a:solidFill>
              </a:rPr>
              <a:t>združovať v odborových organizáciách</a:t>
            </a:r>
            <a:r>
              <a:rPr lang="sk-SK" sz="2400" dirty="0" smtClean="0"/>
              <a:t>, ktoré pôsobia v ozbrojených silách a na pracoviskách, kde vykonáva štátnu službu.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036050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>
                <a:solidFill>
                  <a:srgbClr val="FF3300"/>
                </a:solidFill>
              </a:rPr>
              <a:t>Výberové konanie uskutočňujú výberové komisie zriadené služobným úradom, ktorý výberové konanie vyhlásil.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smtClean="0">
                <a:solidFill>
                  <a:srgbClr val="FF3300"/>
                </a:solidFill>
              </a:rPr>
              <a:t>     Výberová komisia má najmenej troch členov.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sk-SK" sz="20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smtClean="0"/>
              <a:t>     </a:t>
            </a:r>
            <a:r>
              <a:rPr lang="sk-SK" sz="2000" smtClean="0">
                <a:solidFill>
                  <a:srgbClr val="0033CC"/>
                </a:solidFill>
              </a:rPr>
              <a:t>Predsedom komisie je PfV s najvyššou hodnosťou.</a:t>
            </a: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>
                <a:solidFill>
                  <a:srgbClr val="0033CC"/>
                </a:solidFill>
              </a:rPr>
              <a:t>Zdravotná spôsobilosť</a:t>
            </a:r>
            <a:r>
              <a:rPr lang="sk-SK" sz="2000" smtClean="0"/>
              <a:t> občana sa preukazuje v rámci výberového konania výsledkami lekárskej prehliadky, ktorú možno doplniť odborným lekárskym vyšetrením.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Previerka </a:t>
            </a:r>
            <a:r>
              <a:rPr lang="sk-SK" sz="2000" smtClean="0">
                <a:solidFill>
                  <a:srgbClr val="0033CC"/>
                </a:solidFill>
              </a:rPr>
              <a:t>psychickej spôsobilosti</a:t>
            </a:r>
            <a:r>
              <a:rPr lang="sk-SK" sz="2000" smtClean="0"/>
              <a:t> občana sa vykonáva v rámci výberového konania psychodiagnostickým vyšetrením, ktoré vykonáva psychológ spĺňajúci podmienky na vykonávanie psychologickej činnosti.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Previerka </a:t>
            </a:r>
            <a:r>
              <a:rPr lang="sk-SK" sz="2000" smtClean="0">
                <a:solidFill>
                  <a:srgbClr val="0033CC"/>
                </a:solidFill>
              </a:rPr>
              <a:t>fyzickej zdatnosti</a:t>
            </a:r>
            <a:r>
              <a:rPr lang="sk-SK" sz="2000" smtClean="0"/>
              <a:t> občana sa vykonáva v rámci výberového konania.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 </a:t>
            </a:r>
            <a: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 základe výsledkov výberového konania služobný úrad zašle občanovi do desiatich dní písomné oznámenie o</a:t>
            </a:r>
            <a:b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sz="200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a)</a:t>
            </a:r>
            <a: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splnení podmienok prijatia do štátnej služby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alebo</a:t>
            </a:r>
            <a: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sz="200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b)</a:t>
            </a:r>
            <a:r>
              <a:rPr lang="sk-SK" sz="20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nesplnení podmienok prijatia do štátnej služby.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sz="4000" dirty="0" smtClean="0"/>
              <a:t>0</a:t>
            </a:r>
            <a:endParaRPr lang="hu-HU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85225" cy="6335713"/>
          </a:xfrm>
        </p:spPr>
        <p:txBody>
          <a:bodyPr/>
          <a:lstStyle/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>
                <a:cs typeface="Arial" charset="0"/>
              </a:rPr>
              <a:t>●</a:t>
            </a:r>
            <a:r>
              <a:rPr lang="sk-SK" sz="1600" dirty="0" smtClean="0"/>
              <a:t> </a:t>
            </a:r>
            <a:r>
              <a:rPr lang="sk-SK" sz="1600" dirty="0" smtClean="0">
                <a:solidFill>
                  <a:srgbClr val="FF3300"/>
                </a:solidFill>
              </a:rPr>
              <a:t>PfV nesmie podnikať alebo vykonávať inú zárobkovú činnosť. </a:t>
            </a:r>
          </a:p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>
                <a:solidFill>
                  <a:srgbClr val="FF3300"/>
                </a:solidFill>
              </a:rPr>
              <a:t/>
            </a:r>
            <a:br>
              <a:rPr lang="sk-SK" sz="1600" dirty="0" smtClean="0">
                <a:solidFill>
                  <a:srgbClr val="FF3300"/>
                </a:solidFill>
              </a:rPr>
            </a:br>
            <a:r>
              <a:rPr lang="sk-SK" sz="1600" dirty="0" smtClean="0">
                <a:solidFill>
                  <a:srgbClr val="003399"/>
                </a:solidFill>
              </a:rPr>
              <a:t>Obmedzenie sa nevzťahuje na</a:t>
            </a: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FF3300"/>
                </a:solidFill>
              </a:rPr>
              <a:t>poskytovanie zdravotnej starostlivosti</a:t>
            </a:r>
            <a:r>
              <a:rPr lang="sk-SK" sz="1600" dirty="0" smtClean="0"/>
              <a:t> v štátnych zdravotníckych zariadeniach, v neštátnych zdravotníckych zariadeniach, </a:t>
            </a:r>
          </a:p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FF3300"/>
                </a:solidFill>
              </a:rPr>
              <a:t>vedeckú činnosť, pedagogickú činnosť, publicistickú činnosť, prekladateľskú činnosť, prednášateľskú činnosť, literárnu činnosť, umeleckú činnosť, športovú činnosť,</a:t>
            </a:r>
            <a:r>
              <a:rPr lang="sk-SK" sz="1600" dirty="0" smtClean="0"/>
              <a:t> </a:t>
            </a:r>
            <a:br>
              <a:rPr lang="sk-SK" sz="1600" dirty="0" smtClean="0"/>
            </a:br>
            <a:endParaRPr lang="sk-SK" sz="1600" dirty="0" smtClean="0"/>
          </a:p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smtClean="0">
                <a:cs typeface="Arial" charset="0"/>
              </a:rPr>
              <a:t>●</a:t>
            </a:r>
            <a:r>
              <a:rPr lang="sk-SK" sz="1600" dirty="0" smtClean="0"/>
              <a:t> </a:t>
            </a:r>
            <a:r>
              <a:rPr lang="sk-SK" sz="1600" dirty="0" smtClean="0">
                <a:solidFill>
                  <a:srgbClr val="FF3300"/>
                </a:solidFill>
              </a:rPr>
              <a:t>správu vlastného majetku</a:t>
            </a:r>
            <a:r>
              <a:rPr lang="sk-SK" sz="1600" dirty="0" smtClean="0"/>
              <a:t> alebo správu majetku svojich </a:t>
            </a:r>
            <a:r>
              <a:rPr lang="sk-SK" sz="1600" dirty="0" smtClean="0">
                <a:solidFill>
                  <a:srgbClr val="FF3300"/>
                </a:solidFill>
              </a:rPr>
              <a:t>maloletých detí</a:t>
            </a:r>
            <a:r>
              <a:rPr lang="sk-SK" sz="1600" dirty="0" smtClean="0"/>
              <a:t>, na správu majetku </a:t>
            </a:r>
            <a:r>
              <a:rPr lang="sk-SK" sz="1600" dirty="0" smtClean="0">
                <a:solidFill>
                  <a:srgbClr val="FF3300"/>
                </a:solidFill>
              </a:rPr>
              <a:t>blízkej osoby</a:t>
            </a:r>
            <a:r>
              <a:rPr lang="sk-SK" sz="1600" dirty="0" smtClean="0"/>
              <a:t>, ktorej spôsobilosť na právne úkony bola obmedzená, alebo na správu majetku blízkej osoby, ktorá bola pozbavená spôsobilosti na právne úkony, ak je správa majetku vykonávaná mimo služobného času, </a:t>
            </a:r>
            <a:br>
              <a:rPr lang="sk-SK" sz="1600" dirty="0" smtClean="0"/>
            </a:br>
            <a:endParaRPr lang="sk-SK" sz="1600" dirty="0" smtClean="0"/>
          </a:p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  </a:t>
            </a: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003399"/>
                </a:solidFill>
              </a:rPr>
              <a:t>činnosť PfV v poradnom orgáne vlády</a:t>
            </a:r>
            <a:r>
              <a:rPr lang="sk-SK" sz="1600" dirty="0" smtClean="0"/>
              <a:t>, </a:t>
            </a:r>
            <a:br>
              <a:rPr lang="sk-SK" sz="1600" dirty="0" smtClean="0"/>
            </a:br>
            <a:endParaRPr lang="sk-SK" sz="1600" dirty="0" smtClean="0"/>
          </a:p>
          <a:p>
            <a:pPr marL="93663" indent="-93663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  </a:t>
            </a: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003399"/>
                </a:solidFill>
              </a:rPr>
              <a:t>činnosť člena rozkladovej komisie a na činnosť v komisii inej právnickej osoby vykonávanej so súhlasom ministra,</a:t>
            </a:r>
          </a:p>
          <a:p>
            <a:pPr marL="93663" indent="-93663" eaLnBrk="1" hangingPunct="1">
              <a:lnSpc>
                <a:spcPct val="70000"/>
              </a:lnSpc>
              <a:buFontTx/>
              <a:buNone/>
            </a:pPr>
            <a:r>
              <a:rPr lang="sk-SK" sz="1600" dirty="0" smtClean="0">
                <a:solidFill>
                  <a:srgbClr val="003399"/>
                </a:solidFill>
              </a:rPr>
              <a:t> </a:t>
            </a:r>
            <a:br>
              <a:rPr lang="sk-SK" sz="1600" dirty="0" smtClean="0">
                <a:solidFill>
                  <a:srgbClr val="003399"/>
                </a:solidFill>
              </a:rPr>
            </a:b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003399"/>
                </a:solidFill>
              </a:rPr>
              <a:t>činnosť znalca alebo tlmočníka</a:t>
            </a:r>
            <a:r>
              <a:rPr lang="sk-SK" sz="1600" dirty="0" smtClean="0"/>
              <a:t>, ak sa táto činnosť vykonáva pre súd, iný štátny orgán, pre obec, pre samosprávny kraj, pre Národnú banku Slovenska alebo pre Úrad pre finančný trh.</a:t>
            </a:r>
            <a:br>
              <a:rPr lang="sk-SK" sz="1600" dirty="0" smtClean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>
                <a:cs typeface="Arial" charset="0"/>
              </a:rPr>
              <a:t>► PfV</a:t>
            </a:r>
            <a:r>
              <a:rPr lang="sk-SK" sz="1600" dirty="0" smtClean="0"/>
              <a:t> </a:t>
            </a:r>
            <a:r>
              <a:rPr lang="sk-SK" sz="1600" dirty="0" smtClean="0">
                <a:solidFill>
                  <a:srgbClr val="003399"/>
                </a:solidFill>
              </a:rPr>
              <a:t>nesmie byť členom riadiacich, kontrolných alebo dozorných orgánov právnických osôb</a:t>
            </a:r>
            <a:r>
              <a:rPr lang="sk-SK" sz="1600" dirty="0" smtClean="0"/>
              <a:t>; </a:t>
            </a:r>
            <a:r>
              <a:rPr lang="sk-SK" sz="1600" dirty="0" smtClean="0">
                <a:solidFill>
                  <a:srgbClr val="FF3300"/>
                </a:solidFill>
              </a:rPr>
              <a:t>to neplatí, ak</a:t>
            </a:r>
            <a:br>
              <a:rPr lang="sk-SK" sz="1600" dirty="0" smtClean="0">
                <a:solidFill>
                  <a:srgbClr val="FF3300"/>
                </a:solidFill>
              </a:rPr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FF3300"/>
                </a:solidFill>
              </a:rPr>
              <a:t>je vyslaný do takého orgánu vládou alebo ministrom alebo</a:t>
            </a:r>
            <a:br>
              <a:rPr lang="sk-SK" sz="1600" dirty="0" smtClean="0">
                <a:solidFill>
                  <a:srgbClr val="FF3300"/>
                </a:solidFill>
              </a:rPr>
            </a:br>
            <a:r>
              <a:rPr lang="sk-SK" sz="1600" dirty="0" smtClean="0">
                <a:cs typeface="Arial" charset="0"/>
              </a:rPr>
              <a:t>● </a:t>
            </a:r>
            <a:r>
              <a:rPr lang="sk-SK" sz="1600" dirty="0" smtClean="0">
                <a:solidFill>
                  <a:srgbClr val="FF3300"/>
                </a:solidFill>
              </a:rPr>
              <a:t>plní úlohy pod dočasnou legendou alebo trvalou legendou.</a:t>
            </a:r>
            <a:br>
              <a:rPr lang="sk-SK" sz="1600" dirty="0" smtClean="0">
                <a:solidFill>
                  <a:srgbClr val="FF3300"/>
                </a:solidFill>
              </a:rPr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>
                <a:cs typeface="Arial" charset="0"/>
              </a:rPr>
              <a:t>►</a:t>
            </a:r>
            <a:r>
              <a:rPr lang="sk-SK" sz="1600" dirty="0" smtClean="0"/>
              <a:t> </a:t>
            </a:r>
            <a:r>
              <a:rPr lang="sk-SK" sz="1600" b="1" dirty="0" smtClean="0">
                <a:solidFill>
                  <a:srgbClr val="FF3300"/>
                </a:solidFill>
              </a:rPr>
              <a:t>PfV nesmie za členstvo v týchto orgánoch poberať odmenu alebo iné výhody.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13787" cy="640873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b="1" dirty="0" smtClean="0"/>
              <a:t>Podmienky prijatia do štátnej služby </a:t>
            </a:r>
            <a:r>
              <a:rPr lang="sk-SK" sz="2000" dirty="0" smtClean="0"/>
              <a:t>1/1</a:t>
            </a:r>
            <a:r>
              <a:rPr lang="sk-SK" sz="2000" b="1" dirty="0" smtClean="0"/>
              <a:t/>
            </a:r>
            <a:br>
              <a:rPr lang="sk-SK" sz="2000" b="1" dirty="0" smtClean="0"/>
            </a:br>
            <a:endParaRPr lang="sk-SK" sz="2000" b="1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Do štátnej služby </a:t>
            </a:r>
            <a:r>
              <a:rPr lang="sk-SK" sz="2000" dirty="0" smtClean="0">
                <a:solidFill>
                  <a:srgbClr val="FF3300"/>
                </a:solidFill>
              </a:rPr>
              <a:t>možno prijať občana</a:t>
            </a:r>
            <a:r>
              <a:rPr lang="sk-SK" sz="2000" dirty="0" smtClean="0"/>
              <a:t>, ktorý</a:t>
            </a:r>
            <a:br>
              <a:rPr lang="sk-SK" sz="2000" dirty="0" smtClean="0"/>
            </a:b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>
                <a:solidFill>
                  <a:srgbClr val="003399"/>
                </a:solidFill>
              </a:rPr>
              <a:t>a)</a:t>
            </a:r>
            <a:r>
              <a:rPr lang="sk-SK" sz="2000" dirty="0" smtClean="0"/>
              <a:t> písomne požiadal o prijatie do štátnej služby, </a:t>
            </a:r>
            <a:br>
              <a:rPr lang="sk-SK" sz="2000" dirty="0" smtClean="0"/>
            </a:br>
            <a:endParaRPr lang="sk-SK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</a:t>
            </a:r>
            <a:r>
              <a:rPr lang="sk-SK" sz="2000" dirty="0" smtClean="0">
                <a:solidFill>
                  <a:srgbClr val="003399"/>
                </a:solidFill>
              </a:rPr>
              <a:t>b)</a:t>
            </a:r>
            <a:r>
              <a:rPr lang="sk-SK" sz="2000" dirty="0" smtClean="0"/>
              <a:t> dosiahol vek 18 rokov, </a:t>
            </a:r>
            <a:br>
              <a:rPr lang="sk-SK" sz="2000" dirty="0" smtClean="0"/>
            </a:br>
            <a:endParaRPr lang="sk-SK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   </a:t>
            </a:r>
            <a:r>
              <a:rPr lang="sk-SK" sz="2000" dirty="0" smtClean="0">
                <a:solidFill>
                  <a:srgbClr val="003399"/>
                </a:solidFill>
              </a:rPr>
              <a:t>c)</a:t>
            </a:r>
            <a:r>
              <a:rPr lang="sk-SK" sz="2000" dirty="0" smtClean="0"/>
              <a:t> je bezúhonný, </a:t>
            </a:r>
            <a:br>
              <a:rPr lang="sk-SK" sz="2000" dirty="0" smtClean="0"/>
            </a:br>
            <a:endParaRPr lang="sk-SK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</a:t>
            </a:r>
            <a:r>
              <a:rPr lang="sk-SK" sz="2000" dirty="0" smtClean="0">
                <a:solidFill>
                  <a:srgbClr val="003399"/>
                </a:solidFill>
              </a:rPr>
              <a:t>d)</a:t>
            </a:r>
            <a:r>
              <a:rPr lang="sk-SK" sz="2000" dirty="0" smtClean="0"/>
              <a:t> je spoľahlivý,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</a:t>
            </a:r>
            <a:r>
              <a:rPr lang="sk-SK" sz="2000" dirty="0" smtClean="0">
                <a:solidFill>
                  <a:srgbClr val="003399"/>
                </a:solidFill>
              </a:rPr>
              <a:t>e)</a:t>
            </a:r>
            <a:r>
              <a:rPr lang="sk-SK" sz="2000" dirty="0" smtClean="0"/>
              <a:t> ovláda štátny jazyk,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</a:t>
            </a:r>
            <a:r>
              <a:rPr lang="sk-SK" sz="2000" dirty="0" smtClean="0">
                <a:solidFill>
                  <a:srgbClr val="003399"/>
                </a:solidFill>
              </a:rPr>
              <a:t>f)</a:t>
            </a:r>
            <a:r>
              <a:rPr lang="sk-SK" sz="2000" dirty="0" smtClean="0"/>
              <a:t> nie je členom politickej strany alebo politického hnutia,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003399"/>
                </a:solidFill>
              </a:rPr>
              <a:t>g)</a:t>
            </a:r>
            <a:r>
              <a:rPr lang="sk-SK" sz="2000" dirty="0" smtClean="0"/>
              <a:t> má štátne občianstvo Slovenskej republiky,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</a:t>
            </a:r>
            <a:br>
              <a:rPr lang="sk-SK" sz="2000" dirty="0" smtClean="0"/>
            </a:br>
            <a:r>
              <a:rPr lang="sk-SK" sz="2000" dirty="0" smtClean="0"/>
              <a:t>                       </a:t>
            </a:r>
            <a:r>
              <a:rPr lang="sk-SK" sz="2000" dirty="0" smtClean="0">
                <a:solidFill>
                  <a:srgbClr val="003399"/>
                </a:solidFill>
              </a:rPr>
              <a:t>h)</a:t>
            </a:r>
            <a:r>
              <a:rPr lang="sk-SK" sz="2000" dirty="0" smtClean="0"/>
              <a:t> má trvalý pobyt na území Slovenskej republiky, </a:t>
            </a:r>
            <a:br>
              <a:rPr lang="sk-SK" sz="2000" dirty="0" smtClean="0"/>
            </a:br>
            <a:endParaRPr lang="sk-SK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8893175" cy="6481763"/>
          </a:xfrm>
        </p:spPr>
        <p:txBody>
          <a:bodyPr/>
          <a:lstStyle/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1400" b="1" dirty="0" smtClean="0"/>
              <a:t>Podmienky prijatia do štátnej služby </a:t>
            </a:r>
            <a:r>
              <a:rPr lang="sk-SK" sz="1400" dirty="0" smtClean="0"/>
              <a:t>1/2</a:t>
            </a:r>
            <a:r>
              <a:rPr lang="sk-SK" sz="1400" b="1" dirty="0" smtClean="0"/>
              <a:t/>
            </a:r>
            <a:br>
              <a:rPr lang="sk-SK" sz="1400" b="1" dirty="0" smtClean="0"/>
            </a:br>
            <a:endParaRPr lang="sk-SK" sz="1400" b="1" dirty="0" smtClean="0"/>
          </a:p>
          <a:p>
            <a:pPr marL="363538" indent="82550" eaLnBrk="1" hangingPunct="1">
              <a:lnSpc>
                <a:spcPct val="140000"/>
              </a:lnSpc>
              <a:buFontTx/>
              <a:buNone/>
            </a:pPr>
            <a:endParaRPr lang="sk-SK" sz="1400" dirty="0" smtClean="0"/>
          </a:p>
          <a:p>
            <a:pPr marL="363538" indent="82550" eaLnBrk="1" hangingPunct="1">
              <a:lnSpc>
                <a:spcPct val="80000"/>
              </a:lnSpc>
              <a:buFontTx/>
              <a:buAutoNum type="romanLcParenR"/>
            </a:pPr>
            <a:r>
              <a:rPr lang="sk-SK" sz="2000" dirty="0" smtClean="0"/>
              <a:t> spĺňa vzdelanie na prijatie do prípravnej štátnej služby, </a:t>
            </a:r>
            <a:br>
              <a:rPr lang="sk-SK" sz="2000" dirty="0" smtClean="0"/>
            </a:br>
            <a:endParaRPr lang="sk-SK" sz="2000" dirty="0" smtClean="0"/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</a:t>
            </a:r>
            <a:r>
              <a:rPr lang="sk-SK" sz="2000" dirty="0" smtClean="0">
                <a:solidFill>
                  <a:srgbClr val="003399"/>
                </a:solidFill>
              </a:rPr>
              <a:t>j)</a:t>
            </a:r>
            <a:r>
              <a:rPr lang="sk-SK" sz="2000" dirty="0" smtClean="0"/>
              <a:t> spĺňa kvalifikačné predpoklady na výkon štátnej služby na prijatie do                   dočasnej štátnej služby bez vykonania prípravnej štátnej služby, </a:t>
            </a:r>
            <a:br>
              <a:rPr lang="sk-SK" sz="2000" dirty="0" smtClean="0"/>
            </a:br>
            <a:endParaRPr lang="sk-SK" sz="2000" dirty="0" smtClean="0"/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</a:t>
            </a:r>
            <a:r>
              <a:rPr lang="sk-SK" sz="2000" dirty="0" smtClean="0">
                <a:solidFill>
                  <a:srgbClr val="003399"/>
                </a:solidFill>
              </a:rPr>
              <a:t>k)</a:t>
            </a:r>
            <a:r>
              <a:rPr lang="sk-SK" sz="2000" dirty="0" smtClean="0"/>
              <a:t> je zdravotne spôsobilý, psychicky spôsobilý a fyzicky zdatný, 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</a:t>
            </a:r>
            <a:r>
              <a:rPr lang="sk-SK" sz="2000" dirty="0" smtClean="0">
                <a:solidFill>
                  <a:srgbClr val="003399"/>
                </a:solidFill>
              </a:rPr>
              <a:t>l)</a:t>
            </a:r>
            <a:r>
              <a:rPr lang="sk-SK" sz="2000" dirty="0" smtClean="0"/>
              <a:t> je spôsobilý na právne úkony v plnom rozsahu, 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</a:t>
            </a:r>
            <a:r>
              <a:rPr lang="sk-SK" sz="2000" dirty="0" smtClean="0">
                <a:solidFill>
                  <a:srgbClr val="003399"/>
                </a:solidFill>
              </a:rPr>
              <a:t>m)</a:t>
            </a:r>
            <a:r>
              <a:rPr lang="sk-SK" sz="2000" dirty="0" smtClean="0"/>
              <a:t> spĺňa predpoklady ustanovené osobitnými predpismi, </a:t>
            </a:r>
            <a:r>
              <a:rPr lang="sk-SK" sz="1200" dirty="0" smtClean="0"/>
              <a:t>(napr. OUS)</a:t>
            </a:r>
            <a:r>
              <a:rPr lang="sk-SK" sz="2000" dirty="0" smtClean="0"/>
              <a:t> 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               </a:t>
            </a:r>
            <a:r>
              <a:rPr lang="sk-SK" sz="2000" dirty="0" smtClean="0">
                <a:solidFill>
                  <a:srgbClr val="003399"/>
                </a:solidFill>
              </a:rPr>
              <a:t>n)</a:t>
            </a:r>
            <a:r>
              <a:rPr lang="sk-SK" sz="2000" dirty="0" smtClean="0"/>
              <a:t> ku dňu prijatia do štátnej služby skončí činnosti, ktorých 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                     vykonávanie je obmedzené alebo zakázané, 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    </a:t>
            </a:r>
            <a:r>
              <a:rPr lang="sk-SK" sz="2000" dirty="0" smtClean="0">
                <a:solidFill>
                  <a:srgbClr val="003399"/>
                </a:solidFill>
              </a:rPr>
              <a:t>o)</a:t>
            </a:r>
            <a:r>
              <a:rPr lang="sk-SK" sz="2000" dirty="0" smtClean="0"/>
              <a:t> súhlasí s výkonom štátnej služby podľa potrieb služobného úradu,</a:t>
            </a:r>
          </a:p>
          <a:p>
            <a:pPr marL="363538" indent="82550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 </a:t>
            </a:r>
            <a:br>
              <a:rPr lang="sk-SK" sz="2000" dirty="0" smtClean="0"/>
            </a:br>
            <a:r>
              <a:rPr lang="sk-SK" sz="2000" dirty="0" smtClean="0"/>
              <a:t>           </a:t>
            </a:r>
            <a:r>
              <a:rPr lang="sk-SK" sz="2000" dirty="0" smtClean="0">
                <a:solidFill>
                  <a:srgbClr val="003399"/>
                </a:solidFill>
              </a:rPr>
              <a:t>p)</a:t>
            </a:r>
            <a:r>
              <a:rPr lang="sk-SK" sz="2000" dirty="0" smtClean="0"/>
              <a:t> úspešne absolvoval výberové konanie.</a:t>
            </a:r>
            <a:br>
              <a:rPr lang="sk-SK" sz="2000" dirty="0" smtClean="0"/>
            </a:b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8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13787" cy="6480175"/>
          </a:xfrm>
        </p:spPr>
        <p:txBody>
          <a:bodyPr/>
          <a:lstStyle/>
          <a:p>
            <a:pPr marL="0" indent="0" eaLnBrk="1" hangingPunct="1">
              <a:lnSpc>
                <a:spcPct val="60000"/>
              </a:lnSpc>
              <a:buFontTx/>
              <a:buNone/>
            </a:pPr>
            <a:endParaRPr lang="sk-SK" sz="2400" smtClean="0"/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r>
              <a:rPr lang="sk-SK" sz="2400" smtClean="0"/>
              <a:t> </a:t>
            </a:r>
            <a:r>
              <a:rPr lang="sk-SK" sz="1800" b="1" smtClean="0"/>
              <a:t>Podmienky prijatia do štátnej služby </a:t>
            </a:r>
            <a:r>
              <a:rPr lang="sk-SK" sz="1800" smtClean="0"/>
              <a:t>1/3</a:t>
            </a:r>
            <a:r>
              <a:rPr lang="sk-SK" sz="2400" b="1" smtClean="0"/>
              <a:t/>
            </a:r>
            <a:br>
              <a:rPr lang="sk-SK" sz="2400" b="1" smtClean="0"/>
            </a:br>
            <a:endParaRPr lang="sk-SK" sz="2400" b="1" smtClean="0"/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r>
              <a:rPr lang="sk-SK" sz="2400" smtClean="0"/>
              <a:t>  </a:t>
            </a:r>
            <a:r>
              <a:rPr lang="sk-SK" sz="2400" smtClean="0">
                <a:cs typeface="Arial" charset="0"/>
              </a:rPr>
              <a:t>● </a:t>
            </a:r>
            <a:r>
              <a:rPr lang="sk-SK" sz="2800" smtClean="0"/>
              <a:t>Za </a:t>
            </a:r>
            <a:r>
              <a:rPr lang="sk-SK" sz="2800" smtClean="0">
                <a:solidFill>
                  <a:srgbClr val="003399"/>
                </a:solidFill>
              </a:rPr>
              <a:t>bezúhonného sa na účely tohto zákona </a:t>
            </a:r>
            <a:r>
              <a:rPr lang="sk-SK" sz="2800" smtClean="0">
                <a:solidFill>
                  <a:srgbClr val="FF3300"/>
                </a:solidFill>
              </a:rPr>
              <a:t>nepovažuje</a:t>
            </a:r>
            <a:r>
              <a:rPr lang="sk-SK" sz="2800" smtClean="0">
                <a:solidFill>
                  <a:srgbClr val="003399"/>
                </a:solidFill>
              </a:rPr>
              <a:t> občan</a:t>
            </a:r>
            <a:r>
              <a:rPr lang="sk-SK" sz="2800" smtClean="0"/>
              <a:t>, </a:t>
            </a:r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endParaRPr lang="sk-SK" sz="2800" smtClean="0"/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r>
              <a:rPr lang="sk-SK" sz="2800" smtClean="0"/>
              <a:t>   </a:t>
            </a:r>
            <a:r>
              <a:rPr lang="sk-SK" sz="2800" smtClean="0">
                <a:cs typeface="Arial" charset="0"/>
              </a:rPr>
              <a:t>▪ </a:t>
            </a:r>
            <a:r>
              <a:rPr lang="sk-SK" sz="2800" smtClean="0">
                <a:solidFill>
                  <a:srgbClr val="FF3300"/>
                </a:solidFill>
              </a:rPr>
              <a:t>ktorý bol právoplatne odsúdený za trestný čin</a:t>
            </a:r>
            <a:r>
              <a:rPr lang="sk-SK" sz="2800" smtClean="0"/>
              <a:t>, </a:t>
            </a:r>
            <a:r>
              <a:rPr lang="sk-SK" sz="2800" smtClean="0">
                <a:solidFill>
                  <a:srgbClr val="003399"/>
                </a:solidFill>
              </a:rPr>
              <a:t>ak sa na neho nehľadí</a:t>
            </a:r>
            <a:r>
              <a:rPr lang="sk-SK" sz="2800" smtClean="0"/>
              <a:t>, akoby nebol odsúdený. Aj keď sa na občana hľadí, akoby nebol odsúdený, nepovažuje sa na účely tohto zákona za bezúhonného,</a:t>
            </a:r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endParaRPr lang="sk-SK" sz="2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800" smtClean="0"/>
              <a:t>  </a:t>
            </a:r>
            <a:r>
              <a:rPr lang="sk-SK" sz="2800" smtClean="0">
                <a:cs typeface="Arial" charset="0"/>
              </a:rPr>
              <a:t>▪</a:t>
            </a:r>
            <a:r>
              <a:rPr lang="sk-SK" sz="2800" smtClean="0"/>
              <a:t> </a:t>
            </a:r>
            <a:r>
              <a:rPr lang="sk-SK" sz="2800" smtClean="0">
                <a:solidFill>
                  <a:srgbClr val="003399"/>
                </a:solidFill>
              </a:rPr>
              <a:t>ak bol právoplatne odsúdený pre obzvlášť závažný trestný čin alebo pre úmyselný trestný čin ,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sk-SK" sz="2800" smtClean="0"/>
              <a:t>  </a:t>
            </a:r>
          </a:p>
          <a:p>
            <a:pPr marL="0" indent="0" eaLnBrk="1" hangingPunct="1">
              <a:lnSpc>
                <a:spcPct val="70000"/>
              </a:lnSpc>
              <a:buFontTx/>
              <a:buNone/>
            </a:pPr>
            <a:r>
              <a:rPr lang="sk-SK" sz="2800" smtClean="0">
                <a:cs typeface="Arial" charset="0"/>
              </a:rPr>
              <a:t>  ▪ </a:t>
            </a:r>
            <a:r>
              <a:rPr lang="sk-SK" sz="2800" smtClean="0">
                <a:solidFill>
                  <a:srgbClr val="003399"/>
                </a:solidFill>
              </a:rPr>
              <a:t>Bezúhonnosť v prijímacom konaní občan </a:t>
            </a:r>
            <a:r>
              <a:rPr lang="sk-SK" sz="2800" smtClean="0">
                <a:solidFill>
                  <a:srgbClr val="FF3300"/>
                </a:solidFill>
              </a:rPr>
              <a:t>preukazuje odpisom z registra trestov</a:t>
            </a:r>
            <a:r>
              <a:rPr lang="sk-SK" sz="2800" smtClean="0">
                <a:solidFill>
                  <a:srgbClr val="003399"/>
                </a:solidFill>
              </a:rPr>
              <a:t> nie starším ako tri mesiace.</a:t>
            </a:r>
            <a:br>
              <a:rPr lang="sk-SK" sz="2800" smtClean="0">
                <a:solidFill>
                  <a:srgbClr val="003399"/>
                </a:solidFill>
              </a:rPr>
            </a:br>
            <a:r>
              <a:rPr lang="sk-SK" sz="2800" smtClean="0">
                <a:solidFill>
                  <a:srgbClr val="003399"/>
                </a:solidFill>
              </a:rPr>
              <a:t/>
            </a:r>
            <a:br>
              <a:rPr lang="sk-SK" sz="2800" smtClean="0">
                <a:solidFill>
                  <a:srgbClr val="003399"/>
                </a:solidFill>
              </a:rPr>
            </a:br>
            <a:endParaRPr lang="sk-SK" sz="28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0"/>
            <a:ext cx="8229600" cy="115888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669087"/>
          </a:xfrm>
        </p:spPr>
        <p:txBody>
          <a:bodyPr/>
          <a:lstStyle/>
          <a:p>
            <a:pPr marL="176213" indent="0" eaLnBrk="1" hangingPunct="1">
              <a:lnSpc>
                <a:spcPct val="110000"/>
              </a:lnSpc>
              <a:buFontTx/>
              <a:buNone/>
            </a:pPr>
            <a:r>
              <a:rPr lang="sk-SK" sz="600" b="1" smtClean="0"/>
              <a:t>Podmienky prijatia do štátnej služby </a:t>
            </a:r>
            <a:r>
              <a:rPr lang="sk-SK" sz="600" smtClean="0"/>
              <a:t>1/4</a:t>
            </a:r>
          </a:p>
          <a:p>
            <a:pPr marL="176213" indent="0" eaLnBrk="1" hangingPunct="1">
              <a:lnSpc>
                <a:spcPct val="110000"/>
              </a:lnSpc>
              <a:buFontTx/>
              <a:buNone/>
            </a:pPr>
            <a:endParaRPr lang="sk-SK" sz="800" smtClean="0">
              <a:cs typeface="Arial" charset="0"/>
            </a:endParaRPr>
          </a:p>
          <a:p>
            <a:pPr marL="176213" indent="0" eaLnBrk="1" hangingPunct="1">
              <a:lnSpc>
                <a:spcPct val="70000"/>
              </a:lnSpc>
              <a:buFontTx/>
              <a:buNone/>
            </a:pPr>
            <a:r>
              <a:rPr lang="sk-SK" sz="1400" smtClean="0">
                <a:solidFill>
                  <a:srgbClr val="003399"/>
                </a:solidFill>
              </a:rPr>
              <a:t>Za spoľahlivého</a:t>
            </a:r>
            <a:r>
              <a:rPr lang="sk-SK" sz="1400" smtClean="0"/>
              <a:t> sa na účely tohto zákona </a:t>
            </a:r>
            <a:r>
              <a:rPr lang="sk-SK" sz="1400" smtClean="0">
                <a:solidFill>
                  <a:srgbClr val="FF3300"/>
                </a:solidFill>
              </a:rPr>
              <a:t>nepovažuje občan</a:t>
            </a:r>
            <a:r>
              <a:rPr lang="sk-SK" sz="1400" smtClean="0"/>
              <a:t>, ak</a:t>
            </a:r>
            <a:br>
              <a:rPr lang="sk-SK" sz="1400" smtClean="0"/>
            </a:b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>
                <a:solidFill>
                  <a:srgbClr val="FF3300"/>
                </a:solidFill>
              </a:rPr>
              <a:t>a)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bol liečený zo závislosti od alkoholu</a:t>
            </a:r>
            <a:r>
              <a:rPr lang="sk-SK" sz="1400" smtClean="0"/>
              <a:t> alebo iných omamných alebo psychotropných látok alebo preukázateľne nadmerne požíva alkohol alebo iné omamné alebo psychotropné látky, </a:t>
            </a:r>
          </a:p>
          <a:p>
            <a:pPr marL="176213" indent="0" eaLnBrk="1" hangingPunct="1">
              <a:lnSpc>
                <a:spcPct val="90000"/>
              </a:lnSpc>
              <a:buFontTx/>
              <a:buNone/>
            </a:pP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>
                <a:solidFill>
                  <a:srgbClr val="FF3300"/>
                </a:solidFill>
              </a:rPr>
              <a:t>b)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bol zo štátnej služby</a:t>
            </a:r>
            <a:r>
              <a:rPr lang="sk-SK" sz="1400" smtClean="0"/>
              <a:t> podľa tohto zákona alebo z predchádzajúceho služobného pomeru </a:t>
            </a:r>
            <a:r>
              <a:rPr lang="sk-SK" sz="1400" smtClean="0">
                <a:solidFill>
                  <a:srgbClr val="003399"/>
                </a:solidFill>
              </a:rPr>
              <a:t>prepustený z dôvodu, že </a:t>
            </a:r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/>
              <a:t>        </a:t>
            </a:r>
            <a:r>
              <a:rPr lang="sk-SK" sz="1400" smtClean="0">
                <a:solidFill>
                  <a:srgbClr val="003399"/>
                </a:solidFill>
              </a:rPr>
              <a:t>1</a:t>
            </a:r>
            <a:r>
              <a:rPr lang="sk-SK" sz="1400" smtClean="0"/>
              <a:t>. </a:t>
            </a:r>
            <a:r>
              <a:rPr lang="sk-SK" sz="1400" smtClean="0">
                <a:solidFill>
                  <a:srgbClr val="003399"/>
                </a:solidFill>
              </a:rPr>
              <a:t>na základe záverov služobného hodnotenia</a:t>
            </a:r>
            <a:r>
              <a:rPr lang="sk-SK" sz="1400" smtClean="0"/>
              <a:t> bol hodnotený ako nespôsobilý vykonávať profesionálnu službu v ozbrojených silách alebo štátnu službu v služobnom pomere, </a:t>
            </a:r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/>
              <a:t>        </a:t>
            </a:r>
            <a:r>
              <a:rPr lang="sk-SK" sz="1400" smtClean="0">
                <a:solidFill>
                  <a:srgbClr val="003399"/>
                </a:solidFill>
              </a:rPr>
              <a:t>2.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závažným spôsobom porušil niektorú zo základných povinnosti PfV</a:t>
            </a:r>
            <a:r>
              <a:rPr lang="sk-SK" sz="1400" smtClean="0"/>
              <a:t> alebo porušil niektorý zo zákazov ustanovených pre PfV, </a:t>
            </a:r>
            <a:br>
              <a:rPr lang="sk-SK" sz="1400" smtClean="0"/>
            </a:br>
            <a:endParaRPr lang="sk-SK" sz="1400" smtClean="0"/>
          </a:p>
          <a:p>
            <a:pPr marL="176213" indent="0" eaLnBrk="1" hangingPunct="1">
              <a:lnSpc>
                <a:spcPct val="120000"/>
              </a:lnSpc>
              <a:buFontTx/>
              <a:buNone/>
            </a:pPr>
            <a:r>
              <a:rPr lang="sk-SK" sz="1400" smtClean="0"/>
              <a:t>        </a:t>
            </a:r>
            <a:r>
              <a:rPr lang="sk-SK" sz="1400" smtClean="0">
                <a:solidFill>
                  <a:srgbClr val="003399"/>
                </a:solidFill>
              </a:rPr>
              <a:t>3.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bol právoplatne odsúdený na trest zákazu činnosti</a:t>
            </a:r>
            <a:r>
              <a:rPr lang="sk-SK" sz="1400" smtClean="0"/>
              <a:t> vykonávať funkciu PfV  alebo trest straty vojenskej hodnosti, </a:t>
            </a:r>
            <a:br>
              <a:rPr lang="sk-SK" sz="1400" smtClean="0"/>
            </a:br>
            <a:endParaRPr lang="sk-SK" sz="1400" smtClean="0"/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>
                <a:solidFill>
                  <a:srgbClr val="FF3300"/>
                </a:solidFill>
              </a:rPr>
              <a:t>c)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jeho predchádzajúci štátnozamestnanecký pomer skončil z dôvodu</a:t>
            </a:r>
            <a:br>
              <a:rPr lang="sk-SK" sz="1400" smtClean="0">
                <a:solidFill>
                  <a:srgbClr val="003399"/>
                </a:solidFill>
              </a:rPr>
            </a:br>
            <a:endParaRPr lang="sk-SK" sz="1400" smtClean="0">
              <a:solidFill>
                <a:srgbClr val="003399"/>
              </a:solidFill>
            </a:endParaRPr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>        </a:t>
            </a:r>
            <a:r>
              <a:rPr lang="sk-SK" sz="1400" smtClean="0">
                <a:solidFill>
                  <a:srgbClr val="003399"/>
                </a:solidFill>
              </a:rPr>
              <a:t>1. odvolania </a:t>
            </a:r>
            <a:r>
              <a:rPr lang="sk-SK" sz="1400" smtClean="0"/>
              <a:t>zo štátnozamestnaneckého pomeru okrem odvolania z dôvodu zníženia počtu štátnozamestnaneckých miest v systemizácii, </a:t>
            </a:r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/>
              <a:t>         </a:t>
            </a:r>
            <a:r>
              <a:rPr lang="sk-SK" sz="1400" smtClean="0">
                <a:solidFill>
                  <a:srgbClr val="003399"/>
                </a:solidFill>
              </a:rPr>
              <a:t>2</a:t>
            </a:r>
            <a:r>
              <a:rPr lang="sk-SK" sz="1400" smtClean="0"/>
              <a:t>.</a:t>
            </a:r>
            <a:r>
              <a:rPr lang="sk-SK" sz="1400" smtClean="0">
                <a:solidFill>
                  <a:srgbClr val="003399"/>
                </a:solidFill>
              </a:rPr>
              <a:t> prepustenia</a:t>
            </a:r>
            <a:r>
              <a:rPr lang="sk-SK" sz="1400" smtClean="0"/>
              <a:t> zo štátnej služby na základe disciplinárneho opatrenia, </a:t>
            </a:r>
            <a:br>
              <a:rPr lang="sk-SK" sz="1400" smtClean="0"/>
            </a:br>
            <a:endParaRPr lang="sk-SK" sz="1400" smtClean="0"/>
          </a:p>
          <a:p>
            <a:pPr marL="176213" indent="0" eaLnBrk="1" hangingPunct="1">
              <a:lnSpc>
                <a:spcPct val="160000"/>
              </a:lnSpc>
              <a:buFontTx/>
              <a:buNone/>
            </a:pPr>
            <a:r>
              <a:rPr lang="sk-SK" sz="1400" smtClean="0"/>
              <a:t>         </a:t>
            </a:r>
            <a:r>
              <a:rPr lang="sk-SK" sz="1400" smtClean="0">
                <a:solidFill>
                  <a:srgbClr val="003399"/>
                </a:solidFill>
              </a:rPr>
              <a:t>3.</a:t>
            </a:r>
            <a:r>
              <a:rPr lang="sk-SK" sz="1400" smtClean="0"/>
              <a:t> </a:t>
            </a:r>
            <a:r>
              <a:rPr lang="sk-SK" sz="1400" smtClean="0">
                <a:solidFill>
                  <a:srgbClr val="003399"/>
                </a:solidFill>
              </a:rPr>
              <a:t>nadobudnutia právoplatnosti rozhodnutia</a:t>
            </a:r>
            <a:r>
              <a:rPr lang="sk-SK" sz="1400" smtClean="0"/>
              <a:t>, ktorým bol pozbavený spôsobilosti na právne úkony alebo ktorým bola jeho spôsobilosť na právne úkony obmedzená, </a:t>
            </a:r>
            <a:br>
              <a:rPr lang="sk-SK" sz="1400" smtClean="0"/>
            </a:br>
            <a:endParaRPr lang="sk-SK" sz="1400" smtClean="0"/>
          </a:p>
          <a:p>
            <a:pPr marL="176213" indent="0" eaLnBrk="1" hangingPunct="1">
              <a:lnSpc>
                <a:spcPct val="80000"/>
              </a:lnSpc>
              <a:buFontTx/>
              <a:buNone/>
            </a:pPr>
            <a:r>
              <a:rPr lang="sk-SK" sz="1400" smtClean="0">
                <a:solidFill>
                  <a:srgbClr val="FF3300"/>
                </a:solidFill>
              </a:rPr>
              <a:t>d)</a:t>
            </a:r>
            <a:r>
              <a:rPr lang="sk-SK" sz="1400" smtClean="0"/>
              <a:t> jeho predchádzajúci pracovný pomer skončil </a:t>
            </a:r>
            <a:r>
              <a:rPr lang="sk-SK" sz="1400" smtClean="0">
                <a:solidFill>
                  <a:srgbClr val="003399"/>
                </a:solidFill>
              </a:rPr>
              <a:t>z dôvodu výpovede pre závažné porušenie pracovnej disciplíny alebo z dôvodu okamžitého skončenia pracovného pomeru zo strany zamestnávateľa.</a:t>
            </a:r>
            <a:r>
              <a:rPr lang="sk-SK" sz="1400" smtClean="0"/>
              <a:t/>
            </a:r>
            <a:br>
              <a:rPr lang="sk-SK" sz="1400" smtClean="0"/>
            </a:br>
            <a:r>
              <a:rPr lang="sk-SK" sz="1400" smtClean="0"/>
              <a:t/>
            </a:r>
            <a:br>
              <a:rPr lang="sk-SK" sz="1400" smtClean="0"/>
            </a:br>
            <a:endParaRPr lang="sk-SK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88913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0"/>
            <a:ext cx="903605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600" b="1" smtClean="0"/>
              <a:t>Podmienky prijatia do štátnej služby </a:t>
            </a:r>
            <a:r>
              <a:rPr lang="sk-SK" sz="600" smtClean="0"/>
              <a:t>1/5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sz="9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900" smtClean="0">
                <a:cs typeface="Arial" charset="0"/>
              </a:rPr>
              <a:t>      </a:t>
            </a:r>
            <a:r>
              <a:rPr lang="sk-SK" sz="1400" smtClean="0">
                <a:cs typeface="Arial" charset="0"/>
              </a:rPr>
              <a:t>●</a:t>
            </a:r>
            <a:r>
              <a:rPr lang="sk-SK" sz="1400" smtClean="0"/>
              <a:t> </a:t>
            </a:r>
            <a:r>
              <a:rPr lang="sk-SK" sz="1800" smtClean="0">
                <a:solidFill>
                  <a:srgbClr val="FF3300"/>
                </a:solidFill>
              </a:rPr>
              <a:t>Služobný úrad je oprávnený na účely zistenia, či občan spĺňa podmienky prijatia do štátnej služby, spracúvať o jeho osobe tieto údaje: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1600" smtClean="0">
                <a:solidFill>
                  <a:srgbClr val="FF3300"/>
                </a:solidFill>
              </a:rPr>
              <a:t/>
            </a:r>
            <a:br>
              <a:rPr lang="sk-SK" sz="1600" smtClean="0">
                <a:solidFill>
                  <a:srgbClr val="FF3300"/>
                </a:solidFill>
              </a:rPr>
            </a:br>
            <a:r>
              <a:rPr lang="sk-SK" sz="1600" smtClean="0"/>
              <a:t>a) meno, priezvisko, titul, vedeckú hodnosť, </a:t>
            </a:r>
            <a:br>
              <a:rPr lang="sk-SK" sz="1600" smtClean="0"/>
            </a:br>
            <a:r>
              <a:rPr lang="sk-SK" sz="1600" smtClean="0"/>
              <a:t>b) dátum a miesto narodenia, </a:t>
            </a:r>
            <a:br>
              <a:rPr lang="sk-SK" sz="1600" smtClean="0"/>
            </a:br>
            <a:r>
              <a:rPr lang="sk-SK" sz="1600" smtClean="0"/>
              <a:t>c) adresu trvalého pobytu a prechodného pobytu, </a:t>
            </a:r>
            <a:br>
              <a:rPr lang="sk-SK" sz="1600" smtClean="0"/>
            </a:br>
            <a:r>
              <a:rPr lang="sk-SK" sz="1600" smtClean="0"/>
              <a:t>d) štátne občianstvo, prípadne ďalšie štátne občianstvo, zmeny štátneho občianstva, </a:t>
            </a:r>
            <a:br>
              <a:rPr lang="sk-SK" sz="1600" smtClean="0"/>
            </a:br>
            <a:r>
              <a:rPr lang="sk-SK" sz="1600" smtClean="0"/>
              <a:t>e) číslo občianskeho preukazu, miesto a dátum jeho vydania, </a:t>
            </a:r>
            <a:br>
              <a:rPr lang="sk-SK" sz="1600" smtClean="0"/>
            </a:br>
            <a:r>
              <a:rPr lang="sk-SK" sz="1600" smtClean="0"/>
              <a:t>f) vzdelanie, prehľad absolvovaných škôl a kurzov, </a:t>
            </a:r>
            <a:br>
              <a:rPr lang="sk-SK" sz="1600" smtClean="0"/>
            </a:br>
            <a:r>
              <a:rPr lang="sk-SK" sz="1600" smtClean="0"/>
              <a:t>g) znalosť cudzieho jazyka, </a:t>
            </a:r>
            <a:br>
              <a:rPr lang="sk-SK" sz="1600" smtClean="0"/>
            </a:br>
            <a:r>
              <a:rPr lang="sk-SK" sz="1600" smtClean="0"/>
              <a:t>h) zamestnanie, sídlo zamestnávateľa, </a:t>
            </a:r>
            <a:br>
              <a:rPr lang="sk-SK" sz="1600" smtClean="0"/>
            </a:br>
            <a:r>
              <a:rPr lang="sk-SK" sz="1600" smtClean="0"/>
              <a:t>i) prehľad predchádzajúcich zamestnávateľov aj s pracovným zaradením, </a:t>
            </a:r>
            <a:br>
              <a:rPr lang="sk-SK" sz="1600" smtClean="0"/>
            </a:br>
            <a:r>
              <a:rPr lang="sk-SK" sz="1600" smtClean="0"/>
              <a:t>j) miesto a čas výkonu povinnej vojenskej služby, ďalšej služby v ozbrojených silách, v ozbrojených bezpečnostných zboroch, v ozbrojených zboroch alebo v Národnom bezpečnostnom úrade Slovenskej republiky, dosiahnutú hodnosť, </a:t>
            </a:r>
            <a:br>
              <a:rPr lang="sk-SK" sz="1600" smtClean="0"/>
            </a:br>
            <a:r>
              <a:rPr lang="sk-SK" sz="1600" smtClean="0"/>
              <a:t>k) postih za priestupok alebo iný správny delikt, </a:t>
            </a:r>
            <a:br>
              <a:rPr lang="sk-SK" sz="1600" smtClean="0"/>
            </a:br>
            <a:r>
              <a:rPr lang="sk-SK" sz="1600" smtClean="0"/>
              <a:t>l) závislosť od požívania alkoholu alebo iných omamných alebo psychotropných látok.</a:t>
            </a:r>
            <a:br>
              <a:rPr lang="sk-SK" sz="1600" smtClean="0"/>
            </a:br>
            <a:r>
              <a:rPr lang="sk-SK" sz="1600" smtClean="0"/>
              <a:t/>
            </a:r>
            <a:br>
              <a:rPr lang="sk-SK" sz="1600" smtClean="0"/>
            </a:br>
            <a:r>
              <a:rPr lang="sk-SK" sz="1600" smtClean="0">
                <a:cs typeface="Arial" charset="0"/>
              </a:rPr>
              <a:t>● </a:t>
            </a:r>
            <a:r>
              <a:rPr lang="sk-SK" sz="1800" smtClean="0">
                <a:solidFill>
                  <a:srgbClr val="FF3300"/>
                </a:solidFill>
              </a:rPr>
              <a:t>Po prijatí občana do štátnej služby je služobný úrad oprávnený spracúvať osobné údaje</a:t>
            </a:r>
            <a:r>
              <a:rPr lang="sk-SK" sz="1800" smtClean="0"/>
              <a:t/>
            </a:r>
            <a:br>
              <a:rPr lang="sk-SK" sz="1800" smtClean="0"/>
            </a:br>
            <a:endParaRPr lang="sk-SK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  a) o jeho rodnom čísle, </a:t>
            </a:r>
            <a:br>
              <a:rPr lang="sk-SK" sz="1600" smtClean="0"/>
            </a:br>
            <a:r>
              <a:rPr lang="sk-SK" sz="1600" smtClean="0"/>
              <a:t>b) o jeho rodinnom stave, </a:t>
            </a:r>
            <a:br>
              <a:rPr lang="sk-SK" sz="1600" smtClean="0"/>
            </a:br>
            <a:r>
              <a:rPr lang="sk-SK" sz="1600" smtClean="0"/>
              <a:t>c) údaje aj o jeho manželke (manželovi) alebo rodičoch, alebo súrodencoch. </a:t>
            </a:r>
            <a:br>
              <a:rPr lang="sk-SK" sz="1600" smtClean="0"/>
            </a:br>
            <a:r>
              <a:rPr lang="sk-SK" sz="1600" smtClean="0"/>
              <a:t/>
            </a:r>
            <a:br>
              <a:rPr lang="sk-SK" sz="1600" smtClean="0"/>
            </a:br>
            <a:r>
              <a:rPr lang="sk-SK" sz="1600" smtClean="0">
                <a:cs typeface="Arial" charset="0"/>
              </a:rPr>
              <a:t>●</a:t>
            </a:r>
            <a:r>
              <a:rPr lang="sk-SK" sz="1600" smtClean="0"/>
              <a:t> </a:t>
            </a:r>
            <a:r>
              <a:rPr lang="sk-SK" sz="1800" smtClean="0">
                <a:solidFill>
                  <a:srgbClr val="FF3300"/>
                </a:solidFill>
              </a:rPr>
              <a:t>Osobné údaje je služobný úrad oprávnený spracúvať po celý čas trvania štátnej služby PfV.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856662" cy="6553200"/>
          </a:xfrm>
        </p:spPr>
        <p:txBody>
          <a:bodyPr/>
          <a:lstStyle/>
          <a:p>
            <a:pPr marL="93663" indent="-93663" eaLnBrk="1" hangingPunct="1">
              <a:lnSpc>
                <a:spcPct val="90000"/>
              </a:lnSpc>
              <a:buFontTx/>
              <a:buNone/>
            </a:pPr>
            <a:r>
              <a:rPr lang="sk-SK" sz="2000" b="1" smtClean="0"/>
              <a:t>Výberové konanie</a:t>
            </a:r>
            <a:br>
              <a:rPr lang="sk-SK" sz="2000" b="1" smtClean="0"/>
            </a:br>
            <a:r>
              <a:rPr lang="sk-SK" sz="2000" b="1" smtClean="0"/>
              <a:t/>
            </a:r>
            <a:br>
              <a:rPr lang="sk-SK" sz="2000" b="1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Funkcia, do ktorej sa občan ustanoví pri prijatí do prípravnej štátnej služby alebo do dočasnej štátnej služby, sa obsadzuje na základe výberového konania.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>
                <a:solidFill>
                  <a:srgbClr val="FF3300"/>
                </a:solidFill>
              </a:rPr>
              <a:t>Výberovým konaním sa overuje splnenie podmienok, ktoré sú potrebné vzhľadom na povahu činnosti, ktoré má PfV vykonávať v štátnej službe.</a:t>
            </a:r>
            <a:br>
              <a:rPr lang="sk-SK" sz="2000" smtClean="0">
                <a:solidFill>
                  <a:srgbClr val="FF3300"/>
                </a:solidFill>
              </a:rPr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Výberové konanie </a:t>
            </a:r>
            <a:r>
              <a:rPr lang="sk-SK" sz="2000" smtClean="0">
                <a:solidFill>
                  <a:srgbClr val="FF3300"/>
                </a:solidFill>
              </a:rPr>
              <a:t>vyhlasuje služobný úrad</a:t>
            </a:r>
            <a:r>
              <a:rPr lang="sk-SK" sz="2000" smtClean="0"/>
              <a:t> v tlači, prípadne v iných verejnosti prístupných prostriedkoch masovej komunikácie najmenej tri týždne pred jeho začatím s uvedením údajov, ktorými sú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1800" smtClean="0"/>
              <a:t>a) názov funkcie, </a:t>
            </a:r>
            <a:br>
              <a:rPr lang="sk-SK" sz="1800" smtClean="0"/>
            </a:br>
            <a:r>
              <a:rPr lang="sk-SK" sz="1800" smtClean="0"/>
              <a:t>b) druh štátnej služby, </a:t>
            </a:r>
            <a:br>
              <a:rPr lang="sk-SK" sz="1800" smtClean="0"/>
            </a:br>
            <a:r>
              <a:rPr lang="sk-SK" sz="1800" smtClean="0"/>
              <a:t>c) podmienky prijatia do štátnej služby, </a:t>
            </a:r>
            <a:br>
              <a:rPr lang="sk-SK" sz="1800" smtClean="0"/>
            </a:br>
            <a:r>
              <a:rPr lang="sk-SK" sz="1800" smtClean="0"/>
              <a:t>d) zoznam požadovaných dokladov, </a:t>
            </a:r>
            <a:br>
              <a:rPr lang="sk-SK" sz="1800" smtClean="0"/>
            </a:br>
            <a:r>
              <a:rPr lang="sk-SK" sz="1800" smtClean="0"/>
              <a:t>e) dátum a miesto podania žiadosti.</a:t>
            </a:r>
            <a:br>
              <a:rPr lang="sk-SK" sz="1800" smtClean="0"/>
            </a:br>
            <a:r>
              <a:rPr lang="sk-SK" sz="2000" smtClean="0"/>
              <a:t/>
            </a:r>
            <a:br>
              <a:rPr lang="sk-SK" sz="2000" smtClean="0"/>
            </a:br>
            <a:r>
              <a:rPr lang="sk-SK" sz="2000" smtClean="0"/>
              <a:t>Výberové konanie na funkcie pre PfV v štátnej službe v organizačných zložkách Vojenského spravodajstva je neverejné.</a:t>
            </a:r>
            <a:br>
              <a:rPr lang="sk-SK" sz="2000" smtClean="0"/>
            </a:br>
            <a:r>
              <a:rPr lang="sk-SK" sz="2000" smtClean="0"/>
              <a:t/>
            </a:r>
            <a:br>
              <a:rPr lang="sk-SK" sz="2000" smtClean="0"/>
            </a:br>
            <a:endParaRPr lang="sk-SK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endParaRPr lang="hu-HU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640762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Vo výberovom konaní občan predloží</a:t>
            </a:r>
            <a:br>
              <a:rPr lang="sk-SK" sz="1800" smtClean="0"/>
            </a:br>
            <a:r>
              <a:rPr lang="sk-SK" sz="1800" smtClean="0"/>
              <a:t/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a)</a:t>
            </a:r>
            <a:r>
              <a:rPr lang="sk-SK" sz="1800" smtClean="0"/>
              <a:t> vyplnený osobný dotazník, </a:t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b)</a:t>
            </a:r>
            <a:r>
              <a:rPr lang="sk-SK" sz="1800" smtClean="0"/>
              <a:t> životopis, </a:t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c)</a:t>
            </a:r>
            <a:r>
              <a:rPr lang="sk-SK" sz="1800" smtClean="0"/>
              <a:t> občiansky preukaz a doklady o dosiahnutom vzdelaní alebo ich overené kópie, </a:t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d)</a:t>
            </a:r>
            <a:r>
              <a:rPr lang="sk-SK" sz="1800" smtClean="0"/>
              <a:t> vojenskú knižku, ak vykonal základnú službu alebo náhradnú službu, </a:t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e)</a:t>
            </a:r>
            <a:r>
              <a:rPr lang="sk-SK" sz="1800" smtClean="0"/>
              <a:t> čestné vyhlásenie, že</a:t>
            </a:r>
            <a:br>
              <a:rPr lang="sk-SK" sz="1800" smtClean="0"/>
            </a:br>
            <a:endParaRPr lang="sk-SK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     1. nemá cudzie štátne občianstvo, </a:t>
            </a:r>
            <a:br>
              <a:rPr lang="sk-SK" sz="1600" smtClean="0"/>
            </a:br>
            <a:r>
              <a:rPr lang="sk-SK" sz="1600" smtClean="0"/>
              <a:t>2. nemá trvalý pobyt na území iného štátu, </a:t>
            </a:r>
            <a:br>
              <a:rPr lang="sk-SK" sz="1600" smtClean="0"/>
            </a:br>
            <a:r>
              <a:rPr lang="sk-SK" sz="1600" smtClean="0"/>
              <a:t>3. nevykonáva činnosti, ktorých vykonávanie je v štátnej službe obmedzené    alebo zakázané, prípadne vyhlásenie o tom, že ku dňu prijatia do štátnej služby vykonávanie takých činností skončí, </a:t>
            </a:r>
            <a:br>
              <a:rPr lang="sk-SK" sz="1600" smtClean="0"/>
            </a:br>
            <a:r>
              <a:rPr lang="sk-SK" sz="1600" smtClean="0"/>
              <a:t>4. súhlasí s výkonom štátnej služby podľa potrieb služobného úradu, </a:t>
            </a:r>
            <a:br>
              <a:rPr lang="sk-SK" sz="1600" smtClean="0"/>
            </a:br>
            <a:r>
              <a:rPr lang="sk-SK" sz="1600" smtClean="0"/>
              <a:t>5. bol oboznámený s podmienkami výkonu štátnej služby,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/>
            </a:r>
            <a:br>
              <a:rPr lang="sk-SK" sz="1800" smtClean="0"/>
            </a:br>
            <a:r>
              <a:rPr lang="sk-SK" sz="1800" smtClean="0">
                <a:solidFill>
                  <a:srgbClr val="003399"/>
                </a:solidFill>
              </a:rPr>
              <a:t>f)</a:t>
            </a:r>
            <a:r>
              <a:rPr lang="sk-SK" sz="1800" smtClean="0"/>
              <a:t> odpis z registra trestov, ktorý ku dňu jeho predloženia nie je starší ako tri mesiace, </a:t>
            </a:r>
            <a:br>
              <a:rPr lang="sk-SK" sz="1800" smtClean="0"/>
            </a:br>
            <a:r>
              <a:rPr lang="sk-SK" sz="1800" smtClean="0"/>
              <a:t>g) písomné hodnotenie, pracovný posudok alebo služobný posudok z posledného zamestnania, ak bol zamestnaný.</a:t>
            </a:r>
            <a:br>
              <a:rPr lang="sk-SK" sz="1800" smtClean="0"/>
            </a:br>
            <a:r>
              <a:rPr lang="sk-SK" sz="1800" smtClean="0"/>
              <a:t/>
            </a:r>
            <a:br>
              <a:rPr lang="sk-SK" sz="1800" smtClean="0"/>
            </a:br>
            <a:r>
              <a:rPr lang="sk-SK" sz="1800" smtClean="0"/>
              <a:t>Vo výberovom konaní na funkciu vojenského duchovného občan predloží aj písomné stanovisko príslušnej cirkevnej autority.</a:t>
            </a:r>
            <a:br>
              <a:rPr lang="sk-SK" sz="1800" smtClean="0"/>
            </a:br>
            <a:r>
              <a:rPr lang="sk-SK" sz="1800" smtClean="0"/>
              <a:t/>
            </a:r>
            <a:br>
              <a:rPr lang="sk-SK" sz="1800" smtClean="0"/>
            </a:br>
            <a:r>
              <a:rPr lang="sk-SK" sz="1800" smtClean="0"/>
              <a:t>Služobný úrad, ktorý výberové konanie vyhlásil, pozve občana, ktorý spĺňa podmienky na výberové konanie najmenej sedem dní pred jeho začatím.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91</Words>
  <Application>Microsoft Office PowerPoint</Application>
  <PresentationFormat>Diavetítés a képernyőre (4:3 oldalarány)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1. dia</vt:lpstr>
      <vt:lpstr>0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Erik</dc:creator>
  <cp:lastModifiedBy>Erik</cp:lastModifiedBy>
  <cp:revision>11</cp:revision>
  <dcterms:created xsi:type="dcterms:W3CDTF">2011-11-15T16:47:57Z</dcterms:created>
  <dcterms:modified xsi:type="dcterms:W3CDTF">2011-11-15T18:29:20Z</dcterms:modified>
</cp:coreProperties>
</file>