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3" r:id="rId5"/>
    <p:sldId id="259" r:id="rId6"/>
    <p:sldId id="265" r:id="rId7"/>
    <p:sldId id="266" r:id="rId8"/>
    <p:sldId id="261" r:id="rId9"/>
    <p:sldId id="260" r:id="rId10"/>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726" autoAdjust="0"/>
  </p:normalViewPr>
  <p:slideViewPr>
    <p:cSldViewPr>
      <p:cViewPr varScale="1">
        <p:scale>
          <a:sx n="41" d="100"/>
          <a:sy n="41" d="100"/>
        </p:scale>
        <p:origin x="-220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20D1E8-F75E-4AA2-8A1A-C52F4D0A87E5}" type="datetimeFigureOut">
              <a:rPr lang="sk-SK" smtClean="0"/>
              <a:t>9. 4. 2013</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11627-2E0E-46D8-BD5F-E8A5A66FB13E}" type="slidenum">
              <a:rPr lang="sk-SK" smtClean="0"/>
              <a:t>‹#›</a:t>
            </a:fld>
            <a:endParaRPr lang="sk-SK"/>
          </a:p>
        </p:txBody>
      </p:sp>
    </p:spTree>
    <p:extLst>
      <p:ext uri="{BB962C8B-B14F-4D97-AF65-F5344CB8AC3E}">
        <p14:creationId xmlns:p14="http://schemas.microsoft.com/office/powerpoint/2010/main" val="3598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pPr lvl="0"/>
            <a:r>
              <a:rPr lang="sk-SK" sz="1200" kern="1200" dirty="0" smtClean="0">
                <a:solidFill>
                  <a:schemeClr val="tx1"/>
                </a:solidFill>
                <a:effectLst/>
                <a:latin typeface="+mn-lt"/>
                <a:ea typeface="+mn-ea"/>
                <a:cs typeface="+mn-cs"/>
              </a:rPr>
              <a:t>Predstavuje taktickú činnosť, uskutočňovanú na rozdiel od pasce proti statickému nepriateľovi.</a:t>
            </a:r>
          </a:p>
          <a:p>
            <a:pPr lvl="0"/>
            <a:r>
              <a:rPr lang="sk-SK" sz="1200" kern="1200" dirty="0" smtClean="0">
                <a:solidFill>
                  <a:schemeClr val="tx1"/>
                </a:solidFill>
                <a:effectLst/>
                <a:latin typeface="+mn-lt"/>
                <a:ea typeface="+mn-ea"/>
                <a:cs typeface="+mn-cs"/>
              </a:rPr>
              <a:t>Spočíva v prekvapivom prepadnutí objektu prepadu s cieľom zničiť ho alebo vyradiť z činnosti, zmocniť sa zajatcov, dokumentov, vzorov výzbroje a bojovej techniky, narušiť nepriateľovi velenia a riadenie a pod. alebo oslobodiť zajatcov.</a:t>
            </a:r>
          </a:p>
          <a:p>
            <a:pPr lvl="0"/>
            <a:r>
              <a:rPr lang="sk-SK" sz="1200" kern="1200" dirty="0" smtClean="0">
                <a:solidFill>
                  <a:schemeClr val="tx1"/>
                </a:solidFill>
                <a:effectLst/>
                <a:latin typeface="+mn-lt"/>
                <a:ea typeface="+mn-ea"/>
                <a:cs typeface="+mn-cs"/>
              </a:rPr>
              <a:t>Cieľ prepadu stanoví nadriadená, spravidla veliteľ práporu.</a:t>
            </a:r>
          </a:p>
          <a:p>
            <a:pPr lvl="0"/>
            <a:r>
              <a:rPr lang="sk-SK" sz="1200" kern="1200" dirty="0" smtClean="0">
                <a:solidFill>
                  <a:schemeClr val="tx1"/>
                </a:solidFill>
                <a:effectLst/>
                <a:latin typeface="+mn-lt"/>
                <a:ea typeface="+mn-ea"/>
                <a:cs typeface="+mn-cs"/>
              </a:rPr>
              <a:t>Úspech prepadu závisí na utajení prípravy prepadu, na rozhodnej a prekvapivej činnosti všetkých príslušníkov čaty.</a:t>
            </a:r>
          </a:p>
          <a:p>
            <a:r>
              <a:rPr lang="sk-SK" sz="1200" kern="1200" dirty="0" smtClean="0">
                <a:solidFill>
                  <a:schemeClr val="tx1"/>
                </a:solidFill>
                <a:effectLst/>
                <a:latin typeface="+mn-lt"/>
                <a:ea typeface="+mn-ea"/>
                <a:cs typeface="+mn-cs"/>
              </a:rPr>
              <a:t>Prepad je ofenzívna aktivita, obvykle malého rozsahu zo skrytej pozície na presúvajúceho sa alebo dočasne zastaveného nepriateľa. Prepad sa nezakladá na požiadavke zabrať a udržať priestor. Končí sa plánovaným stiahnutím po splnení pridelenej úlohy. Širším cieľom prepadu je narušiť nepriateľa zvyčajne prostredníctvom deštrukcie alebo ovládnutia životne dôležitých aktív alebo spôsobilosti. Je založený na podrobnom spravodajstve, všeobecne vyžaduje rýchly postup na územie nepriateľa a končí plánovaným stiahnutím sa. Pretože prepady budú často vykonávané na krátku vzdialenosť a časový úsek, budú jednotky v rámci nich niesť len limitované množstvo potrebných zásob a údržba ich techniky bude obmedzená len na minimálny limit. Na podporu sily vykonávanej prepad a na zníženie schopnosti nepriateľa reagovať budú potrebné systémy palebnej podpory</a:t>
            </a:r>
            <a:endParaRPr lang="sk-SK" dirty="0"/>
          </a:p>
        </p:txBody>
      </p:sp>
      <p:sp>
        <p:nvSpPr>
          <p:cNvPr id="4" name="Zástupný symbol čísla snímky 3"/>
          <p:cNvSpPr>
            <a:spLocks noGrp="1"/>
          </p:cNvSpPr>
          <p:nvPr>
            <p:ph type="sldNum" sz="quarter" idx="10"/>
          </p:nvPr>
        </p:nvSpPr>
        <p:spPr/>
        <p:txBody>
          <a:bodyPr/>
          <a:lstStyle/>
          <a:p>
            <a:fld id="{0E511627-2E0E-46D8-BD5F-E8A5A66FB13E}" type="slidenum">
              <a:rPr lang="sk-SK" smtClean="0"/>
              <a:t>3</a:t>
            </a:fld>
            <a:endParaRPr lang="sk-SK"/>
          </a:p>
        </p:txBody>
      </p:sp>
    </p:spTree>
    <p:extLst>
      <p:ext uri="{BB962C8B-B14F-4D97-AF65-F5344CB8AC3E}">
        <p14:creationId xmlns:p14="http://schemas.microsoft.com/office/powerpoint/2010/main" val="92719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200" b="1" kern="1200" dirty="0" smtClean="0">
                <a:solidFill>
                  <a:schemeClr val="tx1"/>
                </a:solidFill>
                <a:effectLst/>
                <a:latin typeface="+mn-lt"/>
                <a:ea typeface="+mn-ea"/>
                <a:cs typeface="+mn-cs"/>
              </a:rPr>
              <a:t>Zaisťovacia </a:t>
            </a:r>
            <a:r>
              <a:rPr lang="sk-SK" sz="1200" kern="1200" dirty="0" smtClean="0">
                <a:solidFill>
                  <a:schemeClr val="tx1"/>
                </a:solidFill>
                <a:effectLst/>
                <a:latin typeface="+mn-lt"/>
                <a:ea typeface="+mn-ea"/>
                <a:cs typeface="+mn-cs"/>
              </a:rPr>
              <a:t>Poskytuje ochranu a včasné varovanie útočnej a podpornej skupine a zaisťuje zhromaždisko (</a:t>
            </a:r>
            <a:r>
              <a:rPr lang="sk-SK" sz="1200" kern="1200" dirty="0" err="1" smtClean="0">
                <a:solidFill>
                  <a:schemeClr val="tx1"/>
                </a:solidFill>
                <a:effectLst/>
                <a:latin typeface="+mn-lt"/>
                <a:ea typeface="+mn-ea"/>
                <a:cs typeface="+mn-cs"/>
              </a:rPr>
              <a:t>Rally</a:t>
            </a:r>
            <a:r>
              <a:rPr lang="sk-SK" sz="1200" kern="1200" dirty="0" smtClean="0">
                <a:solidFill>
                  <a:schemeClr val="tx1"/>
                </a:solidFill>
                <a:effectLst/>
                <a:latin typeface="+mn-lt"/>
                <a:ea typeface="+mn-ea"/>
                <a:cs typeface="+mn-cs"/>
              </a:rPr>
              <a:t> point). Izoluje priestor prepadu tak, aby zabránila nepriateľským silám v úniku zo smrtiacej zóny ako aj záchranným skupinám nepriateľa v prieniku do priestoru prepadu. Zaisťovacia skupina môže ďalej zabezpečovať únikovú cestu (</a:t>
            </a:r>
            <a:r>
              <a:rPr lang="sk-SK" sz="1200" kern="1200" dirty="0" err="1" smtClean="0">
                <a:solidFill>
                  <a:schemeClr val="tx1"/>
                </a:solidFill>
                <a:effectLst/>
                <a:latin typeface="+mn-lt"/>
                <a:ea typeface="+mn-ea"/>
                <a:cs typeface="+mn-cs"/>
              </a:rPr>
              <a:t>withdrawal</a:t>
            </a:r>
            <a:r>
              <a:rPr lang="sk-SK" sz="1200" kern="1200" dirty="0" smtClean="0">
                <a:solidFill>
                  <a:schemeClr val="tx1"/>
                </a:solidFill>
                <a:effectLst/>
                <a:latin typeface="+mn-lt"/>
                <a:ea typeface="+mn-ea"/>
                <a:cs typeface="+mn-cs"/>
              </a:rPr>
              <a:t> </a:t>
            </a:r>
            <a:r>
              <a:rPr lang="sk-SK" sz="1200" kern="1200" dirty="0" err="1" smtClean="0">
                <a:solidFill>
                  <a:schemeClr val="tx1"/>
                </a:solidFill>
                <a:effectLst/>
                <a:latin typeface="+mn-lt"/>
                <a:ea typeface="+mn-ea"/>
                <a:cs typeface="+mn-cs"/>
              </a:rPr>
              <a:t>route</a:t>
            </a:r>
            <a:r>
              <a:rPr lang="sk-SK" sz="1200" kern="1200" dirty="0" smtClean="0">
                <a:solidFill>
                  <a:schemeClr val="tx1"/>
                </a:solidFill>
                <a:effectLst/>
                <a:latin typeface="+mn-lt"/>
                <a:ea typeface="+mn-ea"/>
                <a:cs typeface="+mn-cs"/>
              </a:rPr>
              <a:t>), pôsobí obyčajne v sile družstva,</a:t>
            </a:r>
          </a:p>
          <a:p>
            <a:r>
              <a:rPr lang="sk-SK" sz="1200" b="1" kern="1200" dirty="0" smtClean="0">
                <a:solidFill>
                  <a:schemeClr val="tx1"/>
                </a:solidFill>
                <a:effectLst/>
                <a:latin typeface="+mn-lt"/>
                <a:ea typeface="+mn-ea"/>
                <a:cs typeface="+mn-cs"/>
              </a:rPr>
              <a:t>Podporná </a:t>
            </a:r>
            <a:r>
              <a:rPr lang="sk-SK" sz="1200" kern="1200" dirty="0" smtClean="0">
                <a:solidFill>
                  <a:schemeClr val="tx1"/>
                </a:solidFill>
                <a:effectLst/>
                <a:latin typeface="+mn-lt"/>
                <a:ea typeface="+mn-ea"/>
                <a:cs typeface="+mn-cs"/>
              </a:rPr>
              <a:t>Púta nepriateľské sily s cieľom zabrániť im v úniku zo smrtiacej zóny, čo umožňuje útočnej skupine splniť úlohu. Podporná skupina obyčajne používa priamu paľbu, ale môže byť taktiež</a:t>
            </a:r>
            <a:r>
              <a:rPr lang="en-US" sz="1200" kern="1200" dirty="0" smtClean="0">
                <a:solidFill>
                  <a:schemeClr val="tx1"/>
                </a:solidFill>
                <a:effectLst/>
                <a:latin typeface="+mn-lt"/>
                <a:ea typeface="+mn-ea"/>
                <a:cs typeface="+mn-cs"/>
              </a:rPr>
              <a:t> </a:t>
            </a:r>
            <a:r>
              <a:rPr lang="sk-SK" sz="1200" kern="1200" dirty="0" smtClean="0">
                <a:solidFill>
                  <a:schemeClr val="tx1"/>
                </a:solidFill>
                <a:effectLst/>
                <a:latin typeface="+mn-lt"/>
                <a:ea typeface="+mn-ea"/>
                <a:cs typeface="+mn-cs"/>
              </a:rPr>
              <a:t> zodpovedná za vyžiadanie nepriamych palieb za účelom umlčania ďalších nepriateľských síl. Obyčajne pôsobí v sile družstva, spoločne s veliacim poddôstojníkom čaty.</a:t>
            </a:r>
          </a:p>
          <a:p>
            <a:pPr marL="0" marR="0" indent="0" algn="l" defTabSz="914400" rtl="0" eaLnBrk="1" fontAlgn="auto" latinLnBrk="0" hangingPunct="1">
              <a:lnSpc>
                <a:spcPct val="100000"/>
              </a:lnSpc>
              <a:spcBef>
                <a:spcPts val="0"/>
              </a:spcBef>
              <a:spcAft>
                <a:spcPts val="0"/>
              </a:spcAft>
              <a:buClrTx/>
              <a:buSzTx/>
              <a:buFontTx/>
              <a:buNone/>
              <a:tabLst/>
              <a:defRPr/>
            </a:pPr>
            <a:r>
              <a:rPr lang="sk-SK" sz="1200" b="1" kern="1200" dirty="0" smtClean="0">
                <a:solidFill>
                  <a:schemeClr val="tx1"/>
                </a:solidFill>
                <a:effectLst/>
                <a:latin typeface="+mn-lt"/>
                <a:ea typeface="+mn-ea"/>
                <a:cs typeface="+mn-cs"/>
              </a:rPr>
              <a:t>Úderná </a:t>
            </a:r>
            <a:r>
              <a:rPr lang="sk-SK" sz="1200" kern="1200" dirty="0" smtClean="0">
                <a:solidFill>
                  <a:schemeClr val="tx1"/>
                </a:solidFill>
                <a:effectLst/>
                <a:latin typeface="+mn-lt"/>
                <a:ea typeface="+mn-ea"/>
                <a:cs typeface="+mn-cs"/>
              </a:rPr>
              <a:t>Vykonáva samotný prepad. Vykonáva prepad metódou útoku paľbou, úderom, alebo ich kombináciou tak, aby bolo zaistené zničenie nepriateľa. Obyčajne pôsobí v sile družstva. Miesto velenia veliteľa čaty je v tejto zložke.</a:t>
            </a:r>
          </a:p>
          <a:p>
            <a:endParaRPr lang="sk-SK"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sk-SK" sz="1200" kern="1200" dirty="0" smtClean="0">
              <a:solidFill>
                <a:schemeClr val="tx1"/>
              </a:solidFill>
              <a:effectLst/>
              <a:latin typeface="+mn-lt"/>
              <a:ea typeface="+mn-ea"/>
              <a:cs typeface="+mn-cs"/>
            </a:endParaRPr>
          </a:p>
          <a:p>
            <a:endParaRPr lang="sk-SK" b="1" dirty="0"/>
          </a:p>
        </p:txBody>
      </p:sp>
      <p:sp>
        <p:nvSpPr>
          <p:cNvPr id="4" name="Zástupný symbol čísla snímky 3"/>
          <p:cNvSpPr>
            <a:spLocks noGrp="1"/>
          </p:cNvSpPr>
          <p:nvPr>
            <p:ph type="sldNum" sz="quarter" idx="10"/>
          </p:nvPr>
        </p:nvSpPr>
        <p:spPr/>
        <p:txBody>
          <a:bodyPr/>
          <a:lstStyle/>
          <a:p>
            <a:fld id="{0E511627-2E0E-46D8-BD5F-E8A5A66FB13E}" type="slidenum">
              <a:rPr lang="sk-SK" smtClean="0"/>
              <a:t>4</a:t>
            </a:fld>
            <a:endParaRPr lang="sk-SK"/>
          </a:p>
        </p:txBody>
      </p:sp>
    </p:spTree>
    <p:extLst>
      <p:ext uri="{BB962C8B-B14F-4D97-AF65-F5344CB8AC3E}">
        <p14:creationId xmlns:p14="http://schemas.microsoft.com/office/powerpoint/2010/main" val="2234479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Zaujatie ORP-</a:t>
            </a:r>
            <a:r>
              <a:rPr lang="sk-SK" baseline="0" dirty="0" smtClean="0"/>
              <a:t> zhromaždisko v </a:t>
            </a:r>
            <a:r>
              <a:rPr lang="sk-SK" baseline="0" dirty="0" err="1" smtClean="0"/>
              <a:t>cielovej</a:t>
            </a:r>
            <a:r>
              <a:rPr lang="sk-SK" baseline="0" dirty="0" smtClean="0"/>
              <a:t> oblasti( kryté, v lese, dôležité zaistenie), v plnej </a:t>
            </a:r>
            <a:r>
              <a:rPr lang="sk-SK" baseline="0" dirty="0" err="1" smtClean="0"/>
              <a:t>polnej,,,odloženie</a:t>
            </a:r>
            <a:r>
              <a:rPr lang="sk-SK" baseline="0" dirty="0" smtClean="0"/>
              <a:t> veci nepotrebných na plnenie úlohy, v ORP sa nachádza taktiež zaisťovacia skupina, v ORP sa určuje spresnenie úloh, rozdelenie palebných sektorov,</a:t>
            </a:r>
            <a:endParaRPr lang="sk-SK" dirty="0"/>
          </a:p>
        </p:txBody>
      </p:sp>
      <p:sp>
        <p:nvSpPr>
          <p:cNvPr id="4" name="Zástupný symbol čísla snímky 3"/>
          <p:cNvSpPr>
            <a:spLocks noGrp="1"/>
          </p:cNvSpPr>
          <p:nvPr>
            <p:ph type="sldNum" sz="quarter" idx="10"/>
          </p:nvPr>
        </p:nvSpPr>
        <p:spPr/>
        <p:txBody>
          <a:bodyPr/>
          <a:lstStyle/>
          <a:p>
            <a:fld id="{0E511627-2E0E-46D8-BD5F-E8A5A66FB13E}" type="slidenum">
              <a:rPr lang="sk-SK" smtClean="0"/>
              <a:t>6</a:t>
            </a:fld>
            <a:endParaRPr lang="sk-SK"/>
          </a:p>
        </p:txBody>
      </p:sp>
    </p:spTree>
    <p:extLst>
      <p:ext uri="{BB962C8B-B14F-4D97-AF65-F5344CB8AC3E}">
        <p14:creationId xmlns:p14="http://schemas.microsoft.com/office/powerpoint/2010/main" val="152904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sk-SK" smtClean="0"/>
              <a:t>Upravte štýly predlohy textu</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Upravte štýl predlohy podnadpisov</a:t>
            </a:r>
            <a:endParaRPr kumimoji="0" lang="en-US"/>
          </a:p>
        </p:txBody>
      </p:sp>
      <p:sp>
        <p:nvSpPr>
          <p:cNvPr id="30" name="Date Placeholder 29"/>
          <p:cNvSpPr>
            <a:spLocks noGrp="1"/>
          </p:cNvSpPr>
          <p:nvPr>
            <p:ph type="dt" sz="half" idx="10"/>
          </p:nvPr>
        </p:nvSpPr>
        <p:spPr/>
        <p:txBody>
          <a:bodyPr/>
          <a:lstStyle/>
          <a:p>
            <a:fld id="{E7E7FE76-2F8F-4D5E-95BF-538018249291}" type="datetime1">
              <a:rPr lang="sk-SK" smtClean="0"/>
              <a:t>9. 4. 2013</a:t>
            </a:fld>
            <a:endParaRPr lang="sk-SK"/>
          </a:p>
        </p:txBody>
      </p:sp>
      <p:sp>
        <p:nvSpPr>
          <p:cNvPr id="19" name="Footer Placeholder 18"/>
          <p:cNvSpPr>
            <a:spLocks noGrp="1"/>
          </p:cNvSpPr>
          <p:nvPr>
            <p:ph type="ftr" sz="quarter" idx="11"/>
          </p:nvPr>
        </p:nvSpPr>
        <p:spPr/>
        <p:txBody>
          <a:bodyPr/>
          <a:lstStyle/>
          <a:p>
            <a:endParaRPr lang="sk-SK"/>
          </a:p>
        </p:txBody>
      </p:sp>
      <p:sp>
        <p:nvSpPr>
          <p:cNvPr id="27" name="Slide Number Placeholder 26"/>
          <p:cNvSpPr>
            <a:spLocks noGrp="1"/>
          </p:cNvSpPr>
          <p:nvPr>
            <p:ph type="sldNum" sz="quarter" idx="12"/>
          </p:nvPr>
        </p:nvSpPr>
        <p:spPr/>
        <p:txBody>
          <a:bodyPr/>
          <a:lstStyle/>
          <a:p>
            <a:fld id="{FCD2391C-BFF1-448F-B274-41FD98065200}" type="slidenum">
              <a:rPr lang="sk-SK" smtClean="0"/>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sk-SK" smtClean="0"/>
              <a:t>Upravte štýly predlohy textu</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Date Placeholder 3"/>
          <p:cNvSpPr>
            <a:spLocks noGrp="1"/>
          </p:cNvSpPr>
          <p:nvPr>
            <p:ph type="dt" sz="half" idx="10"/>
          </p:nvPr>
        </p:nvSpPr>
        <p:spPr/>
        <p:txBody>
          <a:bodyPr/>
          <a:lstStyle/>
          <a:p>
            <a:fld id="{051E49BC-8F4D-4B50-90C5-58910FFC4AD1}" type="datetime1">
              <a:rPr lang="sk-SK" smtClean="0"/>
              <a:t>9. 4. 2013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sk-SK" smtClean="0"/>
              <a:t>Upravte štýly predlohy textu</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Date Placeholder 3"/>
          <p:cNvSpPr>
            <a:spLocks noGrp="1"/>
          </p:cNvSpPr>
          <p:nvPr>
            <p:ph type="dt" sz="half" idx="10"/>
          </p:nvPr>
        </p:nvSpPr>
        <p:spPr/>
        <p:txBody>
          <a:bodyPr/>
          <a:lstStyle/>
          <a:p>
            <a:fld id="{366AF1DA-7917-4EFD-B068-9A555E41C7D5}" type="datetime1">
              <a:rPr lang="sk-SK" smtClean="0"/>
              <a:t>9. 4. 2013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sk-SK" smtClean="0"/>
              <a:t>Upravte štýly predlohy textu</a:t>
            </a:r>
            <a:endParaRPr kumimoji="0" lang="en-US"/>
          </a:p>
        </p:txBody>
      </p:sp>
      <p:sp>
        <p:nvSpPr>
          <p:cNvPr id="3" name="Content Placeholder 2"/>
          <p:cNvSpPr>
            <a:spLocks noGrp="1"/>
          </p:cNvSpPr>
          <p:nvPr>
            <p:ph idx="1"/>
          </p:nvPr>
        </p:nvSpPr>
        <p:spPr/>
        <p:txBody>
          <a:body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Date Placeholder 3"/>
          <p:cNvSpPr>
            <a:spLocks noGrp="1"/>
          </p:cNvSpPr>
          <p:nvPr>
            <p:ph type="dt" sz="half" idx="10"/>
          </p:nvPr>
        </p:nvSpPr>
        <p:spPr/>
        <p:txBody>
          <a:bodyPr/>
          <a:lstStyle/>
          <a:p>
            <a:fld id="{68D3FADD-0C50-4FE1-BD51-94A01D46CC37}" type="datetime1">
              <a:rPr lang="sk-SK" smtClean="0"/>
              <a:t>9. 4. 2013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sk-SK" smtClean="0"/>
              <a:t>Upravte štýly predlohy textu</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Upravte štýl predlohy textu.</a:t>
            </a:r>
          </a:p>
        </p:txBody>
      </p:sp>
      <p:sp>
        <p:nvSpPr>
          <p:cNvPr id="4" name="Date Placeholder 3"/>
          <p:cNvSpPr>
            <a:spLocks noGrp="1"/>
          </p:cNvSpPr>
          <p:nvPr>
            <p:ph type="dt" sz="half" idx="10"/>
          </p:nvPr>
        </p:nvSpPr>
        <p:spPr/>
        <p:txBody>
          <a:bodyPr/>
          <a:lstStyle/>
          <a:p>
            <a:fld id="{A2F7EC7C-2898-4A3A-B590-09A2BFF25080}" type="datetime1">
              <a:rPr lang="sk-SK" smtClean="0"/>
              <a:t>9. 4. 2013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CD2391C-BFF1-448F-B274-41FD98065200}" type="slidenum">
              <a:rPr lang="sk-SK" smtClean="0"/>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sk-SK" smtClean="0"/>
              <a:t>Upravte štýly predlohy textu</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Date Placeholder 4"/>
          <p:cNvSpPr>
            <a:spLocks noGrp="1"/>
          </p:cNvSpPr>
          <p:nvPr>
            <p:ph type="dt" sz="half" idx="10"/>
          </p:nvPr>
        </p:nvSpPr>
        <p:spPr/>
        <p:txBody>
          <a:bodyPr/>
          <a:lstStyle/>
          <a:p>
            <a:fld id="{C55A7F8E-8674-49CE-97CB-224D5BFCC202}" type="datetime1">
              <a:rPr lang="sk-SK" smtClean="0"/>
              <a:t>9. 4. 2013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sk-SK" smtClean="0"/>
              <a:t>Upravte štýly predlohy textu</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Upravte štýl predlohy textu.</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Upravte štýl predlohy textu.</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Date Placeholder 6"/>
          <p:cNvSpPr>
            <a:spLocks noGrp="1"/>
          </p:cNvSpPr>
          <p:nvPr>
            <p:ph type="dt" sz="half" idx="10"/>
          </p:nvPr>
        </p:nvSpPr>
        <p:spPr/>
        <p:txBody>
          <a:bodyPr/>
          <a:lstStyle/>
          <a:p>
            <a:fld id="{BAF79556-2BE6-418C-BF81-29AAB9D9C651}" type="datetime1">
              <a:rPr lang="sk-SK" smtClean="0"/>
              <a:t>9. 4. 2013</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sk-SK" smtClean="0"/>
              <a:t>Upravte štýly predlohy textu</a:t>
            </a:r>
            <a:endParaRPr kumimoji="0" lang="en-US"/>
          </a:p>
        </p:txBody>
      </p:sp>
      <p:sp>
        <p:nvSpPr>
          <p:cNvPr id="3" name="Date Placeholder 2"/>
          <p:cNvSpPr>
            <a:spLocks noGrp="1"/>
          </p:cNvSpPr>
          <p:nvPr>
            <p:ph type="dt" sz="half" idx="10"/>
          </p:nvPr>
        </p:nvSpPr>
        <p:spPr/>
        <p:txBody>
          <a:bodyPr/>
          <a:lstStyle/>
          <a:p>
            <a:fld id="{47666BD7-C031-40CA-8034-383797121E2C}" type="datetime1">
              <a:rPr lang="sk-SK" smtClean="0"/>
              <a:t>9. 4. 2013</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CFF96-4DFB-4FD5-9674-1EB8AE6DB49E}" type="datetime1">
              <a:rPr lang="sk-SK" smtClean="0"/>
              <a:t>9. 4. 2013</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sk-SK" smtClean="0"/>
              <a:t>Upravte štýly predlohy textu</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sk-SK" smtClean="0"/>
              <a:t>Upravte štýl predlohy textu.</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Date Placeholder 4"/>
          <p:cNvSpPr>
            <a:spLocks noGrp="1"/>
          </p:cNvSpPr>
          <p:nvPr>
            <p:ph type="dt" sz="half" idx="10"/>
          </p:nvPr>
        </p:nvSpPr>
        <p:spPr/>
        <p:txBody>
          <a:bodyPr/>
          <a:lstStyle/>
          <a:p>
            <a:fld id="{ED38E28E-3E7B-430D-B27B-EBA7FBBBE64A}" type="datetime1">
              <a:rPr lang="sk-SK" smtClean="0"/>
              <a:t>9. 4. 2013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CD2391C-BFF1-448F-B274-41FD98065200}"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sk-SK" smtClean="0"/>
              <a:t>Upravte štýly predlohy textu</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sk-SK" smtClean="0"/>
              <a:t>Upravte štýl predlohy textu.</a:t>
            </a:r>
          </a:p>
        </p:txBody>
      </p:sp>
      <p:sp>
        <p:nvSpPr>
          <p:cNvPr id="5" name="Date Placeholder 4"/>
          <p:cNvSpPr>
            <a:spLocks noGrp="1"/>
          </p:cNvSpPr>
          <p:nvPr>
            <p:ph type="dt" sz="half" idx="10"/>
          </p:nvPr>
        </p:nvSpPr>
        <p:spPr/>
        <p:txBody>
          <a:bodyPr/>
          <a:lstStyle/>
          <a:p>
            <a:fld id="{1A89E0A6-62F4-4F27-AA44-45D723E4E1D0}" type="datetime1">
              <a:rPr lang="sk-SK" smtClean="0"/>
              <a:t>9. 4. 2013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a:xfrm>
            <a:off x="8077200" y="6356350"/>
            <a:ext cx="609600" cy="365125"/>
          </a:xfrm>
        </p:spPr>
        <p:txBody>
          <a:bodyPr/>
          <a:lstStyle/>
          <a:p>
            <a:fld id="{FCD2391C-BFF1-448F-B274-41FD98065200}" type="slidenum">
              <a:rPr lang="sk-SK" smtClean="0"/>
              <a:t>‹#›</a:t>
            </a:fld>
            <a:endParaRPr lang="sk-SK"/>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sk-SK" smtClean="0"/>
              <a:t>Ak chcete pridať obrázok, kliknite na ikonu</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sk-SK" smtClean="0"/>
              <a:t>Upravte štýly predlohy textu</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7C8A5C-28E4-4DA7-92B1-344FE33AD2EA}" type="datetime1">
              <a:rPr lang="sk-SK" smtClean="0"/>
              <a:t>9. 4. 2013</a:t>
            </a:fld>
            <a:endParaRPr lang="sk-SK"/>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sk-SK"/>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CD2391C-BFF1-448F-B274-41FD98065200}" type="slidenum">
              <a:rPr lang="sk-SK" smtClean="0"/>
              <a:t>‹#›</a:t>
            </a:fld>
            <a:endParaRPr lang="sk-SK"/>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00809"/>
            <a:ext cx="7772400" cy="1008111"/>
          </a:xfrm>
        </p:spPr>
        <p:txBody>
          <a:bodyPr>
            <a:noAutofit/>
          </a:bodyPr>
          <a:lstStyle/>
          <a:p>
            <a:pPr algn="ctr"/>
            <a:r>
              <a:rPr lang="sk-SK" sz="5200" dirty="0" smtClean="0"/>
              <a:t>Prepad</a:t>
            </a:r>
            <a:br>
              <a:rPr lang="sk-SK" sz="5200" dirty="0" smtClean="0"/>
            </a:br>
            <a:r>
              <a:rPr lang="sk-SK" sz="5200" dirty="0" smtClean="0"/>
              <a:t>(RAID)</a:t>
            </a:r>
            <a:endParaRPr lang="sk-SK" sz="5200" dirty="0"/>
          </a:p>
        </p:txBody>
      </p:sp>
      <p:sp>
        <p:nvSpPr>
          <p:cNvPr id="3" name="Podnadpis 2"/>
          <p:cNvSpPr>
            <a:spLocks noGrp="1"/>
          </p:cNvSpPr>
          <p:nvPr>
            <p:ph type="subTitle" idx="1"/>
          </p:nvPr>
        </p:nvSpPr>
        <p:spPr>
          <a:xfrm>
            <a:off x="2672366" y="5877272"/>
            <a:ext cx="6440760" cy="769640"/>
          </a:xfrm>
        </p:spPr>
        <p:txBody>
          <a:bodyPr>
            <a:normAutofit/>
          </a:bodyPr>
          <a:lstStyle/>
          <a:p>
            <a:r>
              <a:rPr lang="sk-SK" sz="2000" b="1" dirty="0" smtClean="0">
                <a:solidFill>
                  <a:schemeClr val="accent3">
                    <a:lumMod val="60000"/>
                    <a:lumOff val="40000"/>
                  </a:schemeClr>
                </a:solidFill>
              </a:rPr>
              <a:t>Vypracoval: voj. Matúš </a:t>
            </a:r>
            <a:r>
              <a:rPr lang="sk-SK" sz="2000" b="1" dirty="0" err="1" smtClean="0">
                <a:solidFill>
                  <a:schemeClr val="accent3">
                    <a:lumMod val="60000"/>
                    <a:lumOff val="40000"/>
                  </a:schemeClr>
                </a:solidFill>
              </a:rPr>
              <a:t>Daňo</a:t>
            </a:r>
            <a:endParaRPr lang="sk-SK" sz="2000" b="1" dirty="0" smtClean="0">
              <a:solidFill>
                <a:schemeClr val="accent3">
                  <a:lumMod val="60000"/>
                  <a:lumOff val="40000"/>
                </a:schemeClr>
              </a:solidFill>
            </a:endParaRPr>
          </a:p>
          <a:p>
            <a:r>
              <a:rPr lang="sk-SK" sz="2000" b="1" dirty="0" smtClean="0">
                <a:solidFill>
                  <a:schemeClr val="accent3">
                    <a:lumMod val="60000"/>
                    <a:lumOff val="40000"/>
                  </a:schemeClr>
                </a:solidFill>
              </a:rPr>
              <a:t>       22 MVO</a:t>
            </a:r>
            <a:endParaRPr lang="sk-SK" sz="2000" b="1" dirty="0">
              <a:solidFill>
                <a:schemeClr val="accent3">
                  <a:lumMod val="60000"/>
                  <a:lumOff val="40000"/>
                </a:schemeClr>
              </a:solidFill>
            </a:endParaRPr>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03" y="25003"/>
            <a:ext cx="1811867" cy="1787816"/>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07704" cy="170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BlokTextu 5"/>
          <p:cNvSpPr txBox="1"/>
          <p:nvPr/>
        </p:nvSpPr>
        <p:spPr>
          <a:xfrm>
            <a:off x="2483768" y="272580"/>
            <a:ext cx="3816424" cy="646331"/>
          </a:xfrm>
          <a:prstGeom prst="rect">
            <a:avLst/>
          </a:prstGeom>
          <a:noFill/>
        </p:spPr>
        <p:txBody>
          <a:bodyPr wrap="square" rtlCol="0">
            <a:spAutoFit/>
          </a:bodyPr>
          <a:lstStyle/>
          <a:p>
            <a:pPr algn="ctr"/>
            <a:endParaRPr lang="sk-SK" dirty="0" smtClean="0"/>
          </a:p>
          <a:p>
            <a:pPr algn="ctr"/>
            <a:r>
              <a:rPr lang="sk-SK" b="1" dirty="0" smtClean="0">
                <a:solidFill>
                  <a:schemeClr val="accent3">
                    <a:lumMod val="60000"/>
                    <a:lumOff val="40000"/>
                  </a:schemeClr>
                </a:solidFill>
                <a:latin typeface="+mj-lt"/>
              </a:rPr>
              <a:t>TAKTIKA II</a:t>
            </a:r>
            <a:r>
              <a:rPr lang="sk-SK" dirty="0" smtClean="0">
                <a:latin typeface="+mj-lt"/>
              </a:rPr>
              <a:t>.</a:t>
            </a:r>
            <a:endParaRPr lang="sk-SK" dirty="0">
              <a:latin typeface="+mj-lt"/>
            </a:endParaRPr>
          </a:p>
        </p:txBody>
      </p:sp>
      <p:sp>
        <p:nvSpPr>
          <p:cNvPr id="7" name="Zástupný symbol dátumu 6"/>
          <p:cNvSpPr>
            <a:spLocks noGrp="1"/>
          </p:cNvSpPr>
          <p:nvPr>
            <p:ph type="dt" sz="half" idx="10"/>
          </p:nvPr>
        </p:nvSpPr>
        <p:spPr/>
        <p:txBody>
          <a:bodyPr/>
          <a:lstStyle/>
          <a:p>
            <a:fld id="{1B5731D9-8F86-4ACF-8CC4-D989070C9702}" type="datetime1">
              <a:rPr lang="sk-SK" smtClean="0"/>
              <a:t>9. 4. 2013</a:t>
            </a:fld>
            <a:endParaRPr lang="sk-SK"/>
          </a:p>
        </p:txBody>
      </p:sp>
      <p:sp>
        <p:nvSpPr>
          <p:cNvPr id="8" name="Zástupný symbol čísla snímky 7"/>
          <p:cNvSpPr>
            <a:spLocks noGrp="1"/>
          </p:cNvSpPr>
          <p:nvPr>
            <p:ph type="sldNum" sz="quarter" idx="12"/>
          </p:nvPr>
        </p:nvSpPr>
        <p:spPr/>
        <p:txBody>
          <a:bodyPr/>
          <a:lstStyle/>
          <a:p>
            <a:fld id="{FCD2391C-BFF1-448F-B274-41FD98065200}" type="slidenum">
              <a:rPr lang="sk-SK" smtClean="0"/>
              <a:t>1</a:t>
            </a:fld>
            <a:endParaRPr lang="sk-SK"/>
          </a:p>
        </p:txBody>
      </p:sp>
      <p:pic>
        <p:nvPicPr>
          <p:cNvPr id="9" name="Obrázok 8"/>
          <p:cNvPicPr>
            <a:picLocks noChangeAspect="1"/>
          </p:cNvPicPr>
          <p:nvPr/>
        </p:nvPicPr>
        <p:blipFill>
          <a:blip r:embed="rId4">
            <a:extLst>
              <a:ext uri="{BEBA8EAE-BF5A-486C-A8C5-ECC9F3942E4B}">
                <a14:imgProps xmlns:a14="http://schemas.microsoft.com/office/drawing/2010/main">
                  <a14:imgLayer r:embed="rId5">
                    <a14:imgEffect>
                      <a14:brightnessContrast contrast="28000"/>
                    </a14:imgEffect>
                  </a14:imgLayer>
                </a14:imgProps>
              </a:ext>
              <a:ext uri="{28A0092B-C50C-407E-A947-70E740481C1C}">
                <a14:useLocalDpi xmlns:a14="http://schemas.microsoft.com/office/drawing/2010/main" val="0"/>
              </a:ext>
            </a:extLst>
          </a:blip>
          <a:stretch>
            <a:fillRect/>
          </a:stretch>
        </p:blipFill>
        <p:spPr>
          <a:xfrm>
            <a:off x="2474732" y="2708920"/>
            <a:ext cx="4401524" cy="3168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3544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l"/>
            <a:r>
              <a:rPr lang="sk-SK" dirty="0" smtClean="0"/>
              <a:t>Obsah</a:t>
            </a:r>
            <a:endParaRPr lang="sk-SK" dirty="0"/>
          </a:p>
        </p:txBody>
      </p:sp>
      <p:sp>
        <p:nvSpPr>
          <p:cNvPr id="3" name="Zástupný symbol obsahu 2"/>
          <p:cNvSpPr>
            <a:spLocks noGrp="1"/>
          </p:cNvSpPr>
          <p:nvPr>
            <p:ph idx="1"/>
          </p:nvPr>
        </p:nvSpPr>
        <p:spPr>
          <a:xfrm>
            <a:off x="457200" y="2132856"/>
            <a:ext cx="8229600" cy="4191744"/>
          </a:xfrm>
        </p:spPr>
        <p:txBody>
          <a:bodyPr>
            <a:normAutofit/>
          </a:bodyPr>
          <a:lstStyle/>
          <a:p>
            <a:r>
              <a:rPr lang="sk-SK" sz="2800" dirty="0" smtClean="0">
                <a:solidFill>
                  <a:srgbClr val="002060"/>
                </a:solidFill>
              </a:rPr>
              <a:t>Prepad</a:t>
            </a:r>
          </a:p>
          <a:p>
            <a:r>
              <a:rPr lang="sk-SK" sz="2800" dirty="0" smtClean="0">
                <a:solidFill>
                  <a:srgbClr val="002060"/>
                </a:solidFill>
              </a:rPr>
              <a:t>Organizácia čaty</a:t>
            </a:r>
          </a:p>
          <a:p>
            <a:r>
              <a:rPr lang="sk-SK" sz="2800" dirty="0" smtClean="0">
                <a:solidFill>
                  <a:srgbClr val="002060"/>
                </a:solidFill>
              </a:rPr>
              <a:t>Fázy prepadu</a:t>
            </a:r>
          </a:p>
          <a:p>
            <a:r>
              <a:rPr lang="sk-SK" sz="2800" dirty="0" smtClean="0">
                <a:solidFill>
                  <a:srgbClr val="002060"/>
                </a:solidFill>
              </a:rPr>
              <a:t>Činnosť čaty</a:t>
            </a:r>
            <a:endParaRPr lang="sk-SK" sz="2800" dirty="0">
              <a:solidFill>
                <a:srgbClr val="002060"/>
              </a:solidFill>
            </a:endParaRPr>
          </a:p>
          <a:p>
            <a:r>
              <a:rPr lang="sk-SK" sz="2800" dirty="0" smtClean="0">
                <a:solidFill>
                  <a:srgbClr val="002060"/>
                </a:solidFill>
              </a:rPr>
              <a:t>Použitá literatúra</a:t>
            </a:r>
            <a:endParaRPr lang="sk-SK" sz="2800" dirty="0">
              <a:solidFill>
                <a:srgbClr val="002060"/>
              </a:solidFill>
            </a:endParaRPr>
          </a:p>
        </p:txBody>
      </p:sp>
      <p:sp>
        <p:nvSpPr>
          <p:cNvPr id="4" name="Zástupný symbol dátumu 3"/>
          <p:cNvSpPr>
            <a:spLocks noGrp="1"/>
          </p:cNvSpPr>
          <p:nvPr>
            <p:ph type="dt" sz="half" idx="10"/>
          </p:nvPr>
        </p:nvSpPr>
        <p:spPr/>
        <p:txBody>
          <a:bodyPr/>
          <a:lstStyle/>
          <a:p>
            <a:fld id="{C243C84A-9EA7-4813-98CF-30F86D4BFEF1}" type="datetime1">
              <a:rPr lang="sk-SK" smtClean="0"/>
              <a:t>9. 4. 2013</a:t>
            </a:fld>
            <a:endParaRPr lang="sk-SK"/>
          </a:p>
        </p:txBody>
      </p:sp>
      <p:sp>
        <p:nvSpPr>
          <p:cNvPr id="5" name="Zástupný symbol čísla snímky 4"/>
          <p:cNvSpPr>
            <a:spLocks noGrp="1"/>
          </p:cNvSpPr>
          <p:nvPr>
            <p:ph type="sldNum" sz="quarter" idx="12"/>
          </p:nvPr>
        </p:nvSpPr>
        <p:spPr/>
        <p:txBody>
          <a:bodyPr/>
          <a:lstStyle/>
          <a:p>
            <a:fld id="{FCD2391C-BFF1-448F-B274-41FD98065200}" type="slidenum">
              <a:rPr lang="sk-SK" smtClean="0"/>
              <a:t>2</a:t>
            </a:fld>
            <a:endParaRPr lang="sk-SK"/>
          </a:p>
        </p:txBody>
      </p:sp>
      <p:pic>
        <p:nvPicPr>
          <p:cNvPr id="6" name="Obrázok 5"/>
          <p:cNvPicPr>
            <a:picLocks noChangeAspect="1"/>
          </p:cNvPicPr>
          <p:nvPr/>
        </p:nvPicPr>
        <p:blipFill>
          <a:blip r:embed="rId2">
            <a:extLst>
              <a:ext uri="{BEBA8EAE-BF5A-486C-A8C5-ECC9F3942E4B}">
                <a14:imgProps xmlns:a14="http://schemas.microsoft.com/office/drawing/2010/main">
                  <a14:imgLayer r:embed="rId3">
                    <a14:imgEffect>
                      <a14:brightnessContrast contrast="24000"/>
                    </a14:imgEffect>
                  </a14:imgLayer>
                </a14:imgProps>
              </a:ext>
              <a:ext uri="{28A0092B-C50C-407E-A947-70E740481C1C}">
                <a14:useLocalDpi xmlns:a14="http://schemas.microsoft.com/office/drawing/2010/main" val="0"/>
              </a:ext>
            </a:extLst>
          </a:blip>
          <a:stretch>
            <a:fillRect/>
          </a:stretch>
        </p:blipFill>
        <p:spPr>
          <a:xfrm>
            <a:off x="3851920" y="2420888"/>
            <a:ext cx="4954840" cy="31852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1444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l"/>
            <a:r>
              <a:rPr lang="sk-SK" dirty="0" smtClean="0"/>
              <a:t>Prepad</a:t>
            </a:r>
            <a:endParaRPr lang="sk-SK" dirty="0"/>
          </a:p>
        </p:txBody>
      </p:sp>
      <p:sp>
        <p:nvSpPr>
          <p:cNvPr id="3" name="Zástupný symbol obsahu 2"/>
          <p:cNvSpPr>
            <a:spLocks noGrp="1"/>
          </p:cNvSpPr>
          <p:nvPr>
            <p:ph idx="1"/>
          </p:nvPr>
        </p:nvSpPr>
        <p:spPr/>
        <p:txBody>
          <a:bodyPr>
            <a:normAutofit fontScale="92500" lnSpcReduction="10000"/>
          </a:bodyPr>
          <a:lstStyle/>
          <a:p>
            <a:r>
              <a:rPr lang="sk-SK" dirty="0" smtClean="0">
                <a:solidFill>
                  <a:srgbClr val="002060"/>
                </a:solidFill>
              </a:rPr>
              <a:t>taktická ofenzívna činnosť proti statickému ENY.</a:t>
            </a:r>
          </a:p>
          <a:p>
            <a:r>
              <a:rPr lang="sk-SK" dirty="0" smtClean="0">
                <a:solidFill>
                  <a:srgbClr val="002060"/>
                </a:solidFill>
              </a:rPr>
              <a:t>Spočíva v prekvapivom prepadnutí na objekt prepadu s cieľom:</a:t>
            </a:r>
          </a:p>
          <a:p>
            <a:r>
              <a:rPr lang="sk-SK" dirty="0" smtClean="0">
                <a:solidFill>
                  <a:srgbClr val="002060"/>
                </a:solidFill>
              </a:rPr>
              <a:t>zničiť alebo vyradiť objekt z činnosti,</a:t>
            </a:r>
          </a:p>
          <a:p>
            <a:r>
              <a:rPr lang="sk-SK" dirty="0" smtClean="0">
                <a:solidFill>
                  <a:srgbClr val="002060"/>
                </a:solidFill>
              </a:rPr>
              <a:t>zmocniť sa zajatcov, dokumentov, </a:t>
            </a:r>
          </a:p>
          <a:p>
            <a:r>
              <a:rPr lang="sk-SK" dirty="0" smtClean="0">
                <a:solidFill>
                  <a:srgbClr val="002060"/>
                </a:solidFill>
              </a:rPr>
              <a:t>výzbroje a bojovej techniky,</a:t>
            </a:r>
          </a:p>
          <a:p>
            <a:r>
              <a:rPr lang="sk-SK" dirty="0" smtClean="0">
                <a:solidFill>
                  <a:srgbClr val="002060"/>
                </a:solidFill>
              </a:rPr>
              <a:t>narušiť ENY C2,</a:t>
            </a:r>
          </a:p>
          <a:p>
            <a:r>
              <a:rPr lang="sk-SK" dirty="0" smtClean="0">
                <a:solidFill>
                  <a:srgbClr val="002060"/>
                </a:solidFill>
              </a:rPr>
              <a:t>vyslobodiť zajatcov,</a:t>
            </a:r>
          </a:p>
          <a:p>
            <a:pPr marL="0" indent="0">
              <a:buNone/>
            </a:pPr>
            <a:r>
              <a:rPr lang="sk-SK" b="1" dirty="0" smtClean="0">
                <a:solidFill>
                  <a:srgbClr val="FF0000"/>
                </a:solidFill>
              </a:rPr>
              <a:t>Úspech </a:t>
            </a:r>
            <a:r>
              <a:rPr lang="sk-SK" b="1" dirty="0">
                <a:solidFill>
                  <a:srgbClr val="FF0000"/>
                </a:solidFill>
              </a:rPr>
              <a:t>prepadu závisí na utajení prípravy prepadu, na rozhodnej a prekvapivej činnosti všetkých príslušníkov čaty.</a:t>
            </a:r>
          </a:p>
          <a:p>
            <a:endParaRPr lang="sk-SK" dirty="0" smtClean="0">
              <a:solidFill>
                <a:srgbClr val="002060"/>
              </a:solidFill>
            </a:endParaRPr>
          </a:p>
          <a:p>
            <a:endParaRPr lang="sk-SK" dirty="0"/>
          </a:p>
        </p:txBody>
      </p:sp>
      <p:sp>
        <p:nvSpPr>
          <p:cNvPr id="4" name="Zástupný symbol dátumu 3"/>
          <p:cNvSpPr>
            <a:spLocks noGrp="1"/>
          </p:cNvSpPr>
          <p:nvPr>
            <p:ph type="dt" sz="half" idx="10"/>
          </p:nvPr>
        </p:nvSpPr>
        <p:spPr/>
        <p:txBody>
          <a:bodyPr/>
          <a:lstStyle/>
          <a:p>
            <a:fld id="{6C48ADC2-B60F-4549-AB12-916F7B9AE860}" type="datetime1">
              <a:rPr lang="sk-SK" smtClean="0"/>
              <a:t>9. 4. 2013</a:t>
            </a:fld>
            <a:endParaRPr lang="sk-SK"/>
          </a:p>
        </p:txBody>
      </p:sp>
      <p:sp>
        <p:nvSpPr>
          <p:cNvPr id="5" name="Zástupný symbol čísla snímky 4"/>
          <p:cNvSpPr>
            <a:spLocks noGrp="1"/>
          </p:cNvSpPr>
          <p:nvPr>
            <p:ph type="sldNum" sz="quarter" idx="12"/>
          </p:nvPr>
        </p:nvSpPr>
        <p:spPr/>
        <p:txBody>
          <a:bodyPr/>
          <a:lstStyle/>
          <a:p>
            <a:fld id="{FCD2391C-BFF1-448F-B274-41FD98065200}" type="slidenum">
              <a:rPr lang="sk-SK" smtClean="0"/>
              <a:t>3</a:t>
            </a:fld>
            <a:endParaRPr lang="sk-SK"/>
          </a:p>
        </p:txBody>
      </p:sp>
    </p:spTree>
    <p:extLst>
      <p:ext uri="{BB962C8B-B14F-4D97-AF65-F5344CB8AC3E}">
        <p14:creationId xmlns:p14="http://schemas.microsoft.com/office/powerpoint/2010/main" val="1388041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Organizácia čaty </a:t>
            </a:r>
            <a:endParaRPr lang="sk-SK" dirty="0"/>
          </a:p>
        </p:txBody>
      </p:sp>
      <p:sp>
        <p:nvSpPr>
          <p:cNvPr id="3" name="Zástupný symbol obsahu 2"/>
          <p:cNvSpPr>
            <a:spLocks noGrp="1"/>
          </p:cNvSpPr>
          <p:nvPr>
            <p:ph idx="1"/>
          </p:nvPr>
        </p:nvSpPr>
        <p:spPr>
          <a:xfrm>
            <a:off x="457200" y="2132856"/>
            <a:ext cx="8229600" cy="4191744"/>
          </a:xfrm>
        </p:spPr>
        <p:txBody>
          <a:bodyPr/>
          <a:lstStyle/>
          <a:p>
            <a:r>
              <a:rPr lang="sk-SK" sz="2800" b="1" dirty="0">
                <a:solidFill>
                  <a:srgbClr val="002060"/>
                </a:solidFill>
              </a:rPr>
              <a:t>Zaisťovacia skupina(</a:t>
            </a:r>
            <a:r>
              <a:rPr lang="sk-SK" sz="2800" b="1" dirty="0" err="1">
                <a:solidFill>
                  <a:srgbClr val="002060"/>
                </a:solidFill>
              </a:rPr>
              <a:t>security</a:t>
            </a:r>
            <a:r>
              <a:rPr lang="sk-SK" sz="2800" b="1" dirty="0" smtClean="0">
                <a:solidFill>
                  <a:srgbClr val="002060"/>
                </a:solidFill>
              </a:rPr>
              <a:t>),</a:t>
            </a:r>
          </a:p>
          <a:p>
            <a:r>
              <a:rPr lang="sk-SK" sz="2800" b="1" dirty="0" smtClean="0">
                <a:solidFill>
                  <a:srgbClr val="002060"/>
                </a:solidFill>
              </a:rPr>
              <a:t>Podporná skupina(</a:t>
            </a:r>
            <a:r>
              <a:rPr lang="sk-SK" sz="2800" b="1" dirty="0" err="1" smtClean="0">
                <a:solidFill>
                  <a:srgbClr val="002060"/>
                </a:solidFill>
              </a:rPr>
              <a:t>support</a:t>
            </a:r>
            <a:r>
              <a:rPr lang="sk-SK" sz="2800" b="1" dirty="0" smtClean="0">
                <a:solidFill>
                  <a:srgbClr val="002060"/>
                </a:solidFill>
              </a:rPr>
              <a:t>),</a:t>
            </a:r>
          </a:p>
          <a:p>
            <a:r>
              <a:rPr lang="sk-SK" sz="2800" b="1" dirty="0">
                <a:solidFill>
                  <a:srgbClr val="002060"/>
                </a:solidFill>
              </a:rPr>
              <a:t>Skupina na prekonanie(</a:t>
            </a:r>
            <a:r>
              <a:rPr lang="sk-SK" sz="2800" b="1" dirty="0" err="1">
                <a:solidFill>
                  <a:srgbClr val="002060"/>
                </a:solidFill>
              </a:rPr>
              <a:t>breach</a:t>
            </a:r>
            <a:r>
              <a:rPr lang="sk-SK" sz="2800" b="1" dirty="0" smtClean="0">
                <a:solidFill>
                  <a:srgbClr val="002060"/>
                </a:solidFill>
              </a:rPr>
              <a:t>),</a:t>
            </a:r>
          </a:p>
          <a:p>
            <a:r>
              <a:rPr lang="sk-SK" sz="2800" b="1" dirty="0" smtClean="0">
                <a:solidFill>
                  <a:srgbClr val="002060"/>
                </a:solidFill>
              </a:rPr>
              <a:t>Úderná skupina(</a:t>
            </a:r>
            <a:r>
              <a:rPr lang="sk-SK" sz="2800" b="1" dirty="0" err="1" smtClean="0">
                <a:solidFill>
                  <a:srgbClr val="002060"/>
                </a:solidFill>
              </a:rPr>
              <a:t>assault</a:t>
            </a:r>
            <a:r>
              <a:rPr lang="sk-SK" sz="2800" b="1" dirty="0" smtClean="0">
                <a:solidFill>
                  <a:srgbClr val="002060"/>
                </a:solidFill>
              </a:rPr>
              <a:t>),</a:t>
            </a:r>
          </a:p>
          <a:p>
            <a:endParaRPr lang="sk-SK" b="1" dirty="0"/>
          </a:p>
        </p:txBody>
      </p:sp>
      <p:sp>
        <p:nvSpPr>
          <p:cNvPr id="4" name="Zástupný symbol dátumu 3"/>
          <p:cNvSpPr>
            <a:spLocks noGrp="1"/>
          </p:cNvSpPr>
          <p:nvPr>
            <p:ph type="dt" sz="half" idx="10"/>
          </p:nvPr>
        </p:nvSpPr>
        <p:spPr/>
        <p:txBody>
          <a:bodyPr/>
          <a:lstStyle/>
          <a:p>
            <a:fld id="{68D3FADD-0C50-4FE1-BD51-94A01D46CC37}" type="datetime1">
              <a:rPr lang="sk-SK" smtClean="0"/>
              <a:t>9. 4. 2013</a:t>
            </a:fld>
            <a:endParaRPr lang="sk-SK"/>
          </a:p>
        </p:txBody>
      </p:sp>
      <p:sp>
        <p:nvSpPr>
          <p:cNvPr id="5" name="Zástupný symbol čísla snímky 4"/>
          <p:cNvSpPr>
            <a:spLocks noGrp="1"/>
          </p:cNvSpPr>
          <p:nvPr>
            <p:ph type="sldNum" sz="quarter" idx="12"/>
          </p:nvPr>
        </p:nvSpPr>
        <p:spPr/>
        <p:txBody>
          <a:bodyPr/>
          <a:lstStyle/>
          <a:p>
            <a:fld id="{FCD2391C-BFF1-448F-B274-41FD98065200}" type="slidenum">
              <a:rPr lang="sk-SK" smtClean="0"/>
              <a:t>4</a:t>
            </a:fld>
            <a:endParaRPr lang="sk-SK"/>
          </a:p>
        </p:txBody>
      </p:sp>
    </p:spTree>
    <p:extLst>
      <p:ext uri="{BB962C8B-B14F-4D97-AF65-F5344CB8AC3E}">
        <p14:creationId xmlns:p14="http://schemas.microsoft.com/office/powerpoint/2010/main" val="521790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l"/>
            <a:r>
              <a:rPr lang="sk-SK" dirty="0" smtClean="0"/>
              <a:t>Fázy prepadu </a:t>
            </a:r>
            <a:endParaRPr lang="sk-SK" dirty="0"/>
          </a:p>
        </p:txBody>
      </p:sp>
      <p:sp>
        <p:nvSpPr>
          <p:cNvPr id="3" name="Zástupný symbol obsahu 2"/>
          <p:cNvSpPr>
            <a:spLocks noGrp="1"/>
          </p:cNvSpPr>
          <p:nvPr>
            <p:ph idx="1"/>
          </p:nvPr>
        </p:nvSpPr>
        <p:spPr>
          <a:xfrm>
            <a:off x="179512" y="2204864"/>
            <a:ext cx="5472608" cy="4119736"/>
          </a:xfrm>
        </p:spPr>
        <p:txBody>
          <a:bodyPr/>
          <a:lstStyle/>
          <a:p>
            <a:r>
              <a:rPr lang="sk-SK" b="1" dirty="0" smtClean="0">
                <a:solidFill>
                  <a:srgbClr val="002060"/>
                </a:solidFill>
              </a:rPr>
              <a:t>Priblíženie skupín k objektu,</a:t>
            </a:r>
          </a:p>
          <a:p>
            <a:r>
              <a:rPr lang="sk-SK" b="1" dirty="0" smtClean="0">
                <a:solidFill>
                  <a:srgbClr val="002060"/>
                </a:solidFill>
              </a:rPr>
              <a:t>Izolácia priestoru prepadu,</a:t>
            </a:r>
          </a:p>
          <a:p>
            <a:r>
              <a:rPr lang="sk-SK" b="1" dirty="0" smtClean="0">
                <a:solidFill>
                  <a:srgbClr val="002060"/>
                </a:solidFill>
              </a:rPr>
              <a:t>Spresnenie úloh(súčinnosť),</a:t>
            </a:r>
          </a:p>
          <a:p>
            <a:r>
              <a:rPr lang="sk-SK" b="1" dirty="0" smtClean="0">
                <a:solidFill>
                  <a:srgbClr val="002060"/>
                </a:solidFill>
              </a:rPr>
              <a:t>Úder na objekt prepadu,</a:t>
            </a:r>
          </a:p>
          <a:p>
            <a:r>
              <a:rPr lang="sk-SK" b="1" dirty="0" smtClean="0">
                <a:solidFill>
                  <a:srgbClr val="002060"/>
                </a:solidFill>
              </a:rPr>
              <a:t>Odchod z priestoru prepadu,</a:t>
            </a:r>
            <a:endParaRPr lang="sk-SK" b="1" dirty="0">
              <a:solidFill>
                <a:srgbClr val="002060"/>
              </a:solidFill>
            </a:endParaRPr>
          </a:p>
        </p:txBody>
      </p:sp>
      <p:sp>
        <p:nvSpPr>
          <p:cNvPr id="4" name="Zástupný symbol dátumu 3"/>
          <p:cNvSpPr>
            <a:spLocks noGrp="1"/>
          </p:cNvSpPr>
          <p:nvPr>
            <p:ph type="dt" sz="half" idx="10"/>
          </p:nvPr>
        </p:nvSpPr>
        <p:spPr/>
        <p:txBody>
          <a:bodyPr/>
          <a:lstStyle/>
          <a:p>
            <a:fld id="{C0AB482A-629F-43AE-AEFD-5DD8A85FEEAF}" type="datetime1">
              <a:rPr lang="sk-SK" smtClean="0"/>
              <a:t>9. 4. 2013</a:t>
            </a:fld>
            <a:endParaRPr lang="sk-SK"/>
          </a:p>
        </p:txBody>
      </p:sp>
      <p:sp>
        <p:nvSpPr>
          <p:cNvPr id="5" name="Zástupný symbol čísla snímky 4"/>
          <p:cNvSpPr>
            <a:spLocks noGrp="1"/>
          </p:cNvSpPr>
          <p:nvPr>
            <p:ph type="sldNum" sz="quarter" idx="12"/>
          </p:nvPr>
        </p:nvSpPr>
        <p:spPr/>
        <p:txBody>
          <a:bodyPr/>
          <a:lstStyle/>
          <a:p>
            <a:fld id="{FCD2391C-BFF1-448F-B274-41FD98065200}" type="slidenum">
              <a:rPr lang="sk-SK" smtClean="0"/>
              <a:t>5</a:t>
            </a:fld>
            <a:endParaRPr lang="sk-SK"/>
          </a:p>
        </p:txBody>
      </p:sp>
      <p:pic>
        <p:nvPicPr>
          <p:cNvPr id="6" name="Obrázo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366047"/>
            <a:ext cx="4218130" cy="2556284"/>
          </a:xfrm>
          <a:prstGeom prst="rect">
            <a:avLst/>
          </a:prstGeom>
        </p:spPr>
      </p:pic>
    </p:spTree>
    <p:extLst>
      <p:ext uri="{BB962C8B-B14F-4D97-AF65-F5344CB8AC3E}">
        <p14:creationId xmlns:p14="http://schemas.microsoft.com/office/powerpoint/2010/main" val="4140284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6" name="Zástupný symbol obsahu 5"/>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contrast="12000"/>
                    </a14:imgEffect>
                  </a14:imgLayer>
                </a14:imgProps>
              </a:ext>
              <a:ext uri="{28A0092B-C50C-407E-A947-70E740481C1C}">
                <a14:useLocalDpi xmlns:a14="http://schemas.microsoft.com/office/drawing/2010/main" val="0"/>
              </a:ext>
            </a:extLst>
          </a:blip>
          <a:stretch>
            <a:fillRect/>
          </a:stretch>
        </p:blipFill>
        <p:spPr>
          <a:xfrm>
            <a:off x="-10941" y="1052736"/>
            <a:ext cx="9273342" cy="5112568"/>
          </a:xfrm>
        </p:spPr>
      </p:pic>
      <p:sp>
        <p:nvSpPr>
          <p:cNvPr id="4" name="Zástupný symbol dátumu 3"/>
          <p:cNvSpPr>
            <a:spLocks noGrp="1"/>
          </p:cNvSpPr>
          <p:nvPr>
            <p:ph type="dt" sz="half" idx="10"/>
          </p:nvPr>
        </p:nvSpPr>
        <p:spPr/>
        <p:txBody>
          <a:bodyPr/>
          <a:lstStyle/>
          <a:p>
            <a:fld id="{68D3FADD-0C50-4FE1-BD51-94A01D46CC37}" type="datetime1">
              <a:rPr lang="sk-SK" smtClean="0"/>
              <a:t>9. 4. 2013</a:t>
            </a:fld>
            <a:endParaRPr lang="sk-SK"/>
          </a:p>
        </p:txBody>
      </p:sp>
      <p:sp>
        <p:nvSpPr>
          <p:cNvPr id="5" name="Zástupný symbol čísla snímky 4"/>
          <p:cNvSpPr>
            <a:spLocks noGrp="1"/>
          </p:cNvSpPr>
          <p:nvPr>
            <p:ph type="sldNum" sz="quarter" idx="12"/>
          </p:nvPr>
        </p:nvSpPr>
        <p:spPr/>
        <p:txBody>
          <a:bodyPr/>
          <a:lstStyle/>
          <a:p>
            <a:fld id="{FCD2391C-BFF1-448F-B274-41FD98065200}" type="slidenum">
              <a:rPr lang="sk-SK" smtClean="0"/>
              <a:t>6</a:t>
            </a:fld>
            <a:endParaRPr lang="sk-SK"/>
          </a:p>
        </p:txBody>
      </p:sp>
    </p:spTree>
    <p:extLst>
      <p:ext uri="{BB962C8B-B14F-4D97-AF65-F5344CB8AC3E}">
        <p14:creationId xmlns:p14="http://schemas.microsoft.com/office/powerpoint/2010/main" val="2373133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780696"/>
          </a:xfrm>
        </p:spPr>
        <p:txBody>
          <a:bodyPr>
            <a:noAutofit/>
          </a:bodyPr>
          <a:lstStyle/>
          <a:p>
            <a:r>
              <a:rPr lang="sk-SK" sz="4400" dirty="0"/>
              <a:t>Činnosť čaty vykonávajúcej prepad</a:t>
            </a:r>
            <a:endParaRPr lang="sk-SK" sz="4000" dirty="0"/>
          </a:p>
        </p:txBody>
      </p:sp>
      <p:pic>
        <p:nvPicPr>
          <p:cNvPr id="6" name="Zástupný symbol obsahu 5"/>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24000"/>
                    </a14:imgEffect>
                  </a14:imgLayer>
                </a14:imgProps>
              </a:ext>
              <a:ext uri="{28A0092B-C50C-407E-A947-70E740481C1C}">
                <a14:useLocalDpi xmlns:a14="http://schemas.microsoft.com/office/drawing/2010/main" val="0"/>
              </a:ext>
            </a:extLst>
          </a:blip>
          <a:stretch>
            <a:fillRect/>
          </a:stretch>
        </p:blipFill>
        <p:spPr>
          <a:xfrm>
            <a:off x="0" y="1569159"/>
            <a:ext cx="9036810" cy="5256584"/>
          </a:xfrm>
        </p:spPr>
      </p:pic>
    </p:spTree>
    <p:extLst>
      <p:ext uri="{BB962C8B-B14F-4D97-AF65-F5344CB8AC3E}">
        <p14:creationId xmlns:p14="http://schemas.microsoft.com/office/powerpoint/2010/main" val="2065549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Použitá literatúra</a:t>
            </a:r>
            <a:endParaRPr lang="sk-SK" dirty="0"/>
          </a:p>
        </p:txBody>
      </p:sp>
      <p:sp>
        <p:nvSpPr>
          <p:cNvPr id="3" name="Zástupný symbol obsahu 2"/>
          <p:cNvSpPr>
            <a:spLocks noGrp="1"/>
          </p:cNvSpPr>
          <p:nvPr>
            <p:ph idx="1"/>
          </p:nvPr>
        </p:nvSpPr>
        <p:spPr>
          <a:xfrm>
            <a:off x="179512" y="2204864"/>
            <a:ext cx="8784976" cy="4101088"/>
          </a:xfrm>
        </p:spPr>
        <p:txBody>
          <a:bodyPr/>
          <a:lstStyle/>
          <a:p>
            <a:r>
              <a:rPr lang="sk-SK" dirty="0" smtClean="0"/>
              <a:t>Taktika pozemných síl (B)</a:t>
            </a:r>
            <a:r>
              <a:rPr lang="sk-SK" dirty="0"/>
              <a:t> </a:t>
            </a:r>
            <a:r>
              <a:rPr lang="sk-SK" dirty="0" smtClean="0"/>
              <a:t>VDG-30-01/Oper, Trenčín 2009,</a:t>
            </a:r>
          </a:p>
          <a:p>
            <a:r>
              <a:rPr lang="en-US" dirty="0"/>
              <a:t>FM 3-21.8 The Infantry Rifle </a:t>
            </a:r>
            <a:r>
              <a:rPr lang="en-US" dirty="0" err="1"/>
              <a:t>Platoonn</a:t>
            </a:r>
            <a:r>
              <a:rPr lang="en-US" dirty="0"/>
              <a:t> and Squad (2007</a:t>
            </a:r>
            <a:r>
              <a:rPr lang="en-US" dirty="0" smtClean="0"/>
              <a:t>)</a:t>
            </a:r>
            <a:r>
              <a:rPr lang="sk-SK" dirty="0" smtClean="0"/>
              <a:t>,</a:t>
            </a:r>
          </a:p>
          <a:p>
            <a:r>
              <a:rPr lang="sk-SK" dirty="0"/>
              <a:t>FM 3-90 </a:t>
            </a:r>
            <a:r>
              <a:rPr lang="sk-SK" dirty="0" err="1"/>
              <a:t>Tactics</a:t>
            </a:r>
            <a:r>
              <a:rPr lang="sk-SK" dirty="0"/>
              <a:t> (2001</a:t>
            </a:r>
            <a:r>
              <a:rPr lang="sk-SK" dirty="0" smtClean="0"/>
              <a:t>),</a:t>
            </a:r>
            <a:endParaRPr lang="sk-SK" dirty="0"/>
          </a:p>
          <a:p>
            <a:pPr marL="0" indent="0">
              <a:buNone/>
            </a:pPr>
            <a:endParaRPr lang="sk-SK" dirty="0"/>
          </a:p>
          <a:p>
            <a:endParaRPr lang="sk-SK" dirty="0"/>
          </a:p>
        </p:txBody>
      </p:sp>
      <p:sp>
        <p:nvSpPr>
          <p:cNvPr id="4" name="Zástupný symbol dátumu 3"/>
          <p:cNvSpPr>
            <a:spLocks noGrp="1"/>
          </p:cNvSpPr>
          <p:nvPr>
            <p:ph type="dt" sz="half" idx="10"/>
          </p:nvPr>
        </p:nvSpPr>
        <p:spPr/>
        <p:txBody>
          <a:bodyPr/>
          <a:lstStyle/>
          <a:p>
            <a:fld id="{68D3FADD-0C50-4FE1-BD51-94A01D46CC37}" type="datetime1">
              <a:rPr lang="sk-SK" smtClean="0"/>
              <a:t>9. 4. 2013</a:t>
            </a:fld>
            <a:endParaRPr lang="sk-SK"/>
          </a:p>
        </p:txBody>
      </p:sp>
      <p:sp>
        <p:nvSpPr>
          <p:cNvPr id="5" name="Zástupný symbol čísla snímky 4"/>
          <p:cNvSpPr>
            <a:spLocks noGrp="1"/>
          </p:cNvSpPr>
          <p:nvPr>
            <p:ph type="sldNum" sz="quarter" idx="12"/>
          </p:nvPr>
        </p:nvSpPr>
        <p:spPr/>
        <p:txBody>
          <a:bodyPr/>
          <a:lstStyle/>
          <a:p>
            <a:fld id="{FCD2391C-BFF1-448F-B274-41FD98065200}" type="slidenum">
              <a:rPr lang="sk-SK" smtClean="0"/>
              <a:t>8</a:t>
            </a:fld>
            <a:endParaRPr lang="sk-SK"/>
          </a:p>
        </p:txBody>
      </p:sp>
    </p:spTree>
    <p:extLst>
      <p:ext uri="{BB962C8B-B14F-4D97-AF65-F5344CB8AC3E}">
        <p14:creationId xmlns:p14="http://schemas.microsoft.com/office/powerpoint/2010/main" val="1957125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dátumu 3"/>
          <p:cNvSpPr>
            <a:spLocks noGrp="1"/>
          </p:cNvSpPr>
          <p:nvPr>
            <p:ph type="dt" sz="half" idx="10"/>
          </p:nvPr>
        </p:nvSpPr>
        <p:spPr/>
        <p:txBody>
          <a:bodyPr/>
          <a:lstStyle/>
          <a:p>
            <a:fld id="{C2FA4AD4-7738-4AFB-80D0-D6280275D25C}" type="datetime1">
              <a:rPr lang="sk-SK" smtClean="0"/>
              <a:t>9. 4. 2013</a:t>
            </a:fld>
            <a:endParaRPr lang="sk-SK" dirty="0"/>
          </a:p>
        </p:txBody>
      </p:sp>
      <p:sp>
        <p:nvSpPr>
          <p:cNvPr id="5" name="Zástupný symbol čísla snímky 4"/>
          <p:cNvSpPr>
            <a:spLocks noGrp="1"/>
          </p:cNvSpPr>
          <p:nvPr>
            <p:ph type="sldNum" sz="quarter" idx="12"/>
          </p:nvPr>
        </p:nvSpPr>
        <p:spPr/>
        <p:txBody>
          <a:bodyPr/>
          <a:lstStyle/>
          <a:p>
            <a:fld id="{FCD2391C-BFF1-448F-B274-41FD98065200}" type="slidenum">
              <a:rPr lang="sk-SK" smtClean="0"/>
              <a:t>9</a:t>
            </a:fld>
            <a:endParaRPr lang="sk-SK"/>
          </a:p>
        </p:txBody>
      </p:sp>
      <p:sp>
        <p:nvSpPr>
          <p:cNvPr id="8" name="Content Placeholder 2"/>
          <p:cNvSpPr>
            <a:spLocks noGrp="1"/>
          </p:cNvSpPr>
          <p:nvPr>
            <p:ph idx="1"/>
          </p:nvPr>
        </p:nvSpPr>
        <p:spPr>
          <a:xfrm>
            <a:off x="0" y="0"/>
            <a:ext cx="9144000" cy="6063952"/>
          </a:xfrm>
          <a:blipFill>
            <a:blip r:embed="rId2" cstate="print">
              <a:extLst>
                <a:ext uri="{BEBA8EAE-BF5A-486C-A8C5-ECC9F3942E4B}">
                  <a14:imgProps xmlns:a14="http://schemas.microsoft.com/office/drawing/2010/main">
                    <a14:imgLayer r:embed="rId3">
                      <a14:imgEffect>
                        <a14:brightnessContrast contrast="23000"/>
                      </a14:imgEffect>
                    </a14:imgLayer>
                  </a14:imgProps>
                </a:ext>
              </a:extLst>
            </a:blip>
            <a:stretch>
              <a:fillRect/>
            </a:stretch>
          </a:blipFill>
        </p:spPr>
        <p:txBody>
          <a:bodyPr>
            <a:normAutofit fontScale="92500" lnSpcReduction="10000"/>
          </a:bodyPr>
          <a:lstStyle/>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endParaRPr lang="sk-SK" dirty="0" smtClean="0"/>
          </a:p>
          <a:p>
            <a:pPr marL="0" indent="0">
              <a:buNone/>
            </a:pPr>
            <a:r>
              <a:rPr lang="sk-SK" sz="3200" b="1" dirty="0" smtClean="0"/>
              <a:t>Ďakujem </a:t>
            </a:r>
            <a:r>
              <a:rPr lang="sk-SK" sz="3200" b="1" dirty="0"/>
              <a:t>za pozornosť</a:t>
            </a:r>
            <a:endParaRPr lang="en-GB" sz="3200" b="1" dirty="0"/>
          </a:p>
        </p:txBody>
      </p:sp>
    </p:spTree>
    <p:extLst>
      <p:ext uri="{BB962C8B-B14F-4D97-AF65-F5344CB8AC3E}">
        <p14:creationId xmlns:p14="http://schemas.microsoft.com/office/powerpoint/2010/main" val="31958793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k">
  <a:themeElements>
    <a:clrScheme name="Tok">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ok">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ok">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917</TotalTime>
  <Words>332</Words>
  <Application>Microsoft Office PowerPoint</Application>
  <PresentationFormat>Prezentácia na obrazovke (4:3)</PresentationFormat>
  <Paragraphs>80</Paragraphs>
  <Slides>9</Slides>
  <Notes>3</Notes>
  <HiddenSlides>0</HiddenSlides>
  <MMClips>0</MMClips>
  <ScaleCrop>false</ScaleCrop>
  <HeadingPairs>
    <vt:vector size="4" baseType="variant">
      <vt:variant>
        <vt:lpstr>Motív</vt:lpstr>
      </vt:variant>
      <vt:variant>
        <vt:i4>1</vt:i4>
      </vt:variant>
      <vt:variant>
        <vt:lpstr>Nadpisy snímok</vt:lpstr>
      </vt:variant>
      <vt:variant>
        <vt:i4>9</vt:i4>
      </vt:variant>
    </vt:vector>
  </HeadingPairs>
  <TitlesOfParts>
    <vt:vector size="10" baseType="lpstr">
      <vt:lpstr>Tok</vt:lpstr>
      <vt:lpstr>Prepad (RAID)</vt:lpstr>
      <vt:lpstr>Obsah</vt:lpstr>
      <vt:lpstr>Prepad</vt:lpstr>
      <vt:lpstr>Organizácia čaty </vt:lpstr>
      <vt:lpstr>Fázy prepadu </vt:lpstr>
      <vt:lpstr>Prezentácia programu PowerPoint</vt:lpstr>
      <vt:lpstr>Činnosť čaty vykonávajúcej prepad</vt:lpstr>
      <vt:lpstr>Použitá literatúra</vt:lpstr>
      <vt:lpstr>Prezentácia programu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Prepad</dc:title>
  <dc:creator>Matus</dc:creator>
  <cp:lastModifiedBy>Matus</cp:lastModifiedBy>
  <cp:revision>26</cp:revision>
  <dcterms:created xsi:type="dcterms:W3CDTF">2013-04-04T14:14:32Z</dcterms:created>
  <dcterms:modified xsi:type="dcterms:W3CDTF">2013-04-09T19:35:30Z</dcterms:modified>
</cp:coreProperties>
</file>