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228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57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60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499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40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666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4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283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58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21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20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2053-6CDB-4456-8A15-3753897ADCCD}" type="datetimeFigureOut">
              <a:rPr lang="sk-SK" smtClean="0"/>
              <a:t>13.12.2020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CE095-6C97-4E8F-8B9B-816C2F93BC9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56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11500" b="1" dirty="0">
                <a:ln>
                  <a:solidFill>
                    <a:schemeClr val="accent4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Comic Sans MS" panose="030F0702030302020204" pitchFamily="66" charset="0"/>
              </a:rPr>
              <a:t>Frazeologizmy</a:t>
            </a:r>
            <a:endParaRPr lang="sk-SK" b="1" dirty="0">
              <a:ln>
                <a:solidFill>
                  <a:schemeClr val="accent4"/>
                </a:solidFill>
              </a:ln>
              <a:solidFill>
                <a:schemeClr val="accent3">
                  <a:lumMod val="5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3620" y="6245817"/>
            <a:ext cx="4034725" cy="468824"/>
          </a:xfrm>
        </p:spPr>
        <p:txBody>
          <a:bodyPr/>
          <a:lstStyle/>
          <a:p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4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3334" y="1"/>
            <a:ext cx="11423561" cy="914400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Skús dešifrovať frazeologizmus a určiť, o aký druh frazeologizmu ide.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3705887" y="1483427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Láska hory prenáša. - porekadlo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644722" y="3422784"/>
            <a:ext cx="549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Bez práce nie sú koláče. - príslovie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644722" y="5484167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Dvakrát meraj, raz rež. - príslovie</a:t>
            </a:r>
          </a:p>
        </p:txBody>
      </p:sp>
      <p:pic>
        <p:nvPicPr>
          <p:cNvPr id="9" name="Obrázok 8" descr="Kvízová fot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914401"/>
            <a:ext cx="2730321" cy="166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Obrázok 9" descr="Kvízová fotk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2884708"/>
            <a:ext cx="2730321" cy="170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Obrázok 10" descr="Kvízová fotk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4890056"/>
            <a:ext cx="2730321" cy="166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4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3334" y="1"/>
            <a:ext cx="11423561" cy="914400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Skús dešifrovať frazeologizmus a určiť, o aký druh frazeologizmu ide.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3600942" y="1437889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Kto druhému jamu kope, sám do nej spadne. - príslovie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644722" y="3422784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Jablko nepadá ďaleko od stromu. - príslovie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644722" y="5407679"/>
            <a:ext cx="69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Kto si jak ustelie, tak bude spať. - príslovie</a:t>
            </a:r>
          </a:p>
        </p:txBody>
      </p:sp>
      <p:pic>
        <p:nvPicPr>
          <p:cNvPr id="12" name="Obrázok 11" descr="Kvízová fot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8" y="809994"/>
            <a:ext cx="2727093" cy="176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ok 12" descr="Kvízová fotk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2823095"/>
            <a:ext cx="2730321" cy="177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Obrázo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0" y="4841322"/>
            <a:ext cx="2730321" cy="16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3334" y="1"/>
            <a:ext cx="11423561" cy="914400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Skús dešifrovať frazeologizmus a určiť, o aký druh frazeologizmu ide.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3600942" y="1437889"/>
            <a:ext cx="818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Ako sa do hory volá, tak sa z hory ozýva. - príslovie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644722" y="3422784"/>
            <a:ext cx="813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Lepší holub v hrsti, ako holub na streche. - príslovie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644722" y="5407679"/>
            <a:ext cx="827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Bez vetra sa ani lístok na strome nepohne. - príslovie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0" y="884750"/>
            <a:ext cx="2752122" cy="1694781"/>
          </a:xfrm>
          <a:prstGeom prst="rect">
            <a:avLst/>
          </a:prstGeom>
        </p:spPr>
      </p:pic>
      <p:pic>
        <p:nvPicPr>
          <p:cNvPr id="10" name="Obrázok 9" descr="Kvízová fotk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2753829"/>
            <a:ext cx="2752122" cy="180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Obrázok 10" descr="Kvízová fotk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1" y="4733420"/>
            <a:ext cx="2752122" cy="1886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9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3334" y="1"/>
            <a:ext cx="11423561" cy="914400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Skús dešifrovať frazeologizmus a určiť, o aký druh frazeologizmu ide.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3600942" y="1437889"/>
            <a:ext cx="606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Čo oči nevidia, srdce nebolí. - príslovie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644722" y="342278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Hovoriť je striebro, mlčať zlato. - príslovie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739881" y="5549329"/>
            <a:ext cx="604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Kto sa bojí, nesmie do lesa. - príslovie</a:t>
            </a:r>
          </a:p>
        </p:txBody>
      </p:sp>
      <p:pic>
        <p:nvPicPr>
          <p:cNvPr id="12" name="Obrázok 11" descr="Kvízová fot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885119"/>
            <a:ext cx="2752122" cy="169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Obrázok 12" descr="Kvízová fotk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" y="2774272"/>
            <a:ext cx="2752122" cy="176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" y="4945487"/>
            <a:ext cx="2795598" cy="16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7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Frazeologizmy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viacslovné ustálené slovné pomenovania, ktoré skutočnosť pomenúvajú </a:t>
            </a:r>
            <a:r>
              <a:rPr lang="sk-SK" b="1" dirty="0">
                <a:latin typeface="Comic Sans MS" panose="030F0702030302020204" pitchFamily="66" charset="0"/>
              </a:rPr>
              <a:t>NEPRIAMO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ako celok majú </a:t>
            </a:r>
            <a:r>
              <a:rPr lang="sk-SK" b="1" dirty="0">
                <a:latin typeface="Comic Sans MS" panose="030F0702030302020204" pitchFamily="66" charset="0"/>
              </a:rPr>
              <a:t>prenesený</a:t>
            </a:r>
            <a:r>
              <a:rPr lang="sk-SK" dirty="0">
                <a:latin typeface="Comic Sans MS" panose="030F0702030302020204" pitchFamily="66" charset="0"/>
              </a:rPr>
              <a:t> alebo </a:t>
            </a:r>
            <a:r>
              <a:rPr lang="sk-SK" b="1" dirty="0">
                <a:latin typeface="Comic Sans MS" panose="030F0702030302020204" pitchFamily="66" charset="0"/>
              </a:rPr>
              <a:t>obrazný</a:t>
            </a:r>
            <a:r>
              <a:rPr lang="sk-SK" dirty="0">
                <a:latin typeface="Comic Sans MS" panose="030F0702030302020204" pitchFamily="66" charset="0"/>
              </a:rPr>
              <a:t> </a:t>
            </a:r>
            <a:r>
              <a:rPr lang="sk-SK" b="1" dirty="0">
                <a:latin typeface="Comic Sans MS" panose="030F0702030302020204" pitchFamily="66" charset="0"/>
              </a:rPr>
              <a:t>význam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význam frazeologizmov – </a:t>
            </a:r>
            <a:r>
              <a:rPr lang="sk-SK" b="1" dirty="0">
                <a:latin typeface="Comic Sans MS" panose="030F0702030302020204" pitchFamily="66" charset="0"/>
              </a:rPr>
              <a:t>Malý frazeologický slovník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používajú sa v </a:t>
            </a:r>
            <a:r>
              <a:rPr lang="sk-SK" b="1" dirty="0">
                <a:latin typeface="Comic Sans MS" panose="030F0702030302020204" pitchFamily="66" charset="0"/>
              </a:rPr>
              <a:t>bežnej i umeleckej reči</a:t>
            </a:r>
          </a:p>
          <a:p>
            <a:pPr>
              <a:lnSpc>
                <a:spcPct val="150000"/>
              </a:lnSpc>
            </a:pPr>
            <a:r>
              <a:rPr lang="sk-SK" sz="3200" dirty="0">
                <a:latin typeface="Comic Sans MS" panose="030F0702030302020204" pitchFamily="66" charset="0"/>
              </a:rPr>
              <a:t>medzi frazeologizmy patria: </a:t>
            </a:r>
            <a:r>
              <a:rPr lang="sk-SK" sz="2800" dirty="0">
                <a:latin typeface="Comic Sans MS" panose="030F0702030302020204" pitchFamily="66" charset="0"/>
              </a:rPr>
              <a:t> príslovia, porekadlá, pranostiky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sk-SK" sz="2800" dirty="0">
                <a:latin typeface="Comic Sans MS" panose="030F0702030302020204" pitchFamily="66" charset="0"/>
              </a:rPr>
              <a:t>                                                  prirovnania. </a:t>
            </a:r>
          </a:p>
          <a:p>
            <a:pPr algn="just">
              <a:lnSpc>
                <a:spcPct val="150000"/>
              </a:lnSpc>
            </a:pPr>
            <a:endParaRPr lang="sk-SK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0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0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Príslovie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935" y="1451406"/>
            <a:ext cx="11251769" cy="52539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ustálené slovné spojenie, ktoré obrazne pomenúva nejaký jav a </a:t>
            </a:r>
            <a:r>
              <a:rPr lang="sk-SK" b="1" dirty="0">
                <a:latin typeface="Comic Sans MS" panose="030F0702030302020204" pitchFamily="66" charset="0"/>
              </a:rPr>
              <a:t>prináša isté poučenie</a:t>
            </a:r>
            <a:r>
              <a:rPr lang="sk-SK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krátky ľudový výrok, z ktorého vyplýva poučenie.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napr. </a:t>
            </a:r>
            <a:r>
              <a:rPr lang="sk-SK" b="1" dirty="0">
                <a:latin typeface="Comic Sans MS" panose="030F0702030302020204" pitchFamily="66" charset="0"/>
              </a:rPr>
              <a:t>Bez  práce nie sú koláče.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dirty="0">
                <a:latin typeface="Comic Sans MS" panose="030F0702030302020204" pitchFamily="66" charset="0"/>
              </a:rPr>
              <a:t>           </a:t>
            </a:r>
            <a:r>
              <a:rPr lang="sk-SK" b="1" dirty="0">
                <a:latin typeface="Comic Sans MS" panose="030F0702030302020204" pitchFamily="66" charset="0"/>
              </a:rPr>
              <a:t>Všade dobre, doma najlepšie. </a:t>
            </a:r>
          </a:p>
        </p:txBody>
      </p:sp>
    </p:spTree>
    <p:extLst>
      <p:ext uri="{BB962C8B-B14F-4D97-AF65-F5344CB8AC3E}">
        <p14:creationId xmlns:p14="http://schemas.microsoft.com/office/powerpoint/2010/main" val="210086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0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Porekadlo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935" y="1451406"/>
            <a:ext cx="11251769" cy="52539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ustálené slovné spojenie, ktoré obrazne pomenúva nejaký jav.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krátky ľudový výrok, z ktorého </a:t>
            </a:r>
            <a:r>
              <a:rPr lang="sk-SK" b="1" dirty="0">
                <a:latin typeface="Comic Sans MS" panose="030F0702030302020204" pitchFamily="66" charset="0"/>
              </a:rPr>
              <a:t>neplynie poučenie</a:t>
            </a:r>
            <a:r>
              <a:rPr lang="sk-SK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väčšinou hodnotia danú situáciu vtipne.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napr. </a:t>
            </a:r>
            <a:r>
              <a:rPr lang="sk-SK" b="1" dirty="0">
                <a:latin typeface="Comic Sans MS" panose="030F0702030302020204" pitchFamily="66" charset="0"/>
              </a:rPr>
              <a:t>Láska hory prenáša.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        Dostať sa z dažďa po odkvap. </a:t>
            </a:r>
          </a:p>
        </p:txBody>
      </p:sp>
    </p:spTree>
    <p:extLst>
      <p:ext uri="{BB962C8B-B14F-4D97-AF65-F5344CB8AC3E}">
        <p14:creationId xmlns:p14="http://schemas.microsoft.com/office/powerpoint/2010/main" val="33553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0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Pranostiky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935" y="1451406"/>
            <a:ext cx="11251769" cy="52539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ľudová múdrosť s predpoveďou počasia alebo životnou skúsenosťou.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vznikli na základe dlhého pozorovania prírodných javov (viažu saku konkrétnemu dňu v kalendári, k mesiacu v roku, k ročnému obdobiu...)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napr. </a:t>
            </a:r>
            <a:r>
              <a:rPr lang="sk-SK" b="1" dirty="0">
                <a:latin typeface="Comic Sans MS" panose="030F0702030302020204" pitchFamily="66" charset="0"/>
              </a:rPr>
              <a:t>Studený máj, v stodole raj.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        September – z poľa ber!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        Lastovičky na odletu, koniec babiemu letu.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05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Prirovnanie</a:t>
            </a:r>
            <a:endParaRPr lang="sk-SK" sz="6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935" y="1451406"/>
            <a:ext cx="11251769" cy="52539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výrazový prostriedok (obrazné pomenovanie), ktorý porovnáva jeden predmet s iným na základe podobnosti alebo zhodných vlastností.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často nachádzame v básňach, kde majú umelecký účinok.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uplatňujú sa spojky </a:t>
            </a:r>
            <a:r>
              <a:rPr lang="sk-SK" b="1" dirty="0">
                <a:latin typeface="Comic Sans MS" panose="030F0702030302020204" pitchFamily="66" charset="0"/>
              </a:rPr>
              <a:t>ako, sťa, než, ani</a:t>
            </a:r>
            <a:r>
              <a:rPr lang="sk-SK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napr. </a:t>
            </a:r>
            <a:r>
              <a:rPr lang="sk-SK" b="1" dirty="0">
                <a:latin typeface="Comic Sans MS" panose="030F0702030302020204" pitchFamily="66" charset="0"/>
              </a:rPr>
              <a:t>behá ako besný,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        belší než stena,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sk-SK" b="1" dirty="0">
                <a:latin typeface="Comic Sans MS" panose="030F0702030302020204" pitchFamily="66" charset="0"/>
              </a:rPr>
              <a:t>        vlečie sa </a:t>
            </a:r>
            <a:r>
              <a:rPr lang="sk-SK" b="1">
                <a:latin typeface="Comic Sans MS" panose="030F0702030302020204" pitchFamily="66" charset="0"/>
              </a:rPr>
              <a:t>sťa slimák.</a:t>
            </a:r>
            <a:endParaRPr lang="sk-SK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sk-S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Pomenuj daný frazeologizmus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4552" y="1325562"/>
            <a:ext cx="10665672" cy="51837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Pri nových priateľov nezabúdaj na starých.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Barbora ťahá sane do dvora.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Vyšmykol sa ako ryba.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Kto druhému jamu kope, sám do nej spadne.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Martin na bielom koni.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To je kameň úrazu.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 Lož má krátke nohy. </a:t>
            </a:r>
          </a:p>
        </p:txBody>
      </p:sp>
    </p:spTree>
    <p:extLst>
      <p:ext uri="{BB962C8B-B14F-4D97-AF65-F5344CB8AC3E}">
        <p14:creationId xmlns:p14="http://schemas.microsoft.com/office/powerpoint/2010/main" val="223529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Pomenuj daný frazeologizmus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1294" y="1325563"/>
            <a:ext cx="8148616" cy="51837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Tu je pes zakopaný.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Na Nový rok o slepačí krok.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Trafená hus zagága.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Je hladný ako vlk.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Padli si do oka.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Kto vysoko lieta, nízko padá.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Vzal rozum do hrsti. </a:t>
            </a:r>
          </a:p>
          <a:p>
            <a:pPr algn="just">
              <a:lnSpc>
                <a:spcPct val="150000"/>
              </a:lnSpc>
            </a:pPr>
            <a:r>
              <a:rPr lang="sk-SK" dirty="0">
                <a:latin typeface="Comic Sans MS" panose="030F0702030302020204" pitchFamily="66" charset="0"/>
              </a:rPr>
              <a:t>Pracovitý ako včela. </a:t>
            </a:r>
          </a:p>
        </p:txBody>
      </p:sp>
    </p:spTree>
    <p:extLst>
      <p:ext uri="{BB962C8B-B14F-4D97-AF65-F5344CB8AC3E}">
        <p14:creationId xmlns:p14="http://schemas.microsoft.com/office/powerpoint/2010/main" val="389451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3334" y="1"/>
            <a:ext cx="11423561" cy="914400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Skús dešifrovať frazeologizmus a určiť, o aký druh frazeologizmu ide.</a:t>
            </a:r>
            <a:endParaRPr lang="sk-SK" sz="2400" dirty="0"/>
          </a:p>
        </p:txBody>
      </p:sp>
      <p:pic>
        <p:nvPicPr>
          <p:cNvPr id="3" name="Obrázok 2" descr="Kvízová fotk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1068999"/>
            <a:ext cx="2434106" cy="149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lokTextu 3"/>
          <p:cNvSpPr txBox="1"/>
          <p:nvPr/>
        </p:nvSpPr>
        <p:spPr>
          <a:xfrm>
            <a:off x="3644722" y="1532640"/>
            <a:ext cx="760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Darovanému koňovi na zuby nepozeraj. - príslovie</a:t>
            </a:r>
          </a:p>
        </p:txBody>
      </p:sp>
      <p:pic>
        <p:nvPicPr>
          <p:cNvPr id="5" name="Obrázok 4" descr="Kvízová fotk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2910625"/>
            <a:ext cx="2434106" cy="17158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lokTextu 5"/>
          <p:cNvSpPr txBox="1"/>
          <p:nvPr/>
        </p:nvSpPr>
        <p:spPr>
          <a:xfrm>
            <a:off x="3644722" y="3422784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Keď neprší, aspoň kvapká. - porekadlo</a:t>
            </a:r>
          </a:p>
        </p:txBody>
      </p:sp>
      <p:pic>
        <p:nvPicPr>
          <p:cNvPr id="7" name="Obrázok 6" descr="Kvízová fotka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" y="4881093"/>
            <a:ext cx="2434106" cy="16678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BlokTextu 7"/>
          <p:cNvSpPr txBox="1"/>
          <p:nvPr/>
        </p:nvSpPr>
        <p:spPr>
          <a:xfrm>
            <a:off x="3644722" y="5484167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latin typeface="Comic Sans MS" panose="030F0702030302020204" pitchFamily="66" charset="0"/>
              </a:rPr>
              <a:t>Za málo peňazí, málo muziky. - porekadlo</a:t>
            </a:r>
          </a:p>
        </p:txBody>
      </p:sp>
    </p:spTree>
    <p:extLst>
      <p:ext uri="{BB962C8B-B14F-4D97-AF65-F5344CB8AC3E}">
        <p14:creationId xmlns:p14="http://schemas.microsoft.com/office/powerpoint/2010/main" val="27087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545</Words>
  <Application>Microsoft Office PowerPoint</Application>
  <PresentationFormat>Širokouhlá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Motív Office</vt:lpstr>
      <vt:lpstr>Frazeologizmy</vt:lpstr>
      <vt:lpstr>Frazeologizmy</vt:lpstr>
      <vt:lpstr>Príslovie</vt:lpstr>
      <vt:lpstr>Porekadlo</vt:lpstr>
      <vt:lpstr>Pranostiky</vt:lpstr>
      <vt:lpstr>Prirovnanie</vt:lpstr>
      <vt:lpstr>Pomenuj daný frazeologizmus</vt:lpstr>
      <vt:lpstr>Pomenuj daný frazeologizmus</vt:lpstr>
      <vt:lpstr>Skús dešifrovať frazeologizmus a určiť, o aký druh frazeologizmu ide.</vt:lpstr>
      <vt:lpstr>Skús dešifrovať frazeologizmus a určiť, o aký druh frazeologizmu ide.</vt:lpstr>
      <vt:lpstr>Skús dešifrovať frazeologizmus a určiť, o aký druh frazeologizmu ide.</vt:lpstr>
      <vt:lpstr>Skús dešifrovať frazeologizmus a určiť, o aký druh frazeologizmu ide.</vt:lpstr>
      <vt:lpstr>Skús dešifrovať frazeologizmus a určiť, o aký druh frazeologizmu ide.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Frazeologizmy</dc:title>
  <dc:creator>ziak</dc:creator>
  <cp:lastModifiedBy>Patrícia Kurtová</cp:lastModifiedBy>
  <cp:revision>50</cp:revision>
  <dcterms:created xsi:type="dcterms:W3CDTF">2020-03-17T13:38:04Z</dcterms:created>
  <dcterms:modified xsi:type="dcterms:W3CDTF">2020-12-13T19:21:31Z</dcterms:modified>
</cp:coreProperties>
</file>