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3" r:id="rId5"/>
    <p:sldId id="274" r:id="rId6"/>
    <p:sldId id="275" r:id="rId7"/>
    <p:sldId id="264" r:id="rId8"/>
    <p:sldId id="265" r:id="rId9"/>
    <p:sldId id="276" r:id="rId10"/>
    <p:sldId id="277" r:id="rId11"/>
    <p:sldId id="263" r:id="rId12"/>
    <p:sldId id="270" r:id="rId13"/>
    <p:sldId id="262" r:id="rId14"/>
    <p:sldId id="268" r:id="rId15"/>
    <p:sldId id="278" r:id="rId16"/>
    <p:sldId id="266" r:id="rId17"/>
    <p:sldId id="279" r:id="rId18"/>
    <p:sldId id="267" r:id="rId19"/>
    <p:sldId id="280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CC00CC"/>
    <a:srgbClr val="FFCCFF"/>
    <a:srgbClr val="33CCCC"/>
    <a:srgbClr val="CCECFF"/>
    <a:srgbClr val="FF99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 varScale="1">
        <p:scale>
          <a:sx n="68" d="100"/>
          <a:sy n="68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1" u="sng" dirty="0" err="1"/>
              <a:t>Zastúpenie</a:t>
            </a:r>
            <a:r>
              <a:rPr lang="en-US" b="1" u="sng" dirty="0"/>
              <a:t> </a:t>
            </a:r>
            <a:r>
              <a:rPr lang="sk-SK" b="1" u="sng" dirty="0" smtClean="0"/>
              <a:t>chemických</a:t>
            </a:r>
            <a:r>
              <a:rPr lang="sk-SK" b="1" u="sng" baseline="0" dirty="0" smtClean="0"/>
              <a:t> </a:t>
            </a:r>
            <a:r>
              <a:rPr lang="en-US" b="1" u="sng" dirty="0" err="1" smtClean="0"/>
              <a:t>prvkov</a:t>
            </a:r>
            <a:r>
              <a:rPr lang="en-US" b="1" u="sng" dirty="0" smtClean="0"/>
              <a:t> </a:t>
            </a:r>
            <a:r>
              <a:rPr lang="en-US" b="1" u="sng" dirty="0"/>
              <a:t>v </a:t>
            </a:r>
            <a:r>
              <a:rPr lang="en-US" b="1" u="sng" dirty="0" err="1"/>
              <a:t>bielkovinách</a:t>
            </a:r>
            <a:endParaRPr lang="en-US" b="1" u="sng" dirty="0"/>
          </a:p>
        </c:rich>
      </c:tx>
      <c:layout>
        <c:manualLayout>
          <c:xMode val="edge"/>
          <c:yMode val="edge"/>
          <c:x val="5.8409445734099709E-2"/>
          <c:y val="3.5924783121801418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Hárok1!$B$1</c:f>
              <c:strCache>
                <c:ptCount val="1"/>
                <c:pt idx="0">
                  <c:v>Zastúpenie prvkov v bielkovinách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3"/>
            <c:bubble3D val="0"/>
            <c:spPr>
              <a:solidFill>
                <a:srgbClr val="92D050"/>
              </a:solidFill>
            </c:spPr>
          </c:dPt>
          <c:cat>
            <c:strRef>
              <c:f>Hárok1!$A$2:$A$6</c:f>
              <c:strCache>
                <c:ptCount val="5"/>
                <c:pt idx="0">
                  <c:v>C</c:v>
                </c:pt>
                <c:pt idx="1">
                  <c:v>N</c:v>
                </c:pt>
                <c:pt idx="2">
                  <c:v>O</c:v>
                </c:pt>
                <c:pt idx="3">
                  <c:v>H</c:v>
                </c:pt>
                <c:pt idx="4">
                  <c:v>S a iné</c:v>
                </c:pt>
              </c:strCache>
            </c:strRef>
          </c:cat>
          <c:val>
            <c:numRef>
              <c:f>Hárok1!$B$2:$B$6</c:f>
              <c:numCache>
                <c:formatCode>0%</c:formatCode>
                <c:ptCount val="5"/>
                <c:pt idx="0">
                  <c:v>0.5</c:v>
                </c:pt>
                <c:pt idx="1">
                  <c:v>0.18</c:v>
                </c:pt>
                <c:pt idx="2">
                  <c:v>0.24</c:v>
                </c:pt>
                <c:pt idx="3">
                  <c:v>0.06</c:v>
                </c:pt>
                <c:pt idx="4">
                  <c:v>0.02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623282354592183"/>
          <c:y val="0.24695572822081238"/>
          <c:w val="0.32984328495664222"/>
          <c:h val="0.688119419636542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k-SK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B9E8F-44B1-45D7-A856-75DDAB3D0AF1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9F7BC-2722-4BDB-BD78-0182FF837E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058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9F7BC-2722-4BDB-BD78-0182FF837EE7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082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-N_iuEvi6H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youtube.com/watch?v=EDe4MoIEqnQ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youtube.com/watch?v=Sh0COYDIn9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://www.sportujeme.sk/a-galeria/bielkoviny916935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61" y="1844824"/>
            <a:ext cx="9109341" cy="607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/>
        </p:blipFill>
        <p:spPr bwMode="auto">
          <a:xfrm>
            <a:off x="0" y="1276"/>
            <a:ext cx="9144000" cy="26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bdĺžnik 4"/>
          <p:cNvSpPr/>
          <p:nvPr/>
        </p:nvSpPr>
        <p:spPr>
          <a:xfrm>
            <a:off x="683568" y="3130006"/>
            <a:ext cx="8109912" cy="1754326"/>
          </a:xfrm>
          <a:prstGeom prst="rect">
            <a:avLst/>
          </a:prstGeom>
          <a:solidFill>
            <a:srgbClr val="FFFFCC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Charakteristika bielkovín, </a:t>
            </a:r>
          </a:p>
          <a:p>
            <a:pPr algn="ctr"/>
            <a:r>
              <a:rPr lang="sk-SK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ich význam, štruktúra </a:t>
            </a:r>
            <a:endParaRPr lang="sk-SK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066981" y="5103674"/>
            <a:ext cx="5647892" cy="1323439"/>
          </a:xfrm>
          <a:prstGeom prst="rect">
            <a:avLst/>
          </a:prstGeom>
          <a:solidFill>
            <a:srgbClr val="FFFFCC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RNDr. Lenka </a:t>
            </a:r>
            <a:r>
              <a:rPr lang="sk-SK" sz="3600" b="1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Škarbeková</a:t>
            </a:r>
            <a:endParaRPr lang="sk-SK" sz="3600" b="1" cap="none" spc="0" dirty="0" smtClean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sk-SK" sz="20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sk-SK" sz="2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Súbor: GEL-ŠKA-CHE-IIIA-12</a:t>
            </a:r>
            <a:endParaRPr lang="sk-SK" sz="2400" b="0" cap="none" spc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5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97698" y="764704"/>
            <a:ext cx="8373616" cy="5832648"/>
          </a:xfrm>
          <a:prstGeom prst="rect">
            <a:avLst/>
          </a:prstGeom>
          <a:solidFill>
            <a:srgbClr val="CCECFF"/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sk-SK" sz="2800" b="1" dirty="0" smtClean="0"/>
              <a:t>Zopakujme si:</a:t>
            </a:r>
          </a:p>
          <a:p>
            <a:pPr algn="just">
              <a:lnSpc>
                <a:spcPct val="160000"/>
              </a:lnSpc>
            </a:pPr>
            <a:r>
              <a:rPr lang="sk-SK" sz="2800" dirty="0" smtClean="0"/>
              <a:t>vodíkové väzby vznikajú medzi prvkom s vysokou hodnotou </a:t>
            </a:r>
            <a:r>
              <a:rPr lang="sk-SK" sz="2800" dirty="0" err="1" smtClean="0"/>
              <a:t>elektronegativity</a:t>
            </a:r>
            <a:r>
              <a:rPr lang="sk-SK" sz="2800" dirty="0" smtClean="0"/>
              <a:t> napr. ___,___,___ a ________.</a:t>
            </a:r>
          </a:p>
          <a:p>
            <a:pPr algn="just">
              <a:lnSpc>
                <a:spcPct val="160000"/>
              </a:lnSpc>
            </a:pPr>
            <a:r>
              <a:rPr lang="sk-SK" sz="2800" dirty="0" smtClean="0"/>
              <a:t>označujú sa: _______________</a:t>
            </a:r>
            <a:endParaRPr lang="sk-SK" sz="2800" dirty="0"/>
          </a:p>
          <a:p>
            <a:pPr>
              <a:lnSpc>
                <a:spcPct val="160000"/>
              </a:lnSpc>
            </a:pPr>
            <a:r>
              <a:rPr lang="sk-SK" sz="2800" dirty="0" smtClean="0"/>
              <a:t>vyskytujú sa napr. v:     ______________________________________________________________________________________________________________</a:t>
            </a:r>
          </a:p>
          <a:p>
            <a:pPr>
              <a:lnSpc>
                <a:spcPct val="200000"/>
              </a:lnSpc>
            </a:pPr>
            <a:endParaRPr lang="sk-SK" dirty="0"/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218334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lačidlo akcie: Domov 5">
            <a:hlinkClick r:id="rId3" action="ppaction://hlinksldjump" highlightClick="1"/>
          </p:cNvPr>
          <p:cNvSpPr/>
          <p:nvPr/>
        </p:nvSpPr>
        <p:spPr>
          <a:xfrm>
            <a:off x="8536847" y="6290821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15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Terciárna štruktúra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4224"/>
          </a:xfrm>
          <a:solidFill>
            <a:srgbClr val="FFFFCC"/>
          </a:solidFill>
        </p:spPr>
        <p:txBody>
          <a:bodyPr/>
          <a:lstStyle/>
          <a:p>
            <a:pPr algn="just"/>
            <a:r>
              <a:rPr lang="sk-SK" dirty="0" smtClean="0"/>
              <a:t>vzájomné </a:t>
            </a:r>
            <a:r>
              <a:rPr lang="sk-SK" b="1" dirty="0" smtClean="0"/>
              <a:t>priestorové usporiadanie všetkých atómov molekuly</a:t>
            </a:r>
          </a:p>
          <a:p>
            <a:r>
              <a:rPr lang="sk-SK" dirty="0" smtClean="0"/>
              <a:t>a) </a:t>
            </a:r>
            <a:r>
              <a:rPr lang="sk-SK" b="1" dirty="0" err="1"/>
              <a:t>fibrilárna</a:t>
            </a:r>
            <a:r>
              <a:rPr lang="sk-SK" dirty="0"/>
              <a:t> štruktúra (vláknitá)</a:t>
            </a:r>
          </a:p>
          <a:p>
            <a:pPr marL="0" indent="0">
              <a:buNone/>
            </a:pPr>
            <a:r>
              <a:rPr lang="sk-SK" dirty="0" smtClean="0"/>
              <a:t>      kolagén</a:t>
            </a:r>
            <a:r>
              <a:rPr lang="sk-SK" dirty="0"/>
              <a:t>, keratín, </a:t>
            </a:r>
            <a:r>
              <a:rPr lang="sk-SK" dirty="0" smtClean="0"/>
              <a:t>fibrín – nerozpustné vo vode</a:t>
            </a:r>
            <a:endParaRPr lang="sk-SK" dirty="0"/>
          </a:p>
          <a:p>
            <a:r>
              <a:rPr lang="sk-SK" dirty="0" smtClean="0"/>
              <a:t>b</a:t>
            </a:r>
            <a:r>
              <a:rPr lang="sk-SK" b="1" dirty="0" smtClean="0"/>
              <a:t>) </a:t>
            </a:r>
            <a:r>
              <a:rPr lang="sk-SK" b="1" dirty="0" err="1"/>
              <a:t>globulárna</a:t>
            </a:r>
            <a:r>
              <a:rPr lang="sk-SK" b="1" dirty="0"/>
              <a:t> </a:t>
            </a:r>
            <a:r>
              <a:rPr lang="sk-SK" dirty="0"/>
              <a:t>štruktúra (tvar klbka)</a:t>
            </a:r>
          </a:p>
          <a:p>
            <a:pPr marL="0" indent="0">
              <a:buNone/>
            </a:pPr>
            <a:r>
              <a:rPr lang="sk-SK" dirty="0" smtClean="0"/>
              <a:t>      membránové </a:t>
            </a:r>
            <a:r>
              <a:rPr lang="sk-SK" dirty="0"/>
              <a:t>bielkoviny, </a:t>
            </a:r>
            <a:r>
              <a:rPr lang="sk-SK" dirty="0" err="1"/>
              <a:t>fibrinogén</a:t>
            </a:r>
            <a:endParaRPr lang="sk-SK" dirty="0"/>
          </a:p>
          <a:p>
            <a:pPr marL="0" indent="0" algn="just">
              <a:buNone/>
            </a:pPr>
            <a:r>
              <a:rPr lang="sk-SK" b="1" dirty="0" smtClean="0"/>
              <a:t>      - </a:t>
            </a:r>
            <a:r>
              <a:rPr lang="sk-SK" dirty="0" smtClean="0"/>
              <a:t>rozpustné vo vode</a:t>
            </a:r>
            <a:endParaRPr lang="sk-SK" dirty="0"/>
          </a:p>
        </p:txBody>
      </p:sp>
      <p:pic>
        <p:nvPicPr>
          <p:cNvPr id="6" name="Picture 4" descr="terciárna štruktúra bielkoví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190176"/>
            <a:ext cx="3925482" cy="366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pdf.truni.sk/e-skripta/vczv1/Chemia%20v%20kuchyni/images/Bielkoviny/kolagen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95743"/>
            <a:ext cx="3816424" cy="10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7452320" y="1433480"/>
            <a:ext cx="126509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13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?</a:t>
            </a:r>
            <a:endParaRPr lang="sk-SK" sz="13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7" name="Tlačidlo akcie: Domov 6">
            <a:hlinkClick r:id="rId4" action="ppaction://hlinksldjump" highlightClick="1"/>
          </p:cNvPr>
          <p:cNvSpPr/>
          <p:nvPr/>
        </p:nvSpPr>
        <p:spPr>
          <a:xfrm>
            <a:off x="8551406" y="6316135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65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Stabilizácia terciárnej štruktúry B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1540768"/>
          </a:xfrm>
          <a:solidFill>
            <a:srgbClr val="FFFFCC"/>
          </a:solidFill>
        </p:spPr>
        <p:txBody>
          <a:bodyPr/>
          <a:lstStyle/>
          <a:p>
            <a:r>
              <a:rPr lang="sk-SK" b="1" dirty="0" smtClean="0"/>
              <a:t>vodíkové väzby</a:t>
            </a:r>
          </a:p>
          <a:p>
            <a:r>
              <a:rPr lang="sk-SK" b="1" dirty="0"/>
              <a:t>i</a:t>
            </a:r>
            <a:r>
              <a:rPr lang="sk-SK" b="1" dirty="0" smtClean="0"/>
              <a:t>ónové väzby</a:t>
            </a:r>
          </a:p>
          <a:p>
            <a:r>
              <a:rPr lang="sk-SK" b="1" dirty="0" err="1" smtClean="0"/>
              <a:t>disulfidové</a:t>
            </a:r>
            <a:r>
              <a:rPr lang="sk-SK" b="1" dirty="0" smtClean="0"/>
              <a:t> väzby (napr. AMK </a:t>
            </a:r>
            <a:r>
              <a:rPr lang="sk-SK" b="1" dirty="0" err="1" smtClean="0"/>
              <a:t>cysteín</a:t>
            </a:r>
            <a:r>
              <a:rPr lang="sk-SK" b="1" dirty="0" smtClean="0"/>
              <a:t>)</a:t>
            </a:r>
            <a:endParaRPr lang="sk-SK" b="1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29268" y="6301661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33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Kvartérna štruktúra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968552"/>
          </a:xfrm>
          <a:solidFill>
            <a:srgbClr val="CCECFF"/>
          </a:solidFill>
        </p:spPr>
        <p:txBody>
          <a:bodyPr/>
          <a:lstStyle/>
          <a:p>
            <a:r>
              <a:rPr lang="sk-SK" b="1" dirty="0" smtClean="0"/>
              <a:t>komplikovaná štruktúra</a:t>
            </a:r>
          </a:p>
          <a:p>
            <a:r>
              <a:rPr lang="sk-SK" b="1" dirty="0" err="1" smtClean="0"/>
              <a:t>imunoglobulíny</a:t>
            </a:r>
            <a:r>
              <a:rPr lang="sk-SK" b="1" dirty="0" smtClean="0"/>
              <a:t>, hemoglobín, enzýmy</a:t>
            </a:r>
            <a:endParaRPr lang="sk-SK" b="1" dirty="0"/>
          </a:p>
        </p:txBody>
      </p:sp>
      <p:pic>
        <p:nvPicPr>
          <p:cNvPr id="4098" name="Picture 2" descr="kvartérna štruktúra bielkoví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443" y="2771889"/>
            <a:ext cx="400724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532440" y="6324875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92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8840" y="404664"/>
            <a:ext cx="8229600" cy="990600"/>
          </a:xfrm>
        </p:spPr>
        <p:txBody>
          <a:bodyPr>
            <a:normAutofit/>
          </a:bodyPr>
          <a:lstStyle/>
          <a:p>
            <a:r>
              <a:rPr lang="sk-SK" b="1" dirty="0" smtClean="0"/>
              <a:t>Denaturácia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484784"/>
            <a:ext cx="8359450" cy="1967880"/>
          </a:xfrm>
          <a:solidFill>
            <a:srgbClr val="CCECFF"/>
          </a:solidFill>
        </p:spPr>
        <p:txBody>
          <a:bodyPr>
            <a:normAutofit fontScale="92500" lnSpcReduction="20000"/>
          </a:bodyPr>
          <a:lstStyle/>
          <a:p>
            <a:pPr algn="just"/>
            <a:r>
              <a:rPr lang="sk-SK" b="1" dirty="0"/>
              <a:t>n</a:t>
            </a:r>
            <a:r>
              <a:rPr lang="sk-SK" b="1" dirty="0" smtClean="0"/>
              <a:t>atívny stav </a:t>
            </a:r>
            <a:r>
              <a:rPr lang="sk-SK" dirty="0" smtClean="0"/>
              <a:t>bielkoviny – konkrétna priestorová štruktúra, pri ktorej vykonáva bielkovina biologickú funkciu – sekundárna a terciárna štruktúra</a:t>
            </a:r>
          </a:p>
          <a:p>
            <a:pPr algn="just"/>
            <a:r>
              <a:rPr lang="sk-SK" b="1" dirty="0" smtClean="0"/>
              <a:t>denaturácia </a:t>
            </a:r>
            <a:r>
              <a:rPr lang="sk-SK" dirty="0" smtClean="0"/>
              <a:t>- porušenie </a:t>
            </a:r>
            <a:r>
              <a:rPr lang="sk-SK" dirty="0"/>
              <a:t>pôvodnej štruktúry </a:t>
            </a:r>
            <a:r>
              <a:rPr lang="sk-SK" dirty="0" smtClean="0"/>
              <a:t>bielkovín – rozvinutie pôvodnej štruktúry </a:t>
            </a:r>
          </a:p>
          <a:p>
            <a:r>
              <a:rPr lang="sk-SK" dirty="0" smtClean="0"/>
              <a:t>Pozor: primárna štruktúra ostáva zachovaná !!!</a:t>
            </a:r>
            <a:endParaRPr lang="sk-SK" dirty="0"/>
          </a:p>
          <a:p>
            <a:pPr algn="just"/>
            <a:endParaRPr lang="sk-SK" dirty="0" smtClean="0"/>
          </a:p>
          <a:p>
            <a:pPr marL="0" indent="0" algn="just">
              <a:buNone/>
            </a:pPr>
            <a:endParaRPr lang="sk-SK" dirty="0" smtClean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518840" y="3573016"/>
            <a:ext cx="8359450" cy="2654424"/>
          </a:xfrm>
          <a:prstGeom prst="rect">
            <a:avLst/>
          </a:prstGeom>
          <a:solidFill>
            <a:srgbClr val="FFFFCC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sk-SK" dirty="0" smtClean="0"/>
              <a:t>môže byť spôsobená: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sk-SK" b="1" dirty="0" smtClean="0">
                <a:solidFill>
                  <a:srgbClr val="FF0000"/>
                </a:solidFill>
              </a:rPr>
              <a:t>fyzikálnymi faktormi</a:t>
            </a:r>
            <a:r>
              <a:rPr lang="sk-SK" b="1" dirty="0" smtClean="0"/>
              <a:t> </a:t>
            </a:r>
            <a:r>
              <a:rPr lang="sk-SK" dirty="0" smtClean="0"/>
              <a:t>(teplota, vysoký tlak, rôzne druhy žiarenia), 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sk-SK" b="1" dirty="0" smtClean="0">
                <a:solidFill>
                  <a:srgbClr val="FF0000"/>
                </a:solidFill>
              </a:rPr>
              <a:t>chemickými faktormi </a:t>
            </a:r>
            <a:r>
              <a:rPr lang="sk-SK" dirty="0" smtClean="0"/>
              <a:t>(činidlami – K, Z, soli ťažkých kovov, zmena pH...)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sk-SK" b="1" dirty="0" smtClean="0">
                <a:solidFill>
                  <a:srgbClr val="FF0000"/>
                </a:solidFill>
              </a:rPr>
              <a:t>mechanicky</a:t>
            </a:r>
            <a:r>
              <a:rPr lang="sk-SK" b="1" dirty="0" smtClean="0"/>
              <a:t> </a:t>
            </a:r>
            <a:r>
              <a:rPr lang="sk-SK" dirty="0" smtClean="0"/>
              <a:t>– silným trepaním</a:t>
            </a:r>
          </a:p>
          <a:p>
            <a:pPr marL="457200" indent="-457200" algn="just">
              <a:buFont typeface="+mj-lt"/>
              <a:buAutoNum type="alphaLcParenR"/>
            </a:pP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636264" y="6227440"/>
            <a:ext cx="81877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hlinkClick r:id="rId2"/>
              </a:rPr>
              <a:t>http://www.youtube.com/watch?v=-</a:t>
            </a:r>
            <a:r>
              <a:rPr lang="sk-SK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hlinkClick r:id="rId2"/>
              </a:rPr>
              <a:t>N_iuEvi6HA</a:t>
            </a:r>
            <a:endParaRPr lang="sk-SK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sk-SK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3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435280" cy="63093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sz="2600" b="1" dirty="0" smtClean="0"/>
              <a:t>vratná = reverzibilná </a:t>
            </a:r>
            <a:r>
              <a:rPr lang="sk-SK" sz="2600" dirty="0" smtClean="0"/>
              <a:t>denaturácia</a:t>
            </a:r>
          </a:p>
          <a:p>
            <a:pPr marL="0" indent="0" algn="just">
              <a:buNone/>
            </a:pPr>
            <a:r>
              <a:rPr lang="sk-SK" sz="2600" dirty="0" smtClean="0"/>
              <a:t>  dochádza </a:t>
            </a:r>
            <a:r>
              <a:rPr lang="sk-SK" sz="2600" dirty="0"/>
              <a:t>k </a:t>
            </a:r>
            <a:r>
              <a:rPr lang="sk-SK" sz="2600" dirty="0" err="1"/>
              <a:t>renaturácii</a:t>
            </a:r>
            <a:r>
              <a:rPr lang="sk-SK" sz="2600" dirty="0"/>
              <a:t> – obnoveniu pôvodnej </a:t>
            </a:r>
            <a:r>
              <a:rPr lang="sk-SK" sz="2600" dirty="0" smtClean="0"/>
              <a:t>štruktúry  </a:t>
            </a:r>
          </a:p>
          <a:p>
            <a:pPr algn="just"/>
            <a:r>
              <a:rPr lang="sk-SK" sz="2600" b="1" dirty="0"/>
              <a:t>n</a:t>
            </a:r>
            <a:r>
              <a:rPr lang="sk-SK" sz="2600" b="1" dirty="0" smtClean="0"/>
              <a:t>evratná = ireverzibilná </a:t>
            </a:r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marL="0" indent="0" algn="just">
              <a:buNone/>
            </a:pPr>
            <a:r>
              <a:rPr lang="sk-SK" b="1" dirty="0" smtClean="0"/>
              <a:t>Praktický význam</a:t>
            </a:r>
            <a:r>
              <a:rPr lang="sk-SK" dirty="0" smtClean="0"/>
              <a:t>: denaturované bielkoviny sú </a:t>
            </a:r>
            <a:r>
              <a:rPr lang="sk-SK" dirty="0"/>
              <a:t>ľahšie stráviteľné </a:t>
            </a:r>
          </a:p>
          <a:p>
            <a:endParaRPr lang="sk-SK" dirty="0"/>
          </a:p>
        </p:txBody>
      </p:sp>
      <p:pic>
        <p:nvPicPr>
          <p:cNvPr id="5122" name="Picture 2" descr="http://ipravda.sk/res/2012/10/11/thumbs/vajicko-vajce-clan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45718"/>
            <a:ext cx="259597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 doprava 3"/>
          <p:cNvSpPr/>
          <p:nvPr/>
        </p:nvSpPr>
        <p:spPr>
          <a:xfrm>
            <a:off x="3945020" y="2492896"/>
            <a:ext cx="1368152" cy="79208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124" name="Picture 4" descr="Ako zistím, &amp;zcaron;e je vají&amp;ccaron;ko &amp;ccaron;erstvé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87001"/>
            <a:ext cx="1944215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smakplus.sk/system/files/tovar_hovadzi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7277" r="12658" b="11038"/>
          <a:stretch/>
        </p:blipFill>
        <p:spPr bwMode="auto">
          <a:xfrm>
            <a:off x="809662" y="3910048"/>
            <a:ext cx="2541883" cy="230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Šípka doprava 7"/>
          <p:cNvSpPr/>
          <p:nvPr/>
        </p:nvSpPr>
        <p:spPr>
          <a:xfrm>
            <a:off x="3947878" y="4509120"/>
            <a:ext cx="1368152" cy="79208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128" name="Picture 8" descr="http://m3.aimg.sk/recepty/18758_480x360_7b015791e2a04f2c248a5d2814a4823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0" t="12641" r="8438" b="12931"/>
          <a:stretch/>
        </p:blipFill>
        <p:spPr bwMode="auto">
          <a:xfrm>
            <a:off x="5652120" y="3910048"/>
            <a:ext cx="2841668" cy="199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Dôkazové reakcie bielkovín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smtClean="0"/>
              <a:t>a) dôkaz </a:t>
            </a:r>
            <a:r>
              <a:rPr lang="sk-SK" dirty="0" err="1" smtClean="0"/>
              <a:t>peptidovej</a:t>
            </a:r>
            <a:r>
              <a:rPr lang="sk-SK" dirty="0" smtClean="0"/>
              <a:t> väzby - </a:t>
            </a:r>
            <a:r>
              <a:rPr lang="sk-SK" b="1" dirty="0" err="1" smtClean="0"/>
              <a:t>biuretova</a:t>
            </a:r>
            <a:r>
              <a:rPr lang="sk-SK" b="1" dirty="0" smtClean="0"/>
              <a:t> reakcia  </a:t>
            </a:r>
          </a:p>
          <a:p>
            <a:pPr algn="just"/>
            <a:endParaRPr lang="sk-SK" dirty="0" smtClean="0"/>
          </a:p>
          <a:p>
            <a:pPr algn="just"/>
            <a:endParaRPr lang="sk-SK" dirty="0">
              <a:hlinkClick r:id="rId2"/>
            </a:endParaRPr>
          </a:p>
          <a:p>
            <a:pPr algn="just"/>
            <a:endParaRPr lang="sk-SK" dirty="0" smtClean="0">
              <a:hlinkClick r:id="rId2"/>
            </a:endParaRPr>
          </a:p>
          <a:p>
            <a:pPr marL="0" indent="533400" algn="just">
              <a:buNone/>
            </a:pPr>
            <a:endParaRPr lang="sk-SK" dirty="0" smtClean="0">
              <a:hlinkClick r:id="rId2"/>
            </a:endParaRPr>
          </a:p>
          <a:p>
            <a:pPr marL="0" indent="533400" algn="just">
              <a:buNone/>
            </a:pPr>
            <a:r>
              <a:rPr lang="sk-SK" dirty="0" smtClean="0">
                <a:hlinkClick r:id="rId2"/>
              </a:rPr>
              <a:t> </a:t>
            </a:r>
          </a:p>
          <a:p>
            <a:pPr marL="0" indent="533400" algn="just">
              <a:buNone/>
            </a:pPr>
            <a:endParaRPr lang="sk-SK" dirty="0">
              <a:hlinkClick r:id="rId2"/>
            </a:endParaRPr>
          </a:p>
          <a:p>
            <a:pPr marL="0" indent="533400" algn="just">
              <a:buNone/>
            </a:pPr>
            <a:endParaRPr lang="sk-SK" dirty="0" smtClean="0">
              <a:hlinkClick r:id="rId2"/>
            </a:endParaRPr>
          </a:p>
          <a:p>
            <a:pPr marL="0" indent="533400" algn="just">
              <a:buNone/>
            </a:pPr>
            <a:endParaRPr lang="sk-SK" dirty="0" smtClean="0">
              <a:hlinkClick r:id="rId2"/>
            </a:endParaRPr>
          </a:p>
          <a:p>
            <a:pPr marL="0" indent="533400" algn="just">
              <a:buNone/>
            </a:pPr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www.youtube.com/watch?v=EDe4MoIEqnQ</a:t>
            </a:r>
            <a:endParaRPr lang="sk-SK" dirty="0" smtClean="0"/>
          </a:p>
          <a:p>
            <a:pPr marL="0" indent="0" algn="just">
              <a:buNone/>
            </a:pP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399480" y="2296964"/>
            <a:ext cx="7272808" cy="28083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ʘ bielkoviny + ʘ </a:t>
            </a:r>
            <a:r>
              <a:rPr lang="sk-SK" sz="2800" dirty="0" err="1" smtClean="0"/>
              <a:t>NaOH</a:t>
            </a:r>
            <a:r>
              <a:rPr lang="sk-SK" sz="2800" dirty="0" smtClean="0"/>
              <a:t> (w=0,1) + </a:t>
            </a:r>
            <a:r>
              <a:rPr lang="sk-SK" sz="2800" dirty="0"/>
              <a:t>ʘ </a:t>
            </a:r>
            <a:r>
              <a:rPr lang="sk-SK" sz="2800" dirty="0" smtClean="0"/>
              <a:t>CuSO</a:t>
            </a:r>
            <a:r>
              <a:rPr lang="sk-SK" sz="2800" baseline="-25000" dirty="0" smtClean="0"/>
              <a:t>4</a:t>
            </a:r>
            <a:r>
              <a:rPr lang="sk-SK" sz="2800" dirty="0" smtClean="0"/>
              <a:t> (w=0,01) = </a:t>
            </a:r>
            <a:r>
              <a:rPr lang="sk-SK" sz="3600" dirty="0" smtClean="0">
                <a:solidFill>
                  <a:srgbClr val="FFCCFF"/>
                </a:solidFill>
              </a:rPr>
              <a:t>ružové </a:t>
            </a:r>
            <a:r>
              <a:rPr lang="sk-SK" sz="3600" dirty="0" smtClean="0">
                <a:solidFill>
                  <a:schemeClr val="bg1"/>
                </a:solidFill>
              </a:rPr>
              <a:t>až</a:t>
            </a:r>
            <a:r>
              <a:rPr lang="sk-SK" sz="3600" dirty="0" smtClean="0">
                <a:solidFill>
                  <a:srgbClr val="FFCCFF"/>
                </a:solidFill>
              </a:rPr>
              <a:t> </a:t>
            </a:r>
            <a:r>
              <a:rPr lang="sk-SK" sz="3600" dirty="0" smtClean="0">
                <a:solidFill>
                  <a:srgbClr val="CC00CC"/>
                </a:solidFill>
              </a:rPr>
              <a:t>fialové</a:t>
            </a:r>
            <a:r>
              <a:rPr lang="sk-SK" sz="3600" dirty="0" smtClean="0">
                <a:solidFill>
                  <a:srgbClr val="FFCCFF"/>
                </a:solidFill>
              </a:rPr>
              <a:t> </a:t>
            </a:r>
            <a:r>
              <a:rPr lang="sk-SK" sz="3600" dirty="0" smtClean="0">
                <a:solidFill>
                  <a:schemeClr val="bg1"/>
                </a:solidFill>
              </a:rPr>
              <a:t>sfarbenie</a:t>
            </a:r>
            <a:endParaRPr lang="sk-SK" sz="2800" dirty="0" smtClean="0">
              <a:solidFill>
                <a:schemeClr val="bg1"/>
              </a:solidFill>
            </a:endParaRPr>
          </a:p>
          <a:p>
            <a:pPr algn="ctr"/>
            <a:endParaRPr lang="sk-SK" sz="2400" dirty="0" smtClean="0">
              <a:solidFill>
                <a:schemeClr val="bg1"/>
              </a:solidFill>
            </a:endParaRPr>
          </a:p>
          <a:p>
            <a:pPr algn="ctr"/>
            <a:r>
              <a:rPr lang="sk-SK" sz="2400" dirty="0" smtClean="0">
                <a:solidFill>
                  <a:schemeClr val="bg1"/>
                </a:solidFill>
              </a:rPr>
              <a:t>Poznámka: pri nadbytku sa vyzráža modrý Cu(OH)</a:t>
            </a:r>
            <a:r>
              <a:rPr lang="sk-SK" sz="2400" baseline="-25000" dirty="0" smtClean="0">
                <a:solidFill>
                  <a:schemeClr val="bg1"/>
                </a:solidFill>
              </a:rPr>
              <a:t>2</a:t>
            </a:r>
            <a:endParaRPr lang="sk-SK" sz="2400" baseline="-25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5" t="25458" r="61086" b="27704"/>
          <a:stretch/>
        </p:blipFill>
        <p:spPr bwMode="auto">
          <a:xfrm>
            <a:off x="7812360" y="2073362"/>
            <a:ext cx="1168400" cy="324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9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40288"/>
          </a:xfrm>
        </p:spPr>
        <p:txBody>
          <a:bodyPr/>
          <a:lstStyle/>
          <a:p>
            <a:pPr algn="just"/>
            <a:endParaRPr lang="sk-SK" dirty="0" smtClean="0"/>
          </a:p>
          <a:p>
            <a:pPr algn="just"/>
            <a:r>
              <a:rPr lang="sk-SK" dirty="0" smtClean="0"/>
              <a:t>b) </a:t>
            </a:r>
            <a:r>
              <a:rPr lang="sk-SK" b="1" dirty="0" err="1" smtClean="0"/>
              <a:t>xantoproteínová</a:t>
            </a:r>
            <a:r>
              <a:rPr lang="sk-SK" b="1" dirty="0" smtClean="0"/>
              <a:t> </a:t>
            </a:r>
            <a:r>
              <a:rPr lang="sk-SK" b="1" dirty="0"/>
              <a:t>reakcia </a:t>
            </a:r>
            <a:r>
              <a:rPr lang="sk-SK" dirty="0"/>
              <a:t>– k</a:t>
            </a:r>
            <a:r>
              <a:rPr lang="sk-SK" dirty="0" smtClean="0"/>
              <a:t> bielkovine </a:t>
            </a:r>
            <a:r>
              <a:rPr lang="sk-SK" dirty="0"/>
              <a:t>pridáme HNO</a:t>
            </a:r>
            <a:r>
              <a:rPr lang="sk-SK" baseline="-25000" dirty="0"/>
              <a:t>3</a:t>
            </a:r>
            <a:r>
              <a:rPr lang="sk-SK" dirty="0"/>
              <a:t> </a:t>
            </a:r>
            <a:endParaRPr lang="sk-SK" dirty="0" smtClean="0"/>
          </a:p>
          <a:p>
            <a:pPr algn="just"/>
            <a:r>
              <a:rPr lang="sk-SK" dirty="0" smtClean="0"/>
              <a:t>- výsledkom </a:t>
            </a:r>
            <a:r>
              <a:rPr lang="sk-SK" dirty="0"/>
              <a:t>je vyzrážanie (koagulácia) </a:t>
            </a:r>
            <a:r>
              <a:rPr lang="sk-SK" dirty="0" smtClean="0"/>
              <a:t>bielkoviny, čo </a:t>
            </a:r>
            <a:r>
              <a:rPr lang="sk-SK" dirty="0"/>
              <a:t>sa prejaví žltým </a:t>
            </a:r>
            <a:r>
              <a:rPr lang="sk-SK" dirty="0" smtClean="0"/>
              <a:t>sfarbením</a:t>
            </a:r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www.youtube.com/watch?v=Sh0COYDIn9o</a:t>
            </a:r>
            <a:endParaRPr lang="sk-SK" dirty="0" smtClean="0"/>
          </a:p>
          <a:p>
            <a:pPr algn="just"/>
            <a:endParaRPr lang="sk-SK" dirty="0"/>
          </a:p>
          <a:p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1" t="28063" r="67471" b="29080"/>
          <a:stretch/>
        </p:blipFill>
        <p:spPr bwMode="auto">
          <a:xfrm>
            <a:off x="7619528" y="2852936"/>
            <a:ext cx="11811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3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       Zdroje bielkovín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1026" name="Picture 2" descr="https://encrypted-tbn1.gstatic.com/images?q=tbn:ANd9GcQq81V2cqtef3txkRLCGeBTocHW1fpYGNIx9gAHsLvbf0RaH3R80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0" y="727812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umbs.dreamstime.com/thumb_448/12566893966L4q2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15" y="2474958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navrchol.sk/wp-content/uploads/2014/07/sojoveboby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5" r="32368" b="9775"/>
          <a:stretch/>
        </p:blipFill>
        <p:spPr bwMode="auto">
          <a:xfrm>
            <a:off x="6008712" y="1336179"/>
            <a:ext cx="2752736" cy="1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0.gstatic.com/images?q=tbn:ANd9GcSDCRIxeqdPmeZmr6NkXhZ1n1xJjHuICC59b0obVb3JtOQ9QFQdm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232" y="4491404"/>
            <a:ext cx="3068216" cy="204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varo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72348"/>
            <a:ext cx="3580869" cy="268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AutoShape 2" descr="data:image/jpeg;base64,/9j/4AAQSkZJRgABAQAAAQABAAD/2wCEAAkGBhQSEBUUExQVFRUWFxgXGBgXGBkYGBgZHBcXGBoXFhcYHCYeFxojGRcVIC8gIycpLCwtGB4xNTAqNSYrLCkBCQoKDgwOGg8PGiwkHyQpKSwsLCwsLCwsLCwsLCwsLCwpLCwsLCksLCwsKSwsLCwsLCwsLCksKSwsLCwsLCwsLP/AABEIARkAswMBIgACEQEDEQH/xAAcAAABBAMBAAAAAAAAAAAAAAAABAUGBwEDCAL/xABEEAABAwEFBAgEAwcCBAcAAAABAAIRAwQFEiExBkFRcQcTImGBkaHwMrHB0UJy4RQjUmKCsvE1ojNzdJIVJCU0Q2PC/8QAGQEAAgMBAAAAAAAAAAAAAAAAAAQBAgMF/8QAJxEAAgICAgICAQQDAAAAAAAAAAECEQMhBDESQSIyURMzYYEjQnH/2gAMAwEAAhEDEQA/ALxQhCABCEIAFgtWUIA84VmFlCABCEIAwo3fO3dns5wuxEzBAw5doNzl3HgmzbjaV9lY40a2F4JyeGvziYa0nhnGRgZSueL9vStWe51R9R73al05+WQHdoNNyo5eiyWrZelt6dLG0wxrnwYJyA0MZnMTEaZcEssfTLY6jgAYmPiIETEyTkCAeXfGa5pNNwaTriy08deYWtjyInd3GPL3oi2B2hRvGm8gNeHEjEIMyMs5GW8eY4hKVynsptjUstQva9wJAiTLZB/EHDNumWU8QQCOi9jNrRb6GPAWObAcNWyRILXDIju1G/cTKl6Br2SFCEKxUEIQgAQhCAPJCFlCAMoQhAAhCEACEIQAIQhAAkV9Xh1Fnq1YBwMc6DlJAyHmlqju39fDd9bKcTQzWPiIHvmobpEpWznbaC86te0vqOxPl7iYyDXE4i1nLluCbrVZ3N+MODpkgwSfIRrxUzuaymTAAPE/gAzJb3uOc67pT1UuMWhmbA2eOsRv98km8tOhyOHyVlOPqkaRluiZHI+K3OZipmd2YI4GPSR3RmrNq9ERd2mkccOYnkYMeKj1+7I1bMMLmnCSTlEEZGNO5aqaMniaIVY62F2efP7KabI7Tfs1dtWl2XAjE13aY8DWZzaeEb81GHXWQYLSOJ+yU9fg0bp4eJ3+E+aJO+isU12dZXPerLRRZVZo4AwYlp3tdG8HJLVBOiEO/Yji0L/AnCJIz969wna1g7jbM5KnQIQhXKghCEAYQhCAMoQhAAhCEACEIQAIQhAAob0suc27Kjm/hcwnjGKMvMKZKEba34HttNjNNzgaUYh/E5uJoB0mcOR85yVJtJbNMcXJ6K3ue1S5sDVokju/RTCyPyUc2Dsc2UlwlxeR3DIaeKerLelBrsJqCRrrHnpr8khJb0Pwfx2SKjaoYmS/6+NuYGuv0Tu21UnMyIMDdyTQKIqOIJyjwUyeqLRq7IXelnbgOUa+wmT/AMIFSm+NR+g+ZClW0bGiQDklWxtzNqUqjnZNDmCeMvAjxy9VMLKZaLL2Eu00LBRaciWhxHMAD0AUhWuzvaWgtILYEEGRG6CNVsT0VSo5zdsEIQrEAhCEAYQhCAMoQhAAhCEACEIQAIQhAAobtPYXG0wx2A1WNxOiTAxAwN57LR4hTJMu0l3OqNa5glzctBMGD2Z0Mgd6yyxuJvgl4zINc1iDLNTbqXgvM/xOMkH5KO7R7L1y1xY6gwHMYqeU5ggv/CY3x3d6k9jrOZSbjBDmOewgjg8keHJORvHE2AJnxSidMc8bRVFw7K2kVIp1RpJwOIbiiS0N0I7yFI9r7U+w0aeFxe+oB55lTVwDGwB2nakACY3D7KEdJrpFEkfC1rvWPuopydsK8Y6K+tdutdUjrWPg5yJB4xwJ7oU92WYGXba6eNzwSwvY4QW9rC6DroRlx8UjNnY6nIxNMbiRnkZyUm6N9mg9j5zY6qye9tL94RyL+qHKVdS8tJGUoeO27LF2Su11nsNCk89ptMTwBPaLQNwbOEdwCd1gLKdSpUJN27BCEKSAQhCABCEIAEIQgAQhCABCEIAEIQgAWCsrBQBVl4VZcWz+LdlqfPU+qcrqc1rJJAHE5fMqM3vbi2uQdC4xAmdcvPcNxS9/76m1odgmHTAJB4QcsjOvcubLuzqx6ocr8vQBoNIMqPGRbjDAAd8wRlpHeq/2x2ws9Xsmm/HgDWgCACMw5xOuZ0Hf3KTPu6pTYcNopTp26QE67wTqO7eoXtXQqVHgv6iqQAAaXYAA/o+61ivZSadaFZrSwBm8T4K5Oj2xBlhpkDM4jPM/p6KoNm7tc9uBol73NY0A6ZS4CeGXgCr8u6xilSZTH4GhvkNfNXwx3YvnlaoUoQhNCoIQhAAhCwgDKFiUIAyhCEACEIQAIQhAAhCw50IAytdeqGtJOUJlvLbGjSyacbuDdPNRm1bQVKriXmBBwt0An6/qspZYrRtDDKWyOX9dvXtcJgzIImQeIjQgpDcd659VaDhqt/FoHji3PXiPEap8Yd/HRNN+3YHs0z7teYP1SfY+17Qqva7rPWYcVRzjOQBgczGoCiJsYDsDTIH8WUDjG4Rmmu2urUchUMbpzjkmq2Xi9wIn4vijf3cu5aRgYTmXN0QVadavWexow02BjHEZmXZu7pjyhWsuedgrxdZ7LUdTeWPLm4TOUgE4XdxzHOPGS2HppfTdFVocN40IPcfvK3jJJULSi3suFCjWzW39ltsBjw15/A7XwOhUlWqafRm1QIQhSQCEIQB5QsoQBlCEIAEIQgAQkde96LDDqjAeBcJ8kx33tdSFMilVaDpiALiPyCMz3kwFVzS7ZeMJS6Qr2h2upWUQe0/c0fU7lA7dtDabUc5aw6NGnHxTRb67esxhxfnPb1PMp1s20bMIiiZ5zB7uOvvehPK5urpHRx4FBXVs22awYBLtfeUrS2XPdy9F5q3qHHMH3yS24ajMxkXOPH3os1TejR3QjpMiSTJ0kra+oDqE6Ou3DIOs+/omy1twy1ubzpOje8/ZadFbsiO01jBeQBJgfdRK2WHBOSsKzXW6o95LpOW4cPRMl73TLiBnAUqZnKNkeuu+MAFFwBY8672nceUwkdqsrqjjhzI1G/klln2fc53aOEZifqnxtABpFDCKkQXOEOd/VnC18kYeD9kbu27K7HhzT1UGQ5xgCOG8q7rl6VqTKbG2l2N4gOewZc3NJnvkeSqilZKhMVCS7fJ+S2VbGW6Kn6ji9GiwqS2dGWe+aLwC2owyAR2hMHQjPMFLZXOlO9cVMMfq3Jrhw1gqQ7Hbe1bLUbTquL6DjAnMtngfotlnV7MZYGloupYXinVDmhwMgiQe5e0wLAhCEAZQhCAMEqv9sds3YjRomBo5w1PETuUn2ovTqaJjU/KD9VUVM43knMkyfP8AwlOTlcV4od4uJS+UhQ0P3b9+9ZpWNzjn3p3oRhjz7/eadKdjAA9wlIw8h5zUSJ2qxEHSe79fuvDGOacuOXsqS26yCCYyTfTsMuBHvl78VVwaZKnaEFnoF7ssv8e/VPjNmZGKYPD6+yt9lsIZmBmPI/ZLKV5jl7+f6raEF7MpTf8AqIWivTbhxFzd4dBEeOngm+tegxBgYJOUjLvT/V7fvwUbvqyQOB1nyUyjS0EWn2bros7g9wJgHX2PeakFs2XpmkXNInDJy1y9FHdnrUX1Aw5ncRvyyTnfpfQluI5jPvVY1W0RJPypMh140ACQPsmapZjMp0tL+17+i8Np5e/LkoTo0cRA5zsp1C2NeCIOq2VqXmkVR2fJQ3ZXoKtNInVMLu6c0qNpSC1uzUx7KzejoXYe29ZY6c6hse/TzUiCgnRbVmyM8R8ip0CulDcTlT0zMrKxKFYgyhCCgCuuka8TiwA5R9Y+hUNsp8PfHzTxt/aJtbhwAHv0UdpVo7lyc7ubOxgVQRIqNQRKcKFvxANUXfeEBbrLe0FVjOizjZM6XaEH3zKWWKwA5kd6jlgt8wpfdBxNHh80zBqQvNOKEN50w0ZcvPeFGKzzOW/j7yUyv2j2fKffL3xhNsOarl0y+J2h8uu8AGxHa4povurPvy9/4Xig+BHvy+iS2+pnOfv9Qqudqi6jUrNdxVsFpaRxHdvT9tjUL3zB+2SYtnKOKuHOMRnn3CcvRP8AtJVa5rSIyHvnuQvqwf3RC6ze0hhge/e9b6tONZk81pe2Pfv365mgnqpttKdiE32tmW5BVoaq1TNJalSckoLZeB3hO+0FxClWe1pyGANB1zpteSRwl4HfBW8VqxWct0Wt0XsixUzuJcfX9FOGKO7F2LqrJRZwYCeZz+qkrQnofUQl2EIWUKxALBWU335ezbNQdVd+HQcSdAobpWyUrdIqbbsxbKg4E/dRvrk6bS3uLTXdUGWKDHDKE1fsZcuRkacmzsQTUUhPaLwgrxd1txuOeQK3W64C4awmGz0nWWuA4y1+XI7kKKktdlXKUXvosq7qgyU42ftwgieSrK77Vklto2jdZ3UjgxMc8teZMtAaXS0bzha4x3cVbE2mTlSlEsa+akty04+X0UQtNLe4jxTLU2rr17M+X/DaKDm9W7qcdmrE02NNQBxb25JcBPZXqtcDhbqeIUweoa4lzXWgh1KoQ4U6tUhzSW1GHERPZkaJicL2YY51pIW1KzWuLJ7QbjgZnDJEjjmCEy2vaEEsawFzqjGPpTkHB5dPGA1ol2W9ON7Wap1rKtLAXND2FryWgtcWkHEAYIc0ZRnJTI64G4KQeQ402PYYmO04OGA6tw4YbGcLBKK7N35ehyuNhfaAyYkxPPephVu+mGHPtAx4fRV3YavV1mjEXRGbokwd+WZUzstrM5k/Tmpi0iHbGq12eD3ZwmyqzOE+3oQHef08/RM9V6o+zRbRocYTXbnZJXaa6YLwthCmKsrKVIUbNWI2i20abfxVAOQ1J8gkG0t/mvb7RVYewarsA3YG9hh/7WtTzdFp/ZLFXtWlR46ihxxvacbx+RhJniQodZqSbSqIhJtyOm9iraH2Sg8nOo36A+alYVQdGl6F13hs9qhWkD+QwT6uKt2k6QCmIO0LyVM9oQhXKgq76V7w/wCDRnUl5HIwPqrEVO9KNpm8I3NpsHnJ+qw5DqDGeKryIjtqssAFbbEzPksGtLffeiyA5rlHWaFVsqZKBbV1N3DNTG21IHmoDf8AVxOjwW2FfIWzv4j/ALO3sXU24/ijz3T6KQgtqYMRPYe14ji3v4QSPEqN0rEabaZaJIaJB0O8g7/YKdKLuwX0ziaPiH46Z4Pbw17Wh7tBLVu4hGVKpEisz2A/A0y0MOQgtaS5rSNIBJIT3/4kCIPvvVc2i+alN+WkZQJkkjyyk+HepAy8pYCcjGaj5ItcWPFprgjv8ve5MdstOq11ryHHJM95XqI4oSbJckkaWWubSO4qattsgbzCrq66FWpUxgQBx4lTs2CpSZmJgAmDMTn8leeimN2b7RaPY+vimytUjkkdsvhrMjkm2rfbToVVRbJc0jbbrTqmu77E+01cLdBqdw4zy1RaDiPacB4gnyleKlvLGmjZ8nVYDiNY4T9sltGNC052eNqr3bWqtpUz+5oN6tn8xmX1ObnegCT2SnkUhr2U06ha4QRHylPNhp9nmtJMzhtk36J7UBUrUnR2g058RlI8YV3Xe49W2dYjyyXOOytu6m2NIyxZHx9hdG3dUxU2kbwCtcTtGWVUxZKEIWxkCpPpO/1N+nw0/wC0aq7FSfSHLrdVdwIb5AD6Jbk/Qb4n3/oYmTh9+9QllLLP03/oktBuSWOMBcxHUbGq+K8NT7sZsILZdFoeR+9dWDqR/wCU2I8TUqDy4KLX3VygK/th7p/Zrvs9KIIphzvzP7bvVxTvHjYhyZ1VFLVrMWgAiCITbXsknExzmVB+Jpg+nyVlbZ3Hgr9luT3dnj2jEDk5QaoML5wgfJYyTgzeLU0R2vaLRJBDHnjhAcfKM0nqVbRphcORUtfQa7tAZ9y11aLhqMlKyfwR+j/JGrPdlV/xvLRzTvZbBSZuxHiU72C6hUcA4kDuU5oXHY7LZxUfTD3kZBzsWfyG7cpTc/dEOKh6srO2WghsgQ0ancniteNV9NryTm0CeIgAD0Ca9rryxNdAAG4ARCXWKn/5envOBvhkNFm+jVPdEdvPrHmA3LimO0WBwMKa2jgo9eDJK1hJ9GOSC7GCpZiDmVJNgLEK152cEdkv05NP2Witdw6oPdvEwpF0TN/9Ys7YmGVCe49U8g+q3hLyFZx8dnnpQ2d6qpSrNEB7MJ/M3L5Jku1nZVydJVy9ZZKgAzpvxjk4foVUdgpxkoyaLY/yaHHDVY7gQV0DsFeIrWKm6cxIPmT8iFz5eRghWh0N33GOzu3jG3mPiHln4K2F0ymZWi10IDlhNCp7VN9IjALWWDUkud/USQPKFcFeqGtLiYDQSeQVH2i1G1WmrVP4nGJ3AaeiV5L+NDvEj8mxvpiIWyqYCzbez7+cpsrW8OyBz4e/f1Rih+UhZsrc37ZeFGnHYDsb/wArcz9B4roUKA9E+z3VUXV3Dt1Mgf5Rn6n5Kfro4Y1E5eeXlIadoLt61tNwEup1GO8MQn5A+Cp/aOwYLTWpz8LyWnuOY+for1KprbezGnbKk6yIPFpAw+OULPkx1ZrxZboj1keQYKW2myua3Fq1aW0ceY1+axXrvacDgR3GUgdAV2Wrhg71rt14OfqctwSZtnqn4WucO6cvsltg2Ur1icUU2jMlxjLlx98rpNkOSWyLXy+QRrKd7E6o+m1rGk4QJMd2/wBV4t1zU2OMuLoUoum8gyyim2ADmRvJzAz5cOKtp6KbTsiFtpvG5MtdzidCFMrZBUcvWoBIG9EHsMi0M9rtuLCzcFOOhKxF16Oef/jovPi4saPQlRex3YBTxu+InLuCtToQunCy01zq+p1Y5Nkn5hM4mm6QllTStk/vqg003FwkYSHctfQqhL5sopVXBpGGZEcCugr2ZNGp+V3yXPleyYnRmr5/QYNpjNQomtWjcFIbJXdZLRTqt3EH7jylZue7gyTBGcJRtLQJY0rC/ZtWqLqsdvFSm17c2uAcORQqUujpCqUKLKQPwSPUn6oTazISeKRbfSBbDTu+sRkXAM/7jB9JVabN2YuY5wjIe/r5KcdLNSLE0carR6OP28lC7hqxZ6sa4Rw3mDM+GiWzbyL/AIO8fWP+xlvWXZbvmmWw2F7S2phxDWO7gU+ntPjj798ltfZHw2mT2WzlGZkmJ48PNYRN5IunZqtjslJxAbLAYGg5JzSG5LN1dmpMOrabQecCUuXUj0jkS7YKtOkuyDrGu3jI8oBHrKstVn0jWqbRgGgDfP2VjyPob8b7kNs0gj35J7vi86VSnhcIqhrIdGRLTE8c2EA7paCm2xM7YE6n33LbtTdpZXbme01uvEgekrnRumzpOrR5u+8MBE8c0+27akdR1bGhoMSRqd8knVQvNpgyIOa3PrZZKVJrSBxT7El6VZOuqcLDWhg5Ze/AJprWN73ffL5p2F2RDTWpF0TgbUYXj+mZRRCexPa7RkoxeFfE6BmpVabnkanxTDarrayc8zkrQaRTImze15dRy0GXNT3oavotrVLO7Sq3rW/nbDXjxbB/pKidooBlBoHBa9kLy6i3Wd8wG1mg/lfLHHydPgr4pU7Ms0bjR0VVZLSOIIVJWi7iyu8Ro46q7wq42psWG1P3TB9E3mVqxfjvbQz16LQ1uDhJ596RX4ybPyS2vkJSK9KoNEhL/kZrormuCHGOKwllel2ihVsKLr6Xnf8AlaQ/+0H/AGuA9VAbBV7ERu8soy8Cpf0wWk/umbiCfEOEeQnzUDsdbsxpKM7/AMhbjftmH1O3KmF12cVK9H+bCfHL/KhNpdmptsa7FVok8Y+X2VcfdF8vVlsALKELpnIAqmtp7Salrqng8jPuMfRXIVSm0w6q2Vm/zuI8c/qEpyr8UN8WvJmmlTHvlotl81C9lMTOGQCdc4y5D7pNZrW1KHtDnNEaEZ7vHySSHmb7ysbRW0yLWE8y1pOfOfcp9uew2dgxPa0kgwCJ9OOij940Swzxn6xn4JOy8TEcPuFon4voq15I833BqGN/DxW/Zm3Ms7XBzGuBcagIbDi+IDnO1MbhuTTaKpK1dblvVbadolpPTF1tt8yeJn35qL3laiXjmnCvUMJqdRLnqYKtlZsfbVVmmFHa9bCTB/yE/wBQ4WZqNupmtWDGkCTEkwB3k8AM1bGimVnVN22jrKNN/wDExrvNoP1Uf21u+WioBmMjyT/ddNraFNrSHNFNgaRoQGgAjmF7ttmFSm5p3hdFq40c+MvGVlT1TITPeDoaR5J3vWkaL3MdxKZrc4EJCSo6EXZF6ze0ULZWodooVSSx+mM/vqH5D/coPZypx0zM/e2c/wArh6hQWkOyPfvepzfdk8f9tGq1KbdHAx1WdxUFtb4Ezn79VZHQ7YicdQ6AQOclThVyK55VFlooQhdE5hglUxtI3r7VUd/MY81MelnaWrY7EDQdhqVKgYHZZDC5xIBEbgPFUVZNvrQx0vDKnMEHzaR8isM8JSSo3wzjB/Ikttux9OHiRxG5LrBbezpnH0Sa7ekOy1mdXXDqJO89tn/c0S3xbHenCxWJjpDXtcCCWOaQ5pjUAjLMZ+BSUoSj2OxyRl0e7bb8YAz3eGYSBzZ09+5TxWuaRLZn9RokDrMQYIPl74qGn7LpoarU/P374LS8JTUZicTz8tyTlsSEURZpqNyWuyUxMr3gJOaU2exnCTEQpIGy+bVDYbqck1WW5yaZqF0D0Wb7vSm0lrTiP8uY80y2m8alVgDnQwfCwZNHhvPeUxDG6/ApkyKzpDoe2nbabCKOKalmhjtfgz6t3lLf6FPVy70RbR/sl50icqdb9y/hDownmHhnhK6jTUeqFm72QjpAumWiqBzVdVQryvGxirScw7xHjuVKXhZTSqPYRBaSPVL5o+xrBPVDJUo5lCcMAPsoSw0TTpppdizu/me30aVX9hEsI9+O5Wf0w0ZsdN38NUerXBVpdzJaeSvnXzK8Z/Aabdnl3wr06Nru6qwU+Lxi+you3jOF0hcdDBZqTeFNg/2hacdGPKYuQhYKcEimOn68wXUaMjssLzM/iJA00+Djv7lS2D9IP3U66W71Ne8auJwAa51Job2iG0zhl2Ygl2M7/AawR9Ph8iPTNQ2DQPBHet1httSk7FSe5h1yMTz81qLiMiNdP0j5Jbe91Gztpy9j+spCoMBJw4gYBJAk8pGueSjsFY/Xd0q2lmVRrKje/sOj8zMp/pT6zpNsz2kOp1abiIns1GidTLSHf7VWbG5ARovDqQVHjiy6yyRallv2yvyZWpzuBOA/7wPSdEnttvo0831GDk4E+AbJhVg+n3p2st3UXWWo9z4qgkAYgMgBhhv4g4yJ3Ru35/oR/JquQ/wP9bbik3KlTdUO4u7LQeQkn0TDee1dasYe6GfwMGFg8PxeJO9M7hG9GD3+i0jjjHpGUsspdns08+7356LZikiFsoNYWvDgS+G9WQcgZE4u4j1hamugZ5K5Q3UKjmPDgYc0gg8CMwfArr3Zu+22uy0rQzSo0Ej+F34mnvDpHguPBVndkO+Ar26AtrBUp1bGQcTJrMO7CS1rm+DsJ/qPBCAt8qvekS5cxWaNcnc/8KwSU23zYxVpOYRMj1GimUfJUTCXjKykVhbrXQwVHNMdkkZ/4QudTOlZZ/SjSxXc/ucw+sfVVNcWeJp0wnfwVvdJX+nVebP7gqeun/iH8v8A+Stc/wBkZ8b6iNtHHaabI1qMHm4BdKtC52uX/UaH/Np/3NXRIWnHWjLkv5GVot1rbSpvqO+FjXPdyaC4+gK3qP7f/wCl2z/p6v8AYUyKnK983ka9prVnAA1Kj6hHAucXR4TCR4/YWH/GeSxS+L33KoCh9mcGh78pyYDq4Zy6OAIiTqUmf4690a+e5OW0H/uX/lp/2MTeUEHkmd68GfefzWN62H35IINUrL39lvj9Fhyw/Rvj81JKCcllohYp/UL0NR4KGBuZukD6n7ZfJKKlnD+0BL97d54OaN/eEnfr5rB1bzKCTJszy4NLXAnQEYcpI3xOYI8FO+hi8P2e9qQJH75rqMNIPxQ4EnQQ5jd889FA7f8AF4fdPnR7/qlj/wCpo/3hAHW2JaKxW5Jqy0KlaX9e9lFpqA0g4h2Zk5mBOhQohbv+K/8AMfmhc2WV2zqxwqkf/9k="/>
          <p:cNvSpPr>
            <a:spLocks noChangeAspect="1" noChangeArrowheads="1"/>
          </p:cNvSpPr>
          <p:nvPr/>
        </p:nvSpPr>
        <p:spPr bwMode="auto">
          <a:xfrm>
            <a:off x="155575" y="-1790700"/>
            <a:ext cx="23907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00" name="Picture 4" descr="https://hrbatypes.cz/sites/hrbatypes.cz/files/images/buildmuscle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836712"/>
            <a:ext cx="3624337" cy="567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56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1331640" y="1628800"/>
            <a:ext cx="6840760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84304"/>
          </a:xfrm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makromolekulové </a:t>
            </a:r>
            <a:r>
              <a:rPr lang="sk-SK" dirty="0"/>
              <a:t>látky zložené </a:t>
            </a:r>
            <a:r>
              <a:rPr lang="sk-SK" dirty="0" smtClean="0"/>
              <a:t>z ______________, spojených navzájom </a:t>
            </a:r>
            <a:r>
              <a:rPr lang="sk-SK" b="1" dirty="0" err="1" smtClean="0"/>
              <a:t>peptidovou</a:t>
            </a:r>
            <a:r>
              <a:rPr lang="sk-SK" b="1" dirty="0" smtClean="0"/>
              <a:t> </a:t>
            </a:r>
            <a:r>
              <a:rPr lang="sk-SK" b="1" dirty="0"/>
              <a:t>väzbou </a:t>
            </a:r>
            <a:endParaRPr lang="sk-SK" b="1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graphicFrame>
        <p:nvGraphicFramePr>
          <p:cNvPr id="5" name="Graf 4"/>
          <p:cNvGraphicFramePr/>
          <p:nvPr>
            <p:extLst>
              <p:ext uri="{D42A27DB-BD31-4B8C-83A1-F6EECF244321}">
                <p14:modId xmlns:p14="http://schemas.microsoft.com/office/powerpoint/2010/main" val="3220559957"/>
              </p:ext>
            </p:extLst>
          </p:nvPr>
        </p:nvGraphicFramePr>
        <p:xfrm>
          <a:off x="1835696" y="3438198"/>
          <a:ext cx="5472608" cy="3535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 descr="http://www.oskole.sk/userfiles/image/novy/adriana/image004%2811%2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5400600" cy="17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8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990600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Biologické </a:t>
            </a:r>
            <a:r>
              <a:rPr lang="sk-SK" b="1" dirty="0">
                <a:solidFill>
                  <a:srgbClr val="FF0000"/>
                </a:solidFill>
              </a:rPr>
              <a:t>funkcie</a:t>
            </a:r>
            <a:r>
              <a:rPr lang="sk-SK" b="1" dirty="0"/>
              <a:t>: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4" y="1345113"/>
            <a:ext cx="8579296" cy="5463918"/>
          </a:xfrm>
        </p:spPr>
        <p:txBody>
          <a:bodyPr>
            <a:normAutofit/>
          </a:bodyPr>
          <a:lstStyle/>
          <a:p>
            <a:r>
              <a:rPr lang="sk-SK" sz="3600" dirty="0" smtClean="0"/>
              <a:t>a)</a:t>
            </a:r>
            <a:r>
              <a:rPr lang="sk-SK" sz="3600" b="1" dirty="0" smtClean="0"/>
              <a:t>stavebná</a:t>
            </a:r>
            <a:r>
              <a:rPr lang="sk-SK" sz="3600" dirty="0" smtClean="0"/>
              <a:t> - u živočíchov až 80% </a:t>
            </a:r>
            <a:r>
              <a:rPr lang="sk-SK" sz="3600" dirty="0"/>
              <a:t>tela </a:t>
            </a:r>
          </a:p>
          <a:p>
            <a:pPr marL="0" indent="0">
              <a:buNone/>
            </a:pPr>
            <a:r>
              <a:rPr lang="sk-SK" sz="3600" dirty="0" smtClean="0"/>
              <a:t>    (</a:t>
            </a:r>
            <a:r>
              <a:rPr lang="sk-SK" sz="3600" dirty="0" err="1" smtClean="0"/>
              <a:t>skleroproteíny</a:t>
            </a:r>
            <a:r>
              <a:rPr lang="sk-SK" sz="3600" dirty="0"/>
              <a:t>) </a:t>
            </a:r>
          </a:p>
          <a:p>
            <a:r>
              <a:rPr lang="sk-SK" sz="3600" dirty="0" smtClean="0"/>
              <a:t>b)</a:t>
            </a:r>
            <a:r>
              <a:rPr lang="sk-SK" sz="3600" b="1" dirty="0" smtClean="0"/>
              <a:t>katalytická</a:t>
            </a:r>
            <a:r>
              <a:rPr lang="sk-SK" sz="3600" dirty="0" smtClean="0"/>
              <a:t> </a:t>
            </a:r>
            <a:r>
              <a:rPr lang="sk-SK" sz="3600" dirty="0"/>
              <a:t>(enzýmy) </a:t>
            </a:r>
          </a:p>
          <a:p>
            <a:r>
              <a:rPr lang="sk-SK" sz="3600" dirty="0" smtClean="0"/>
              <a:t>c)</a:t>
            </a:r>
            <a:r>
              <a:rPr lang="sk-SK" sz="3600" b="1" dirty="0" smtClean="0"/>
              <a:t>transportná </a:t>
            </a:r>
            <a:r>
              <a:rPr lang="sk-SK" sz="3600" dirty="0"/>
              <a:t>(hemoglobín, </a:t>
            </a:r>
            <a:r>
              <a:rPr lang="sk-SK" sz="3600" dirty="0" err="1"/>
              <a:t>transferín</a:t>
            </a:r>
            <a:r>
              <a:rPr lang="sk-SK" sz="3600" dirty="0"/>
              <a:t>) </a:t>
            </a:r>
            <a:endParaRPr lang="sk-SK" sz="3600" dirty="0" smtClean="0"/>
          </a:p>
          <a:p>
            <a:r>
              <a:rPr lang="sk-SK" sz="3600" dirty="0" smtClean="0"/>
              <a:t>d)</a:t>
            </a:r>
            <a:r>
              <a:rPr lang="sk-SK" sz="3600" b="1" dirty="0" smtClean="0"/>
              <a:t>regulačná</a:t>
            </a:r>
            <a:r>
              <a:rPr lang="sk-SK" sz="3600" dirty="0" smtClean="0"/>
              <a:t> </a:t>
            </a:r>
            <a:r>
              <a:rPr lang="sk-SK" sz="3600" dirty="0"/>
              <a:t>(hormóny) </a:t>
            </a:r>
            <a:endParaRPr lang="sk-SK" sz="3600" dirty="0" smtClean="0"/>
          </a:p>
          <a:p>
            <a:r>
              <a:rPr lang="sk-SK" sz="3600" dirty="0" smtClean="0"/>
              <a:t>e)</a:t>
            </a:r>
            <a:r>
              <a:rPr lang="sk-SK" sz="3600" b="1" dirty="0" smtClean="0"/>
              <a:t>obranná</a:t>
            </a:r>
            <a:r>
              <a:rPr lang="sk-SK" sz="3600" dirty="0" smtClean="0"/>
              <a:t> </a:t>
            </a:r>
            <a:r>
              <a:rPr lang="sk-SK" sz="3600" dirty="0"/>
              <a:t>(</a:t>
            </a:r>
            <a:r>
              <a:rPr lang="sk-SK" sz="3600" dirty="0" smtClean="0"/>
              <a:t>protilátky</a:t>
            </a:r>
            <a:r>
              <a:rPr lang="sk-SK" sz="3600" dirty="0"/>
              <a:t>) </a:t>
            </a:r>
            <a:endParaRPr lang="sk-SK" sz="3600" dirty="0" smtClean="0"/>
          </a:p>
          <a:p>
            <a:r>
              <a:rPr lang="sk-SK" sz="3600" dirty="0"/>
              <a:t>f</a:t>
            </a:r>
            <a:r>
              <a:rPr lang="sk-SK" sz="3600" dirty="0" smtClean="0"/>
              <a:t>)</a:t>
            </a:r>
            <a:r>
              <a:rPr lang="sk-SK" sz="3600" b="1" dirty="0" smtClean="0"/>
              <a:t>pohybová</a:t>
            </a:r>
            <a:r>
              <a:rPr lang="sk-SK" sz="3600" dirty="0" smtClean="0"/>
              <a:t> (________a _______) </a:t>
            </a:r>
            <a:endParaRPr lang="sk-SK" sz="3600" dirty="0"/>
          </a:p>
          <a:p>
            <a:endParaRPr lang="sk-SK" sz="3600" dirty="0"/>
          </a:p>
        </p:txBody>
      </p:sp>
      <p:pic>
        <p:nvPicPr>
          <p:cNvPr id="1026" name="Picture 2" descr="k4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708" y="1844824"/>
            <a:ext cx="1248300" cy="169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massbuilder.eu/images/clanky/inside/pracesva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11" b="5310"/>
          <a:stretch/>
        </p:blipFill>
        <p:spPr bwMode="auto">
          <a:xfrm>
            <a:off x="7633877" y="5414675"/>
            <a:ext cx="1520863" cy="140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1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Obsahujú viac bielkovín rastlinné alebo živočíšne telá?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sk-SK" dirty="0"/>
          </a:p>
        </p:txBody>
      </p:sp>
      <p:pic>
        <p:nvPicPr>
          <p:cNvPr id="1026" name="Picture 2" descr="http://www.veronica.host.sk/fytoterapia/herbar/obrazky/1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223837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sme.sk/cdata/4/57/5752754/zaja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77629"/>
            <a:ext cx="4225652" cy="281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491880" y="3563051"/>
            <a:ext cx="1512168" cy="144016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25" y="1124744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7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Rozdelenie bielkovín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solidFill>
            <a:srgbClr val="CCECFF"/>
          </a:solidFill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sk-SK" b="1" dirty="0"/>
              <a:t>j</a:t>
            </a:r>
            <a:r>
              <a:rPr lang="sk-SK" b="1" dirty="0" smtClean="0"/>
              <a:t>ednoduché – zložené iba z AMK</a:t>
            </a:r>
          </a:p>
          <a:p>
            <a:pPr marL="457200" indent="-457200">
              <a:buFont typeface="+mj-lt"/>
              <a:buAutoNum type="arabicParenR"/>
            </a:pPr>
            <a:r>
              <a:rPr lang="sk-SK" b="1" dirty="0" smtClean="0"/>
              <a:t>zložené </a:t>
            </a:r>
          </a:p>
          <a:p>
            <a:pPr marL="457200" indent="-457200">
              <a:buFont typeface="+mj-lt"/>
              <a:buAutoNum type="arabicParenR"/>
            </a:pPr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pPr marL="1798638" indent="-190500"/>
            <a:r>
              <a:rPr lang="sk-SK" i="1" dirty="0" err="1" smtClean="0"/>
              <a:t>lipoproteíny</a:t>
            </a:r>
            <a:endParaRPr lang="sk-SK" i="1" dirty="0" smtClean="0"/>
          </a:p>
          <a:p>
            <a:pPr marL="1798638" indent="-190500"/>
            <a:r>
              <a:rPr lang="sk-SK" i="1" dirty="0" err="1"/>
              <a:t>g</a:t>
            </a:r>
            <a:r>
              <a:rPr lang="sk-SK" i="1" dirty="0" err="1" smtClean="0"/>
              <a:t>lykoproteíny</a:t>
            </a:r>
            <a:endParaRPr lang="sk-SK" i="1" dirty="0" smtClean="0"/>
          </a:p>
          <a:p>
            <a:pPr marL="1798638" indent="-190500"/>
            <a:r>
              <a:rPr lang="sk-SK" i="1" dirty="0" err="1"/>
              <a:t>f</a:t>
            </a:r>
            <a:r>
              <a:rPr lang="sk-SK" i="1" dirty="0" err="1" smtClean="0"/>
              <a:t>osfoproteíny</a:t>
            </a:r>
            <a:endParaRPr lang="sk-SK" i="1" dirty="0" smtClean="0"/>
          </a:p>
          <a:p>
            <a:pPr marL="1798638" indent="-190500"/>
            <a:r>
              <a:rPr lang="sk-SK" i="1" dirty="0" err="1"/>
              <a:t>n</a:t>
            </a:r>
            <a:r>
              <a:rPr lang="sk-SK" i="1" dirty="0" err="1" smtClean="0"/>
              <a:t>ukleoproteíny</a:t>
            </a:r>
            <a:endParaRPr lang="sk-SK" i="1" dirty="0" smtClean="0"/>
          </a:p>
          <a:p>
            <a:pPr marL="1798638" indent="-190500"/>
            <a:r>
              <a:rPr lang="sk-SK" i="1" dirty="0" err="1" smtClean="0"/>
              <a:t>metaloproteíny</a:t>
            </a:r>
            <a:endParaRPr lang="sk-SK" i="1" dirty="0"/>
          </a:p>
        </p:txBody>
      </p:sp>
      <p:sp>
        <p:nvSpPr>
          <p:cNvPr id="4" name="BlokTextu 3"/>
          <p:cNvSpPr txBox="1"/>
          <p:nvPr/>
        </p:nvSpPr>
        <p:spPr>
          <a:xfrm>
            <a:off x="2267744" y="2564904"/>
            <a:ext cx="6048672" cy="156966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k-SK" sz="2400" b="1" dirty="0"/>
              <a:t>bielkovinová   + </a:t>
            </a:r>
            <a:r>
              <a:rPr lang="sk-SK" sz="2400" b="1" dirty="0" smtClean="0"/>
              <a:t> nebielkovinová </a:t>
            </a:r>
            <a:r>
              <a:rPr lang="sk-SK" sz="2400" b="1" dirty="0"/>
              <a:t>časť</a:t>
            </a:r>
          </a:p>
          <a:p>
            <a:pPr algn="just"/>
            <a:r>
              <a:rPr lang="sk-SK" sz="2400" b="1" dirty="0"/>
              <a:t>                          </a:t>
            </a:r>
            <a:r>
              <a:rPr lang="sk-SK" sz="2400" b="1" dirty="0" smtClean="0"/>
              <a:t>   </a:t>
            </a:r>
            <a:r>
              <a:rPr lang="sk-SK" sz="2400" b="1" dirty="0"/>
              <a:t>(</a:t>
            </a:r>
            <a:r>
              <a:rPr lang="sk-SK" sz="2400" b="1" dirty="0" err="1"/>
              <a:t>prostetická</a:t>
            </a:r>
            <a:r>
              <a:rPr lang="sk-SK" sz="2400" b="1" dirty="0"/>
              <a:t> skupina)</a:t>
            </a:r>
          </a:p>
          <a:p>
            <a:r>
              <a:rPr lang="sk-SK" b="1" dirty="0" smtClean="0"/>
              <a:t>                                   kov, sacharidová zložka, </a:t>
            </a:r>
            <a:r>
              <a:rPr lang="sk-SK" b="1" dirty="0" err="1" smtClean="0"/>
              <a:t>lipidová</a:t>
            </a:r>
            <a:endParaRPr lang="sk-SK" b="1" dirty="0" smtClean="0"/>
          </a:p>
          <a:p>
            <a:r>
              <a:rPr lang="sk-SK" b="1" baseline="-25000" dirty="0"/>
              <a:t> </a:t>
            </a:r>
            <a:r>
              <a:rPr lang="sk-SK" b="1" baseline="-25000" dirty="0" smtClean="0"/>
              <a:t>                                                      </a:t>
            </a:r>
            <a:r>
              <a:rPr lang="sk-SK" b="1" dirty="0"/>
              <a:t>zložka, zvyšok </a:t>
            </a:r>
            <a:r>
              <a:rPr lang="sk-SK" b="1" dirty="0" smtClean="0"/>
              <a:t>H</a:t>
            </a:r>
            <a:r>
              <a:rPr lang="sk-SK" b="1" baseline="-25000" dirty="0" smtClean="0"/>
              <a:t>3</a:t>
            </a:r>
            <a:r>
              <a:rPr lang="sk-SK" b="1" dirty="0" smtClean="0"/>
              <a:t>PO</a:t>
            </a:r>
            <a:r>
              <a:rPr lang="sk-SK" b="1" baseline="-25000" dirty="0" smtClean="0"/>
              <a:t>4</a:t>
            </a:r>
            <a:r>
              <a:rPr lang="sk-SK" b="1" dirty="0" smtClean="0"/>
              <a:t> ...</a:t>
            </a:r>
            <a:endParaRPr lang="sk-SK" b="1" baseline="-25000" dirty="0"/>
          </a:p>
          <a:p>
            <a:endParaRPr lang="sk-SK" b="1" baseline="-25000" dirty="0"/>
          </a:p>
        </p:txBody>
      </p:sp>
    </p:spTree>
    <p:extLst>
      <p:ext uri="{BB962C8B-B14F-4D97-AF65-F5344CB8AC3E}">
        <p14:creationId xmlns:p14="http://schemas.microsoft.com/office/powerpoint/2010/main" val="23637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9744" y="692696"/>
            <a:ext cx="8820472" cy="990600"/>
          </a:xfrm>
        </p:spPr>
        <p:txBody>
          <a:bodyPr>
            <a:noAutofit/>
          </a:bodyPr>
          <a:lstStyle/>
          <a:p>
            <a:r>
              <a:rPr lang="sk-SK" sz="5400" b="1" u="sng" dirty="0" smtClean="0"/>
              <a:t>Úrovne štruktúry bielkovín:</a:t>
            </a:r>
            <a:endParaRPr lang="sk-SK" sz="5400" b="1" u="sng" dirty="0"/>
          </a:p>
        </p:txBody>
      </p:sp>
      <p:sp>
        <p:nvSpPr>
          <p:cNvPr id="5" name="Obdĺžnik 4">
            <a:hlinkClick r:id="rId2" action="ppaction://hlinksldjump"/>
          </p:cNvPr>
          <p:cNvSpPr/>
          <p:nvPr/>
        </p:nvSpPr>
        <p:spPr>
          <a:xfrm>
            <a:off x="585942" y="2999741"/>
            <a:ext cx="4070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rgbClr val="FF0000"/>
                </a:solidFill>
                <a:effectLst/>
              </a:rPr>
              <a:t>sekundárna</a:t>
            </a:r>
            <a:endParaRPr lang="sk-SK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536987" y="1916832"/>
            <a:ext cx="3339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rgbClr val="FFC000"/>
                </a:solidFill>
                <a:effectLst/>
              </a:rPr>
              <a:t>primárna </a:t>
            </a:r>
            <a:endParaRPr lang="sk-SK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7" name="Obdĺžnik 6">
            <a:hlinkClick r:id="rId3" action="ppaction://hlinksldjump"/>
          </p:cNvPr>
          <p:cNvSpPr/>
          <p:nvPr/>
        </p:nvSpPr>
        <p:spPr>
          <a:xfrm>
            <a:off x="602405" y="4029678"/>
            <a:ext cx="3300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rgbClr val="00B050"/>
                </a:solidFill>
                <a:effectLst/>
              </a:rPr>
              <a:t>terciárna</a:t>
            </a:r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Obdĺžnik 7">
            <a:hlinkClick r:id="rId3" action="ppaction://hlinksldjump"/>
          </p:cNvPr>
          <p:cNvSpPr/>
          <p:nvPr/>
        </p:nvSpPr>
        <p:spPr>
          <a:xfrm>
            <a:off x="635350" y="5157192"/>
            <a:ext cx="3493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rgbClr val="0070C0"/>
                </a:solidFill>
                <a:effectLst/>
              </a:rPr>
              <a:t>kvartérna</a:t>
            </a:r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74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Primárna štruktúra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916832"/>
            <a:ext cx="4248472" cy="4030030"/>
          </a:xfrm>
        </p:spPr>
        <p:txBody>
          <a:bodyPr>
            <a:normAutofit/>
          </a:bodyPr>
          <a:lstStyle/>
          <a:p>
            <a:pPr algn="just"/>
            <a:r>
              <a:rPr lang="sk-SK" sz="2800" dirty="0" smtClean="0"/>
              <a:t>daná poradím = </a:t>
            </a:r>
            <a:r>
              <a:rPr lang="sk-SK" sz="2800" b="1" u="sng" dirty="0" smtClean="0"/>
              <a:t>sekvenciou</a:t>
            </a:r>
            <a:r>
              <a:rPr lang="sk-SK" sz="2800" u="sng" dirty="0" smtClean="0"/>
              <a:t> </a:t>
            </a:r>
            <a:r>
              <a:rPr lang="sk-SK" sz="2800" b="1" u="sng" dirty="0" smtClean="0"/>
              <a:t>AMK</a:t>
            </a:r>
            <a:r>
              <a:rPr lang="sk-SK" sz="2800" dirty="0" smtClean="0"/>
              <a:t> v </a:t>
            </a:r>
            <a:r>
              <a:rPr lang="sk-SK" sz="2800" dirty="0" err="1" smtClean="0"/>
              <a:t>polypeptidovom</a:t>
            </a:r>
            <a:r>
              <a:rPr lang="sk-SK" sz="2800" dirty="0" smtClean="0"/>
              <a:t> reťazci</a:t>
            </a:r>
          </a:p>
          <a:p>
            <a:pPr algn="just"/>
            <a:endParaRPr lang="sk-SK" sz="2800" dirty="0" smtClean="0"/>
          </a:p>
          <a:p>
            <a:pPr algn="just"/>
            <a:r>
              <a:rPr lang="sk-SK" sz="2800" dirty="0" smtClean="0"/>
              <a:t>poradie AMK je zakódované v DNA</a:t>
            </a:r>
            <a:endParaRPr lang="sk-SK" sz="2800" dirty="0"/>
          </a:p>
        </p:txBody>
      </p:sp>
      <p:pic>
        <p:nvPicPr>
          <p:cNvPr id="6146" name="Picture 2" descr="primárna štruktúra bielkoví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16832"/>
            <a:ext cx="4317890" cy="403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8456144" y="6237312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81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Sekundárna štruktúra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udáva </a:t>
            </a:r>
            <a:r>
              <a:rPr lang="sk-SK" b="1" u="sng" dirty="0" smtClean="0"/>
              <a:t>priestorové</a:t>
            </a:r>
            <a:r>
              <a:rPr lang="sk-SK" b="1" dirty="0" smtClean="0"/>
              <a:t> </a:t>
            </a:r>
            <a:r>
              <a:rPr lang="sk-SK" dirty="0" smtClean="0"/>
              <a:t>usporiadanie </a:t>
            </a:r>
            <a:r>
              <a:rPr lang="sk-SK" dirty="0" err="1" smtClean="0"/>
              <a:t>polypeptidového</a:t>
            </a:r>
            <a:r>
              <a:rPr lang="sk-SK" dirty="0" smtClean="0"/>
              <a:t> reťazca</a:t>
            </a:r>
            <a:endParaRPr lang="sk-SK" b="1" dirty="0" smtClean="0"/>
          </a:p>
          <a:p>
            <a:r>
              <a:rPr lang="sk-SK" dirty="0"/>
              <a:t>f</a:t>
            </a:r>
            <a:r>
              <a:rPr lang="sk-SK" dirty="0" smtClean="0"/>
              <a:t>ormy: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7170" name="Picture 2" descr="proteínová závit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0" y="2492897"/>
            <a:ext cx="6100365" cy="133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roteínová závitn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132610"/>
            <a:ext cx="2175750" cy="452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3316140" y="5727363"/>
            <a:ext cx="32720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pravotočivá závitnica – </a:t>
            </a:r>
            <a:r>
              <a:rPr lang="el-GR" sz="28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α</a:t>
            </a:r>
            <a:r>
              <a:rPr lang="sk-SK" sz="28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-</a:t>
            </a:r>
            <a:r>
              <a:rPr lang="sk-SK" sz="2800" b="1" i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helix</a:t>
            </a:r>
            <a:endParaRPr lang="sk-SK" sz="2800" b="1" i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1162827" y="3717032"/>
            <a:ext cx="392286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š</a:t>
            </a:r>
            <a:r>
              <a:rPr lang="sk-SK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truktúra skladaného </a:t>
            </a:r>
          </a:p>
          <a:p>
            <a:pPr algn="ctr"/>
            <a:r>
              <a:rPr lang="sk-SK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lang="sk-SK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istu – </a:t>
            </a:r>
            <a:r>
              <a:rPr lang="el-GR" sz="28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β</a:t>
            </a:r>
            <a:r>
              <a:rPr lang="sk-SK" sz="28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-štruktúra</a:t>
            </a:r>
            <a:endParaRPr lang="sk-SK" sz="2800" b="1" i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  <p:sp>
        <p:nvSpPr>
          <p:cNvPr id="8" name="Tlačidlo akcie: Domov 7">
            <a:hlinkClick r:id="rId4" action="ppaction://hlinksldjump" highlightClick="1"/>
          </p:cNvPr>
          <p:cNvSpPr/>
          <p:nvPr/>
        </p:nvSpPr>
        <p:spPr>
          <a:xfrm>
            <a:off x="8456144" y="6237312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34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8285" y="47667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Stabilizácia sekundárnej štruktúry B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2138" y="1700808"/>
            <a:ext cx="8383960" cy="820688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sz="2800" b="1" u="sng" dirty="0" smtClean="0"/>
              <a:t>vodíkovými väzbami </a:t>
            </a:r>
            <a:r>
              <a:rPr lang="sk-SK" sz="2800" dirty="0" smtClean="0"/>
              <a:t>medzi skupinami C=O a NH</a:t>
            </a:r>
          </a:p>
          <a:p>
            <a:pPr marL="0" indent="0">
              <a:buNone/>
            </a:pPr>
            <a:endParaRPr lang="sk-SK" dirty="0" smtClean="0"/>
          </a:p>
        </p:txBody>
      </p:sp>
      <p:pic>
        <p:nvPicPr>
          <p:cNvPr id="2050" name="Picture 2" descr="http://pdf.truni.sk/e-skripta/vczv1/Chemia%20v%20kuchyni/images/Bielkoviny/heli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996952"/>
            <a:ext cx="2952328" cy="377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df.truni.sk/e-skripta/vczv1/Chemia%20v%20kuchyni/images/Bielkoviny/skladany_lis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29000"/>
            <a:ext cx="397458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lačidlo akcie: Domov 5">
            <a:hlinkClick r:id="rId4" action="ppaction://hlinksldjump" highlightClick="1"/>
          </p:cNvPr>
          <p:cNvSpPr/>
          <p:nvPr/>
        </p:nvSpPr>
        <p:spPr>
          <a:xfrm>
            <a:off x="8522000" y="6301661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75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snosť">
  <a:themeElements>
    <a:clrScheme name="Jasnosť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, klas. ver.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asnos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399</TotalTime>
  <Words>434</Words>
  <Application>Microsoft Office PowerPoint</Application>
  <PresentationFormat>Prezentácia na obrazovke (4:3)</PresentationFormat>
  <Paragraphs>124</Paragraphs>
  <Slides>19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Jasnosť</vt:lpstr>
      <vt:lpstr>Prezentácia programu PowerPoint</vt:lpstr>
      <vt:lpstr>Prezentácia programu PowerPoint</vt:lpstr>
      <vt:lpstr>Biologické funkcie: </vt:lpstr>
      <vt:lpstr>Obsahujú viac bielkovín rastlinné alebo živočíšne telá?</vt:lpstr>
      <vt:lpstr>Rozdelenie bielkovín</vt:lpstr>
      <vt:lpstr>Úrovne štruktúry bielkovín:</vt:lpstr>
      <vt:lpstr>Primárna štruktúra</vt:lpstr>
      <vt:lpstr>Sekundárna štruktúra</vt:lpstr>
      <vt:lpstr>Stabilizácia sekundárnej štruktúry B</vt:lpstr>
      <vt:lpstr>Prezentácia programu PowerPoint</vt:lpstr>
      <vt:lpstr>Terciárna štruktúra</vt:lpstr>
      <vt:lpstr>Stabilizácia terciárnej štruktúry B</vt:lpstr>
      <vt:lpstr>Kvartérna štruktúra</vt:lpstr>
      <vt:lpstr>Denaturácia </vt:lpstr>
      <vt:lpstr>Prezentácia programu PowerPoint</vt:lpstr>
      <vt:lpstr>Dôkazové reakcie bielkovín</vt:lpstr>
      <vt:lpstr>Prezentácia programu PowerPoint</vt:lpstr>
      <vt:lpstr>                    Zdroje bielkovín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lensk</dc:creator>
  <cp:lastModifiedBy>spravca</cp:lastModifiedBy>
  <cp:revision>58</cp:revision>
  <dcterms:created xsi:type="dcterms:W3CDTF">2014-10-21T16:19:08Z</dcterms:created>
  <dcterms:modified xsi:type="dcterms:W3CDTF">2020-11-10T07:12:05Z</dcterms:modified>
</cp:coreProperties>
</file>