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6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74E0DE-7E2C-684B-8E9A-61F5A8047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/>
              <a:t>Trestné právo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15782B-4945-B547-8D00-FEC0D693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09141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07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821C7-26A5-F140-B26D-BE2718D4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Vynútená </a:t>
            </a:r>
            <a:r>
              <a:rPr lang="sk-SK" dirty="0" smtClean="0"/>
              <a:t>poslušnosť </a:t>
            </a:r>
            <a:r>
              <a:rPr lang="sk-SK" smtClean="0"/>
              <a:t>alebo nutnosť?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687BB4-4CB6-8945-A99D-11834087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>
                <a:solidFill>
                  <a:schemeClr val="accent1"/>
                </a:solidFill>
              </a:rPr>
              <a:t>Štát </a:t>
            </a:r>
            <a:r>
              <a:rPr lang="sk-SK" sz="2400" dirty="0">
                <a:solidFill>
                  <a:schemeClr val="tx1"/>
                </a:solidFill>
              </a:rPr>
              <a:t>si na svojom území </a:t>
            </a:r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vynucuje </a:t>
            </a:r>
            <a:r>
              <a:rPr lang="sk-SK" sz="2400" b="1" dirty="0">
                <a:solidFill>
                  <a:srgbClr val="FF0000"/>
                </a:solidFill>
              </a:rPr>
              <a:t>dodržiavanie práva
Trestné právo – </a:t>
            </a:r>
            <a:r>
              <a:rPr lang="sk-SK" sz="2400" b="1" dirty="0">
                <a:solidFill>
                  <a:schemeClr val="tx1"/>
                </a:solidFill>
              </a:rPr>
              <a:t>odvetvie práva, ktoré chráni občanov pred ľuďmi, ktorí porušujú </a:t>
            </a:r>
            <a:r>
              <a:rPr lang="sk-SK" sz="2400" b="1" dirty="0">
                <a:solidFill>
                  <a:srgbClr val="0070C0"/>
                </a:solidFill>
              </a:rPr>
              <a:t>právne predpisy </a:t>
            </a:r>
            <a:r>
              <a:rPr lang="sk-SK" sz="2400" b="1" dirty="0">
                <a:solidFill>
                  <a:schemeClr val="tx1"/>
                </a:solidFill>
              </a:rPr>
              <a:t>a ohrozujú ich </a:t>
            </a:r>
            <a:r>
              <a:rPr lang="sk-SK" sz="2400" b="1" dirty="0">
                <a:solidFill>
                  <a:srgbClr val="00B050"/>
                </a:solidFill>
              </a:rPr>
              <a:t>život, zdravie, majetok...</a:t>
            </a:r>
            <a:endParaRPr lang="sk-SK" sz="2400" b="1" dirty="0">
              <a:solidFill>
                <a:schemeClr val="accent1"/>
              </a:solidFill>
            </a:endParaRPr>
          </a:p>
        </p:txBody>
      </p:sp>
      <p:pic>
        <p:nvPicPr>
          <p:cNvPr id="7170" name="Picture 2" descr="Pin by Vierka on povolania | Policajt, Aktivity pre deti, Dopravné  prostried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32" y="4571984"/>
            <a:ext cx="1523968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9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D5536-5781-B749-AB86-34E00320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Trestný zákon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DA609F-5599-FD42-B0F1-55E7032A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Kódexom trestného práva je </a:t>
            </a:r>
            <a:r>
              <a:rPr lang="sk-SK" sz="2400" b="1" dirty="0"/>
              <a:t>Trestný zákon
</a:t>
            </a:r>
            <a:r>
              <a:rPr lang="sk-SK" sz="2400" dirty="0"/>
              <a:t>Trestný zákon presne definuje, aké </a:t>
            </a:r>
            <a:r>
              <a:rPr lang="sk-SK" sz="2400" b="1" dirty="0"/>
              <a:t>konanie je pre spoločnosť také nebezpečné =&gt; </a:t>
            </a:r>
            <a:r>
              <a:rPr lang="sk-SK" sz="2400" b="1" dirty="0">
                <a:solidFill>
                  <a:srgbClr val="FF0000"/>
                </a:solidFill>
              </a:rPr>
              <a:t>trestný čin</a:t>
            </a:r>
            <a:endParaRPr lang="sk-SK" sz="2400" dirty="0">
              <a:solidFill>
                <a:srgbClr val="FF0000"/>
              </a:solidFill>
            </a:endParaRPr>
          </a:p>
          <a:p>
            <a:r>
              <a:rPr lang="sk-SK" sz="2400" b="1" dirty="0">
                <a:solidFill>
                  <a:srgbClr val="FF0000"/>
                </a:solidFill>
              </a:rPr>
              <a:t>Neznalosť zákona neospravedlňuje!</a:t>
            </a:r>
            <a:endParaRPr lang="sk-SK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sk-SK" sz="2400" dirty="0"/>
          </a:p>
        </p:txBody>
      </p:sp>
      <p:pic>
        <p:nvPicPr>
          <p:cNvPr id="6146" name="Picture 2" descr="Trestný zákon. Veľký komentár. 4. aktualizovane vydanie (Jozef Čentéš,  kolektiv) &gt; kniha | PreSkoly.sk"/>
          <p:cNvPicPr>
            <a:picLocks noChangeAspect="1" noChangeArrowheads="1"/>
          </p:cNvPicPr>
          <p:nvPr/>
        </p:nvPicPr>
        <p:blipFill>
          <a:blip r:embed="rId2"/>
          <a:srcRect l="18750" t="1250" r="16249" b="2499"/>
          <a:stretch>
            <a:fillRect/>
          </a:stretch>
        </p:blipFill>
        <p:spPr bwMode="auto">
          <a:xfrm>
            <a:off x="9905984" y="3472938"/>
            <a:ext cx="2286016" cy="3385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83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E1D5F-1477-504B-9D80-6C9CA44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Trestná zodpovednosť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51E56A-1509-B641-961C-1AB1456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Trestný zákon vymedzuje aj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trestnú zodpovednosť =&gt; </a:t>
            </a:r>
            <a:r>
              <a:rPr lang="sk-SK" sz="2400" b="1" dirty="0">
                <a:solidFill>
                  <a:srgbClr val="FF0000"/>
                </a:solidFill>
              </a:rPr>
              <a:t>povinnosť osobne sa zodpovedať za trestný čin...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Za svoje skutky </a:t>
            </a:r>
            <a:r>
              <a:rPr lang="sk-SK" sz="2400" dirty="0">
                <a:solidFill>
                  <a:schemeClr val="tx1"/>
                </a:solidFill>
              </a:rPr>
              <a:t>zodpovedáme </a:t>
            </a:r>
            <a:r>
              <a:rPr lang="sk-SK" sz="2400" b="1" dirty="0">
                <a:solidFill>
                  <a:schemeClr val="tx1"/>
                </a:solidFill>
              </a:rPr>
              <a:t>od 14 rokov</a:t>
            </a:r>
          </a:p>
          <a:p>
            <a:r>
              <a:rPr lang="sk-SK" sz="2400" dirty="0">
                <a:solidFill>
                  <a:schemeClr val="tx1"/>
                </a:solidFill>
              </a:rPr>
              <a:t>Od </a:t>
            </a:r>
            <a:r>
              <a:rPr lang="sk-SK" sz="2400" b="1" dirty="0">
                <a:solidFill>
                  <a:srgbClr val="FF0000"/>
                </a:solidFill>
              </a:rPr>
              <a:t>14 do 18 rokov </a:t>
            </a:r>
            <a:r>
              <a:rPr lang="sk-SK" sz="2400" dirty="0">
                <a:solidFill>
                  <a:srgbClr val="FF0000"/>
                </a:solidFill>
              </a:rPr>
              <a:t>= </a:t>
            </a:r>
            <a:r>
              <a:rPr lang="sk-SK" sz="2400" b="1" dirty="0">
                <a:solidFill>
                  <a:srgbClr val="FF0000"/>
                </a:solidFill>
              </a:rPr>
              <a:t>mladiství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Od 18 rokov </a:t>
            </a:r>
            <a:r>
              <a:rPr lang="sk-SK" sz="2400" dirty="0">
                <a:solidFill>
                  <a:srgbClr val="FF0000"/>
                </a:solidFill>
              </a:rPr>
              <a:t>= </a:t>
            </a:r>
            <a:r>
              <a:rPr lang="sk-SK" sz="2400" b="1" dirty="0">
                <a:solidFill>
                  <a:srgbClr val="FF0000"/>
                </a:solidFill>
              </a:rPr>
              <a:t>plná trestná zodpovednosť =&gt; plnoletí</a:t>
            </a: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Mladiství kriminálnici: Tieto protizákonné skutky robia najčastejš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6038" y="5000612"/>
            <a:ext cx="3255962" cy="185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0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615848-C856-7F4D-8030-42D30DA2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Mladiství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8CFDD7-0A59-6A49-931E-0D20878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Pri </a:t>
            </a:r>
            <a:r>
              <a:rPr lang="sk-SK" sz="2400" b="1" dirty="0"/>
              <a:t>mladistvých </a:t>
            </a:r>
            <a:r>
              <a:rPr lang="sk-SK" sz="2400" dirty="0"/>
              <a:t>sa tresty znižujú na </a:t>
            </a:r>
            <a:r>
              <a:rPr lang="sk-SK" sz="2400" b="1" dirty="0"/>
              <a:t>polovicu =&gt; hlavným cieľom je výchova =&gt; </a:t>
            </a:r>
            <a:r>
              <a:rPr lang="sk-SK" sz="2400" dirty="0"/>
              <a:t>zisťujú sa pomery v akých mladistvý žije</a:t>
            </a:r>
          </a:p>
          <a:p>
            <a:r>
              <a:rPr lang="sk-SK" sz="2400" dirty="0"/>
              <a:t>Namiesto trestu = </a:t>
            </a: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ochranná výchova </a:t>
            </a:r>
            <a:r>
              <a:rPr lang="sk-SK" sz="2400" dirty="0">
                <a:sym typeface="Wingdings" pitchFamily="2" charset="2"/>
              </a:rPr>
              <a:t> vykonáva sa buď </a:t>
            </a:r>
            <a:r>
              <a:rPr lang="sk-SK" sz="2400" b="1" dirty="0">
                <a:sym typeface="Wingdings" pitchFamily="2" charset="2"/>
              </a:rPr>
              <a:t>v osobitných zariadeniach </a:t>
            </a:r>
            <a:r>
              <a:rPr lang="sk-SK" sz="2400" dirty="0">
                <a:sym typeface="Wingdings" pitchFamily="2" charset="2"/>
              </a:rPr>
              <a:t>alebo </a:t>
            </a:r>
            <a:r>
              <a:rPr lang="sk-SK" sz="2400" b="1" dirty="0">
                <a:sym typeface="Wingdings" pitchFamily="2" charset="2"/>
              </a:rPr>
              <a:t>v profesionálnej náhradnej </a:t>
            </a:r>
            <a:r>
              <a:rPr lang="sk-SK" sz="2400" b="1" dirty="0" smtClean="0">
                <a:sym typeface="Wingdings" pitchFamily="2" charset="2"/>
              </a:rPr>
              <a:t>rodine...</a:t>
            </a:r>
          </a:p>
          <a:p>
            <a:pPr lvl="1"/>
            <a:r>
              <a:rPr lang="sk-SK" sz="2200" b="1" dirty="0" smtClean="0">
                <a:sym typeface="Wingdings" pitchFamily="2" charset="2"/>
              </a:rPr>
              <a:t>Najdlhšie </a:t>
            </a:r>
            <a:r>
              <a:rPr lang="sk-SK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do 18 roku </a:t>
            </a:r>
            <a:r>
              <a:rPr lang="sk-SK" sz="2200" b="1" dirty="0" smtClean="0">
                <a:sym typeface="Wingdings" pitchFamily="2" charset="2"/>
              </a:rPr>
              <a:t>života</a:t>
            </a:r>
            <a:endParaRPr lang="sk-SK" sz="2200" b="1" dirty="0">
              <a:sym typeface="Wingdings" pitchFamily="2" charset="2"/>
            </a:endParaRPr>
          </a:p>
          <a:p>
            <a:pPr algn="l"/>
            <a:endParaRPr lang="sk-SK" sz="2400" b="1" dirty="0">
              <a:sym typeface="Wingdings" pitchFamily="2" charset="2"/>
            </a:endParaRPr>
          </a:p>
        </p:txBody>
      </p:sp>
      <p:pic>
        <p:nvPicPr>
          <p:cNvPr id="4098" name="Picture 2" descr="Aký typ výchovy využívate? | eduworld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5818" y="4214818"/>
            <a:ext cx="3786182" cy="2524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20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40851-3F7C-EF43-BBB9-FAA262A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Páchateľ a spolupáchatelia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7FA78E-F755-DA42-A08D-70F8384C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/>
              <a:t>Páchateľ – </a:t>
            </a:r>
            <a:r>
              <a:rPr lang="sk-SK" sz="2400" dirty="0"/>
              <a:t>ten kto vykoná </a:t>
            </a:r>
            <a:r>
              <a:rPr lang="sk-SK" sz="2400" b="1" dirty="0"/>
              <a:t>trestný čin...</a:t>
            </a:r>
          </a:p>
          <a:p>
            <a:r>
              <a:rPr lang="sk-SK" sz="2400" dirty="0"/>
              <a:t>Keď je viacero páchateľov = sú za svoje konanie zodpovední všetci = </a:t>
            </a:r>
            <a:r>
              <a:rPr lang="sk-SK" sz="2400" b="1" dirty="0" smtClean="0"/>
              <a:t>spolupáchatelia</a:t>
            </a:r>
            <a:r>
              <a:rPr lang="sk-SK" sz="2400" b="1" dirty="0"/>
              <a:t>
</a:t>
            </a:r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Trestný čin </a:t>
            </a:r>
            <a:r>
              <a:rPr lang="sk-SK" sz="2400" b="1" dirty="0"/>
              <a:t>– </a:t>
            </a:r>
            <a:r>
              <a:rPr lang="sk-SK" sz="2400" dirty="0"/>
              <a:t>vyšetruje </a:t>
            </a:r>
            <a:r>
              <a:rPr lang="sk-SK" sz="2400" b="1" dirty="0" smtClean="0"/>
              <a:t>polícia</a:t>
            </a:r>
          </a:p>
          <a:p>
            <a:endParaRPr lang="sk-SK" sz="2400" b="1" dirty="0" smtClean="0"/>
          </a:p>
          <a:p>
            <a:endParaRPr lang="sk-SK" sz="2400" b="1" dirty="0" smtClean="0"/>
          </a:p>
          <a:p>
            <a:pPr>
              <a:buNone/>
            </a:pPr>
            <a:endParaRPr lang="sk-SK" sz="2400" dirty="0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7239008" y="3500438"/>
            <a:ext cx="14287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8667768" y="33575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Zaisťuje stopy</a:t>
            </a:r>
            <a:endParaRPr lang="sk-SK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7239008" y="371475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8382016" y="400050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Vypočúva svedkov</a:t>
            </a:r>
            <a:endParaRPr lang="sk-SK" dirty="0"/>
          </a:p>
        </p:txBody>
      </p:sp>
      <p:cxnSp>
        <p:nvCxnSpPr>
          <p:cNvPr id="12" name="Rovná spojovacia šípka 11"/>
          <p:cNvCxnSpPr/>
          <p:nvPr/>
        </p:nvCxnSpPr>
        <p:spPr>
          <a:xfrm rot="16200000" flipH="1">
            <a:off x="7096132" y="3929066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8096264" y="4643446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Zhromažďuje dôkazy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73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Zadržanie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Podozrivého aj </a:t>
            </a:r>
            <a:r>
              <a:rPr lang="sk-SK" sz="2400" b="1" dirty="0" smtClean="0"/>
              <a:t>obvineného</a:t>
            </a:r>
            <a:r>
              <a:rPr lang="sk-SK" sz="2400" dirty="0" smtClean="0"/>
              <a:t> môže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polícia</a:t>
            </a:r>
            <a:r>
              <a:rPr lang="sk-SK" sz="2400" dirty="0" smtClean="0"/>
              <a:t> </a:t>
            </a:r>
            <a:r>
              <a:rPr lang="sk-SK" sz="2400" b="1" dirty="0" smtClean="0"/>
              <a:t>zadržať</a:t>
            </a:r>
            <a:r>
              <a:rPr lang="sk-SK" sz="2400" dirty="0" smtClean="0"/>
              <a:t>, ale najviac na </a:t>
            </a:r>
            <a:r>
              <a:rPr lang="sk-SK" sz="2400" b="1" dirty="0" smtClean="0">
                <a:solidFill>
                  <a:srgbClr val="FF0000"/>
                </a:solidFill>
              </a:rPr>
              <a:t>48 hodín </a:t>
            </a:r>
            <a:r>
              <a:rPr lang="sk-SK" sz="2400" dirty="0" smtClean="0"/>
              <a:t>=&gt;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vypočutie</a:t>
            </a:r>
            <a:r>
              <a:rPr lang="sk-SK" sz="2400" dirty="0" smtClean="0"/>
              <a:t>: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solidFill>
                  <a:srgbClr val="00B050"/>
                </a:solidFill>
              </a:rPr>
              <a:t>Prepustenie na slobodu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solidFill>
                  <a:srgbClr val="FF0000"/>
                </a:solidFill>
              </a:rPr>
              <a:t>Odovzdanie súdu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881686" y="371475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953256" y="3500438"/>
            <a:ext cx="1095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sloboda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81818" y="4714884"/>
            <a:ext cx="8819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väzba</a:t>
            </a:r>
            <a:endParaRPr lang="sk-SK" dirty="0"/>
          </a:p>
        </p:txBody>
      </p:sp>
      <p:cxnSp>
        <p:nvCxnSpPr>
          <p:cNvPr id="9" name="Rovná spojovacia šípka 8"/>
          <p:cNvCxnSpPr/>
          <p:nvPr/>
        </p:nvCxnSpPr>
        <p:spPr>
          <a:xfrm rot="16200000" flipH="1">
            <a:off x="5774529" y="3821909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Priestupky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Okrem trestných činov </a:t>
            </a:r>
            <a:r>
              <a:rPr lang="sk-SK" sz="2400" b="1" dirty="0" smtClean="0"/>
              <a:t>polícia</a:t>
            </a:r>
            <a:r>
              <a:rPr lang="sk-SK" sz="2400" dirty="0" smtClean="0"/>
              <a:t> rieši aj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priestupky</a:t>
            </a:r>
            <a:r>
              <a:rPr lang="sk-SK" sz="2400" dirty="0" smtClean="0"/>
              <a:t>...</a:t>
            </a:r>
          </a:p>
          <a:p>
            <a:r>
              <a:rPr lang="sk-SK" sz="2400" b="1" dirty="0" smtClean="0"/>
              <a:t>Priestupok</a:t>
            </a:r>
            <a:r>
              <a:rPr lang="sk-SK" sz="2400" dirty="0" smtClean="0"/>
              <a:t> je konanie, ktorého spoločenská </a:t>
            </a:r>
            <a:r>
              <a:rPr lang="sk-SK" sz="2400" b="1" dirty="0" smtClean="0"/>
              <a:t>nebezpečnosť je nižšia ako pri trestnom čine </a:t>
            </a:r>
            <a:r>
              <a:rPr lang="sk-SK" sz="2400" dirty="0" smtClean="0"/>
              <a:t>ako napr.: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solidFill>
                  <a:srgbClr val="FF0000"/>
                </a:solidFill>
              </a:rPr>
              <a:t>Dopravné priestupky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Rušenie nočného </a:t>
            </a:r>
            <a:r>
              <a:rPr lang="sk-S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kľudu</a:t>
            </a:r>
            <a:endParaRPr lang="sk-SK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lphaLcParenR"/>
            </a:pPr>
            <a:r>
              <a:rPr lang="sk-SK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Vandalizmus</a:t>
            </a:r>
            <a:r>
              <a:rPr lang="sk-SK" sz="2400" dirty="0" smtClean="0"/>
              <a:t> </a:t>
            </a:r>
          </a:p>
          <a:p>
            <a:pPr marL="457200" indent="-457200">
              <a:buAutoNum type="alphaLcParenR"/>
            </a:pP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Drobné krádeže</a:t>
            </a:r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7024694" y="4071942"/>
            <a:ext cx="42851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Spôsobená </a:t>
            </a:r>
            <a:r>
              <a:rPr lang="sk-SK" b="1" dirty="0" smtClean="0"/>
              <a:t>škoda nesmie presiahnuť</a:t>
            </a:r>
          </a:p>
          <a:p>
            <a:pPr algn="ctr"/>
            <a:r>
              <a:rPr lang="sk-SK" b="1" dirty="0" smtClean="0"/>
              <a:t>výšku minimálnej mzdy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310050" y="5857892"/>
            <a:ext cx="42851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Úloha</a:t>
            </a:r>
            <a:r>
              <a:rPr lang="sk-SK" i="1" dirty="0" smtClean="0"/>
              <a:t>: </a:t>
            </a:r>
            <a:r>
              <a:rPr lang="sk-SK" b="1" i="1" dirty="0" smtClean="0"/>
              <a:t>pomocou internetu zisti výšku </a:t>
            </a:r>
          </a:p>
          <a:p>
            <a:pPr algn="ctr"/>
            <a:r>
              <a:rPr lang="sk-SK" b="1" i="1" dirty="0" smtClean="0"/>
              <a:t>minimálnej mzdy</a:t>
            </a:r>
            <a:endParaRPr lang="sk-SK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261</Words>
  <Application>Microsoft Office PowerPoint</Application>
  <PresentationFormat>Širokouhlá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Dym</vt:lpstr>
      <vt:lpstr>Trestné právo</vt:lpstr>
      <vt:lpstr>Vynútená poslušnosť alebo nutnosť?</vt:lpstr>
      <vt:lpstr>Trestný zákon</vt:lpstr>
      <vt:lpstr>Trestná zodpovednosť</vt:lpstr>
      <vt:lpstr>Mladiství</vt:lpstr>
      <vt:lpstr>Páchateľ a spolupáchatelia</vt:lpstr>
      <vt:lpstr>Zadržanie </vt:lpstr>
      <vt:lpstr>Priestupky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Trestné právo</dc:title>
  <dc:creator>Branislav Benčič</dc:creator>
  <cp:lastModifiedBy>student</cp:lastModifiedBy>
  <cp:revision>26</cp:revision>
  <dcterms:created xsi:type="dcterms:W3CDTF">2020-12-09T21:01:23Z</dcterms:created>
  <dcterms:modified xsi:type="dcterms:W3CDTF">2021-06-10T07:02:09Z</dcterms:modified>
</cp:coreProperties>
</file>