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301" r:id="rId3"/>
    <p:sldId id="304" r:id="rId4"/>
    <p:sldId id="305" r:id="rId5"/>
    <p:sldId id="306" r:id="rId6"/>
    <p:sldId id="307" r:id="rId7"/>
    <p:sldId id="308" r:id="rId8"/>
    <p:sldId id="309" r:id="rId9"/>
    <p:sldId id="262" r:id="rId10"/>
    <p:sldId id="263" r:id="rId11"/>
    <p:sldId id="272" r:id="rId12"/>
    <p:sldId id="264" r:id="rId13"/>
    <p:sldId id="273" r:id="rId14"/>
    <p:sldId id="258" r:id="rId15"/>
    <p:sldId id="260" r:id="rId16"/>
    <p:sldId id="261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0" r:id="rId26"/>
    <p:sldId id="286" r:id="rId27"/>
    <p:sldId id="287" r:id="rId28"/>
    <p:sldId id="271" r:id="rId29"/>
    <p:sldId id="269" r:id="rId30"/>
    <p:sldId id="265" r:id="rId31"/>
    <p:sldId id="266" r:id="rId32"/>
    <p:sldId id="267" r:id="rId33"/>
    <p:sldId id="257" r:id="rId34"/>
    <p:sldId id="274" r:id="rId35"/>
    <p:sldId id="275" r:id="rId36"/>
    <p:sldId id="276" r:id="rId37"/>
    <p:sldId id="302" r:id="rId38"/>
    <p:sldId id="303" r:id="rId39"/>
    <p:sldId id="289" r:id="rId40"/>
    <p:sldId id="300" r:id="rId41"/>
    <p:sldId id="288" r:id="rId4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4" d="100"/>
          <a:sy n="74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00D2-E1B7-4878-9290-F45B4D931ED0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3C47B-ADE8-4614-BA80-B628ED8AA2B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9235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28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29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30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31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32</a:t>
            </a:fld>
            <a:endParaRPr lang="sk-S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33</a:t>
            </a:fld>
            <a:endParaRPr lang="sk-S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34</a:t>
            </a:fld>
            <a:endParaRPr lang="sk-S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35</a:t>
            </a:fld>
            <a:endParaRPr lang="sk-S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36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41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3C47B-ADE8-4614-BA80-B628ED8AA2B2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2EACFE-8799-4E39-B398-CCCF66516948}" type="datetimeFigureOut">
              <a:rPr lang="sk-SK" smtClean="0"/>
              <a:pPr/>
              <a:t>9. 3. 2015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C56D16-D1E2-4C28-8C20-D677F72FF26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-387424"/>
            <a:ext cx="8458200" cy="5188024"/>
          </a:xfrm>
        </p:spPr>
        <p:txBody>
          <a:bodyPr>
            <a:normAutofit/>
          </a:bodyPr>
          <a:lstStyle/>
          <a:p>
            <a:r>
              <a:rPr lang="sk-SK" sz="8000" dirty="0" smtClean="0"/>
              <a:t>Článkonožce</a:t>
            </a:r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467544" y="4869160"/>
            <a:ext cx="8458200" cy="1222375"/>
          </a:xfrm>
        </p:spPr>
        <p:txBody>
          <a:bodyPr>
            <a:normAutofit/>
          </a:bodyPr>
          <a:lstStyle/>
          <a:p>
            <a:r>
              <a:rPr lang="sk-SK" sz="2400" b="1" dirty="0" err="1" smtClean="0"/>
              <a:t>rndR</a:t>
            </a:r>
            <a:r>
              <a:rPr lang="sk-SK" sz="2400" b="1" dirty="0" smtClean="0"/>
              <a:t>. Lenka </a:t>
            </a:r>
            <a:r>
              <a:rPr lang="sk-SK" sz="2400" b="1" dirty="0" err="1" smtClean="0"/>
              <a:t>Škarbeková</a:t>
            </a:r>
            <a:r>
              <a:rPr lang="sk-SK" sz="2400" b="1" dirty="0" smtClean="0"/>
              <a:t/>
            </a:r>
            <a:br>
              <a:rPr lang="sk-SK" sz="2400" b="1" dirty="0" smtClean="0"/>
            </a:br>
            <a:r>
              <a:rPr lang="sk-SK" sz="2400" b="1" dirty="0" smtClean="0"/>
              <a:t>GEL-ŠKA-EKO-VIIO-20</a:t>
            </a:r>
            <a:endParaRPr lang="sk-SK" sz="2400" dirty="0"/>
          </a:p>
        </p:txBody>
      </p:sp>
      <p:pic>
        <p:nvPicPr>
          <p:cNvPr id="75778" name="Picture 2" descr="https://encrypted-tbn0.gstatic.com/images?q=tbn:ANd9GcRPjMWYHa35H0wQzFAtZnMNBWAHIWfXdz3HsEj29LOQxdaAIeb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990850"/>
            <a:ext cx="2552700" cy="38671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 l="24715" t="31250" r="25505" b="46371"/>
          <a:stretch>
            <a:fillRect/>
          </a:stretch>
        </p:blipFill>
        <p:spPr bwMode="auto">
          <a:xfrm>
            <a:off x="0" y="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TELO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celé </a:t>
            </a:r>
            <a:r>
              <a:rPr lang="sk-SK" sz="2800" dirty="0" smtClean="0"/>
              <a:t>telo aj s končatinami je pokryté </a:t>
            </a:r>
            <a:r>
              <a:rPr lang="sk-SK" sz="2800" dirty="0" err="1" smtClean="0"/>
              <a:t>kutikulou</a:t>
            </a:r>
            <a:r>
              <a:rPr lang="sk-SK" sz="2800" dirty="0" smtClean="0"/>
              <a:t> s chitínom. (</a:t>
            </a:r>
            <a:r>
              <a:rPr lang="sk-SK" sz="2000" dirty="0" err="1" smtClean="0"/>
              <a:t>Kutikula</a:t>
            </a:r>
            <a:r>
              <a:rPr lang="sk-SK" sz="2000" dirty="0" smtClean="0"/>
              <a:t>=</a:t>
            </a:r>
            <a:r>
              <a:rPr lang="fr-FR" sz="2000" dirty="0" smtClean="0"/>
              <a:t> je </a:t>
            </a:r>
            <a:r>
              <a:rPr lang="sk-SK" sz="2000" dirty="0" smtClean="0"/>
              <a:t>vrstva </a:t>
            </a:r>
            <a:r>
              <a:rPr lang="fr-FR" sz="2000" dirty="0" smtClean="0"/>
              <a:t>nepriepustná pre </a:t>
            </a:r>
            <a:r>
              <a:rPr lang="sk-SK" sz="2000" dirty="0" smtClean="0"/>
              <a:t>vodu</a:t>
            </a:r>
            <a:r>
              <a:rPr lang="fr-FR" sz="2000" dirty="0" smtClean="0"/>
              <a:t> a</a:t>
            </a:r>
            <a:r>
              <a:rPr lang="sk-SK" sz="2000" dirty="0" smtClean="0"/>
              <a:t> plyny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</a:t>
            </a:r>
            <a:r>
              <a:rPr lang="sk-SK" sz="2800" dirty="0" smtClean="0"/>
              <a:t>- je </a:t>
            </a:r>
            <a:r>
              <a:rPr lang="sk-SK" sz="2800" dirty="0" smtClean="0"/>
              <a:t>zložené z troch častí: </a:t>
            </a:r>
            <a:r>
              <a:rPr lang="sk-SK" sz="2800" b="1" dirty="0" smtClean="0"/>
              <a:t>hlava (</a:t>
            </a:r>
            <a:r>
              <a:rPr lang="sk-SK" sz="2800" b="1" dirty="0" err="1" smtClean="0"/>
              <a:t>caput</a:t>
            </a:r>
            <a:r>
              <a:rPr lang="sk-SK" sz="2800" b="1" dirty="0" smtClean="0"/>
              <a:t>)</a:t>
            </a:r>
          </a:p>
          <a:p>
            <a:pPr>
              <a:buNone/>
            </a:pPr>
            <a:r>
              <a:rPr lang="sk-SK" sz="2800" b="1" dirty="0" smtClean="0"/>
              <a:t>                                                    hruď  (</a:t>
            </a:r>
            <a:r>
              <a:rPr lang="sk-SK" sz="2800" b="1" dirty="0" err="1" smtClean="0"/>
              <a:t>thorax</a:t>
            </a:r>
            <a:r>
              <a:rPr lang="sk-SK" sz="2800" b="1" dirty="0" smtClean="0"/>
              <a:t>)</a:t>
            </a:r>
          </a:p>
          <a:p>
            <a:pPr>
              <a:buNone/>
            </a:pPr>
            <a:r>
              <a:rPr lang="sk-SK" sz="2800" b="1" dirty="0" smtClean="0"/>
              <a:t>                                                    bruško (</a:t>
            </a:r>
            <a:r>
              <a:rPr lang="sk-SK" sz="2800" b="1" dirty="0" err="1" smtClean="0"/>
              <a:t>abdomen</a:t>
            </a:r>
            <a:r>
              <a:rPr lang="sk-SK" sz="2800" b="1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</a:t>
            </a:r>
            <a:r>
              <a:rPr lang="sk-SK" sz="2800" dirty="0" smtClean="0"/>
              <a:t> - na </a:t>
            </a:r>
            <a:r>
              <a:rPr lang="sk-SK" sz="2800" dirty="0" smtClean="0"/>
              <a:t>hlave sa nachádzajú tykadlá, oči a ústne </a:t>
            </a:r>
            <a:r>
              <a:rPr lang="sk-SK" sz="2800" dirty="0" smtClean="0"/>
              <a:t>ústroje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</a:t>
            </a:r>
            <a:r>
              <a:rPr lang="sk-SK" sz="2800" dirty="0" smtClean="0"/>
              <a:t>- hmyz </a:t>
            </a:r>
            <a:r>
              <a:rPr lang="sk-SK" sz="2800" dirty="0" smtClean="0"/>
              <a:t>má dva typy očí – </a:t>
            </a:r>
            <a:r>
              <a:rPr lang="sk-SK" sz="2800" dirty="0" smtClean="0"/>
              <a:t>očká, </a:t>
            </a:r>
            <a:r>
              <a:rPr lang="sk-SK" sz="2800" dirty="0" smtClean="0"/>
              <a:t>najvýraznejšie </a:t>
            </a:r>
            <a:r>
              <a:rPr lang="sk-SK" sz="2800" dirty="0" smtClean="0"/>
              <a:t>sú veľké    zložené oči </a:t>
            </a:r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171400"/>
            <a:ext cx="8686800" cy="1008112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Zložené oko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Zložené oko (</a:t>
            </a:r>
            <a:r>
              <a:rPr lang="sk-SK" sz="2800" dirty="0" err="1" smtClean="0"/>
              <a:t>facetové</a:t>
            </a:r>
            <a:r>
              <a:rPr lang="sk-SK" sz="2800" dirty="0" smtClean="0"/>
              <a:t>) je typ oka, ktoré je zložené z jednoduchých očiek</a:t>
            </a:r>
          </a:p>
          <a:p>
            <a:pPr algn="just"/>
            <a:r>
              <a:rPr lang="sk-SK" sz="2800" dirty="0" smtClean="0"/>
              <a:t>Zložené oči tvoria </a:t>
            </a:r>
            <a:r>
              <a:rPr lang="sk-SK" sz="2800" dirty="0" err="1" smtClean="0"/>
              <a:t>ommatídiá</a:t>
            </a:r>
            <a:r>
              <a:rPr lang="sk-SK" sz="2800" dirty="0" smtClean="0"/>
              <a:t>, </a:t>
            </a:r>
            <a:r>
              <a:rPr lang="sk-SK" sz="2800" dirty="0" smtClean="0"/>
              <a:t>čo sú jednotlivé, navzájom si podobné očká, ktorá samostatne vnímajú obraz. Z týchto jednotlivých obrazov potom živočích poskladá celkový obraz.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r>
              <a:rPr lang="sk-SK" sz="1800" dirty="0" smtClean="0"/>
              <a:t>Zložené oko pod mikroskopom </a:t>
            </a:r>
            <a:endParaRPr lang="sk-SK" sz="1800" dirty="0"/>
          </a:p>
        </p:txBody>
      </p:sp>
      <p:pic>
        <p:nvPicPr>
          <p:cNvPr id="1026" name="Picture 2" descr="C:\Users\user\Desktop\200px-Drosophilidae_compound_eye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994" y="3356992"/>
            <a:ext cx="4133633" cy="3306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C:\Users\user\Desktop\vh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4572000" cy="3661243"/>
          </a:xfrm>
          <a:prstGeom prst="rect">
            <a:avLst/>
          </a:prstGeom>
          <a:noFill/>
        </p:spPr>
      </p:pic>
      <p:pic>
        <p:nvPicPr>
          <p:cNvPr id="4099" name="Picture 3" descr="C:\Users\user\Desktop\k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844824"/>
            <a:ext cx="4572000" cy="6078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C:\Users\user\Desktop\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60648"/>
            <a:ext cx="5134532" cy="3434468"/>
          </a:xfrm>
          <a:prstGeom prst="rect">
            <a:avLst/>
          </a:prstGeom>
          <a:noFill/>
        </p:spPr>
      </p:pic>
      <p:pic>
        <p:nvPicPr>
          <p:cNvPr id="2051" name="Picture 3" descr="C:\Users\user\Desktop\220px-Facettenaugen_Flie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29000"/>
            <a:ext cx="4824536" cy="3220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Ústne orgány hmyzu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686800" cy="4525963"/>
          </a:xfrm>
        </p:spPr>
        <p:txBody>
          <a:bodyPr>
            <a:normAutofit/>
          </a:bodyPr>
          <a:lstStyle/>
          <a:p>
            <a:r>
              <a:rPr lang="sk-SK" sz="2800" dirty="0"/>
              <a:t>Vo všeobecnosti rozlišujeme 5 zákl. typy ústnych orgánov: 1.hryzavé (chrúst)</a:t>
            </a:r>
          </a:p>
          <a:p>
            <a:pPr>
              <a:buNone/>
            </a:pPr>
            <a:r>
              <a:rPr lang="sk-SK" sz="2800" dirty="0"/>
              <a:t>                                 2.hryzavo – </a:t>
            </a:r>
            <a:r>
              <a:rPr lang="sk-SK" sz="2800" dirty="0" err="1"/>
              <a:t>lízavé</a:t>
            </a:r>
            <a:endParaRPr lang="sk-SK" sz="2800" dirty="0"/>
          </a:p>
          <a:p>
            <a:pPr>
              <a:buNone/>
            </a:pPr>
            <a:r>
              <a:rPr lang="sk-SK" sz="2800" dirty="0"/>
              <a:t>                                 3.lízavo –cicavé (motýle)</a:t>
            </a:r>
          </a:p>
          <a:p>
            <a:pPr>
              <a:buNone/>
            </a:pPr>
            <a:r>
              <a:rPr lang="sk-SK" sz="2800" dirty="0"/>
              <a:t>                                 4.lízavé (včela)</a:t>
            </a:r>
          </a:p>
          <a:p>
            <a:pPr>
              <a:buNone/>
            </a:pPr>
            <a:r>
              <a:rPr lang="sk-SK" sz="2800" dirty="0"/>
              <a:t>                                 5.bodavo –cicavé (komár)</a:t>
            </a:r>
          </a:p>
          <a:p>
            <a:endParaRPr lang="sk-SK" sz="2800" dirty="0"/>
          </a:p>
        </p:txBody>
      </p:sp>
      <p:pic>
        <p:nvPicPr>
          <p:cNvPr id="4" name="Picture 2" descr="C:\Users\user\Desktop\v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226" y="4184789"/>
            <a:ext cx="8239938" cy="2691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5259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i</a:t>
            </a:r>
            <a:r>
              <a:rPr lang="sk-SK" sz="2800" dirty="0" smtClean="0"/>
              <a:t>ch </a:t>
            </a:r>
            <a:r>
              <a:rPr lang="sk-SK" sz="2800" dirty="0" smtClean="0"/>
              <a:t>celkový tvar závisí od spôsobu prijímania potravy.</a:t>
            </a:r>
          </a:p>
          <a:p>
            <a:endParaRPr lang="sk-SK" sz="2800" dirty="0" smtClean="0"/>
          </a:p>
          <a:p>
            <a:r>
              <a:rPr lang="sk-SK" sz="2800" dirty="0" smtClean="0"/>
              <a:t>s</a:t>
            </a:r>
            <a:r>
              <a:rPr lang="sk-SK" sz="2800" dirty="0" smtClean="0"/>
              <a:t>kladajú </a:t>
            </a:r>
            <a:r>
              <a:rPr lang="sk-SK" sz="2800" dirty="0" smtClean="0"/>
              <a:t>sa z troch párov funkčne premenených končatín: 1. hryzadiel (</a:t>
            </a:r>
            <a:r>
              <a:rPr lang="sk-SK" sz="2800" dirty="0" err="1" smtClean="0"/>
              <a:t>mandibulae</a:t>
            </a:r>
            <a:r>
              <a:rPr lang="sk-SK" sz="2800" dirty="0" smtClean="0"/>
              <a:t>) </a:t>
            </a:r>
          </a:p>
          <a:p>
            <a:pPr>
              <a:buNone/>
            </a:pPr>
            <a:r>
              <a:rPr lang="sk-SK" sz="2800" dirty="0" smtClean="0"/>
              <a:t>                    2. čeľustí (</a:t>
            </a:r>
            <a:r>
              <a:rPr lang="sk-SK" sz="2800" dirty="0" err="1" smtClean="0"/>
              <a:t>maxillae</a:t>
            </a:r>
            <a:r>
              <a:rPr lang="sk-SK" sz="2800" dirty="0" smtClean="0"/>
              <a:t>)</a:t>
            </a:r>
          </a:p>
          <a:p>
            <a:pPr>
              <a:buNone/>
            </a:pPr>
            <a:r>
              <a:rPr lang="sk-SK" sz="2800" dirty="0" smtClean="0"/>
              <a:t>                    3. spodnej pery (</a:t>
            </a:r>
            <a:r>
              <a:rPr lang="sk-SK" sz="2800" dirty="0" err="1" smtClean="0"/>
              <a:t>labium</a:t>
            </a:r>
            <a:r>
              <a:rPr lang="sk-SK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Stavba hlavy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C:\Users\user\Desktop\hla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4499992" cy="3806384"/>
          </a:xfrm>
          <a:prstGeom prst="rect">
            <a:avLst/>
          </a:prstGeom>
          <a:noFill/>
        </p:spPr>
      </p:pic>
      <p:pic>
        <p:nvPicPr>
          <p:cNvPr id="3075" name="Picture 3" descr="C:\Users\user\Desktop\hlava_larv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429000"/>
            <a:ext cx="4479482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HRUĎ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Hruď hmyzu sa člení na tri časti – </a:t>
            </a:r>
            <a:r>
              <a:rPr lang="sk-SK" dirty="0" err="1" smtClean="0"/>
              <a:t>predohruď</a:t>
            </a:r>
            <a:r>
              <a:rPr lang="sk-SK" dirty="0" smtClean="0"/>
              <a:t>, </a:t>
            </a:r>
            <a:r>
              <a:rPr lang="sk-SK" dirty="0" err="1" smtClean="0"/>
              <a:t>stredohruď</a:t>
            </a:r>
            <a:r>
              <a:rPr lang="sk-SK" dirty="0" smtClean="0"/>
              <a:t> a </a:t>
            </a:r>
            <a:r>
              <a:rPr lang="sk-SK" dirty="0" err="1" smtClean="0"/>
              <a:t>zadohruď</a:t>
            </a:r>
            <a:r>
              <a:rPr lang="sk-SK" dirty="0" smtClean="0"/>
              <a:t> </a:t>
            </a:r>
            <a:r>
              <a:rPr lang="sk-SK" dirty="0" err="1" smtClean="0"/>
              <a:t>a</a:t>
            </a:r>
            <a:r>
              <a:rPr lang="sk-SK" dirty="0" smtClean="0"/>
              <a:t> každá z nich pozostáva zo štyroch platničiek (chrbtovej, brušnej a dvoch bočných). Nachádzajú sa na nej aj krídla a nohy.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končatiny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Telo hmyzu má tri páry nôh rozdelené na tri články. </a:t>
            </a:r>
            <a:r>
              <a:rPr lang="sk-SK" sz="2800" dirty="0" err="1" smtClean="0"/>
              <a:t>Rozlišujeme:hrabavé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                       skákavé</a:t>
            </a:r>
          </a:p>
          <a:p>
            <a:pPr>
              <a:buNone/>
            </a:pPr>
            <a:r>
              <a:rPr lang="sk-SK" sz="2800" dirty="0" smtClean="0"/>
              <a:t>                          plávacie</a:t>
            </a:r>
          </a:p>
          <a:p>
            <a:pPr>
              <a:buNone/>
            </a:pPr>
            <a:r>
              <a:rPr lang="sk-SK" sz="2800" dirty="0" smtClean="0"/>
              <a:t>                          kráčavé</a:t>
            </a:r>
          </a:p>
          <a:p>
            <a:pPr>
              <a:buNone/>
            </a:pPr>
            <a:r>
              <a:rPr lang="sk-SK" sz="2800" dirty="0" smtClean="0"/>
              <a:t>                          šplhavé</a:t>
            </a:r>
          </a:p>
          <a:p>
            <a:pPr>
              <a:buNone/>
            </a:pPr>
            <a:r>
              <a:rPr lang="sk-SK" sz="2800" dirty="0" smtClean="0"/>
              <a:t>                          </a:t>
            </a:r>
            <a:r>
              <a:rPr lang="sk-SK" sz="2800" dirty="0" err="1" smtClean="0"/>
              <a:t>zbieracie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pic>
        <p:nvPicPr>
          <p:cNvPr id="6146" name="Picture 2" descr="C:\Users\user\Desktop\koncatin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356992"/>
            <a:ext cx="4932040" cy="2894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krídla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Pre hmyz sú typické dva páry krídel, najčastejšie sú blanité s množstvo drobných žiliek. Vyskytujú sa aj  hladké, porastené jemnými chĺpkami alebo, ako v prípade motýľov, pokryté farebnými šupinkami.</a:t>
            </a:r>
          </a:p>
          <a:p>
            <a:endParaRPr lang="sk-SK" dirty="0" smtClean="0"/>
          </a:p>
          <a:p>
            <a:r>
              <a:rPr lang="sk-SK" dirty="0" smtClean="0"/>
              <a:t>Hmyz, ktorý má krídla označujeme ako krídlatý hmyz (</a:t>
            </a:r>
            <a:r>
              <a:rPr lang="sk-SK" dirty="0" err="1" smtClean="0"/>
              <a:t>Pterygota</a:t>
            </a:r>
            <a:r>
              <a:rPr lang="sk-SK" dirty="0" smtClean="0"/>
              <a:t>) </a:t>
            </a:r>
          </a:p>
          <a:p>
            <a:r>
              <a:rPr lang="sk-SK" dirty="0" smtClean="0"/>
              <a:t>Druhou  skupinou hmyzu je bezkrídly hmyz (</a:t>
            </a:r>
            <a:r>
              <a:rPr lang="sk-SK" dirty="0" err="1" smtClean="0"/>
              <a:t>Apterygota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Systé</a:t>
            </a:r>
            <a:r>
              <a:rPr lang="sk-SK" dirty="0" smtClean="0"/>
              <a:t>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sk-SK" b="1" dirty="0" smtClean="0"/>
              <a:t>Podkmeň</a:t>
            </a:r>
            <a:r>
              <a:rPr lang="sk-SK" b="1" dirty="0" smtClean="0"/>
              <a:t>: </a:t>
            </a:r>
            <a:r>
              <a:rPr lang="sk-SK" b="1" dirty="0" err="1" smtClean="0"/>
              <a:t>Trilobity</a:t>
            </a:r>
            <a:r>
              <a:rPr lang="sk-SK" b="1" dirty="0" smtClean="0"/>
              <a:t> </a:t>
            </a:r>
            <a:r>
              <a:rPr lang="sk-SK" b="1" i="1" dirty="0" smtClean="0"/>
              <a:t>(</a:t>
            </a:r>
            <a:r>
              <a:rPr lang="sk-SK" b="1" i="1" dirty="0" err="1" smtClean="0"/>
              <a:t>Trilobitomorpha</a:t>
            </a:r>
            <a:r>
              <a:rPr lang="sk-SK" b="1" dirty="0" smtClean="0"/>
              <a:t>)</a:t>
            </a:r>
          </a:p>
          <a:p>
            <a:r>
              <a:rPr lang="sk-SK" b="1" dirty="0" smtClean="0"/>
              <a:t>Podkmeň: </a:t>
            </a:r>
            <a:r>
              <a:rPr lang="sk-SK" b="1" dirty="0" err="1" smtClean="0"/>
              <a:t>Klepietkavce</a:t>
            </a:r>
            <a:r>
              <a:rPr lang="sk-SK" b="1" dirty="0" smtClean="0"/>
              <a:t> (</a:t>
            </a:r>
            <a:r>
              <a:rPr lang="sk-SK" b="1" i="1" dirty="0" err="1" smtClean="0"/>
              <a:t>Chelicerata</a:t>
            </a:r>
            <a:r>
              <a:rPr lang="sk-SK" b="1" i="1" dirty="0" smtClean="0"/>
              <a:t>)</a:t>
            </a:r>
          </a:p>
          <a:p>
            <a:r>
              <a:rPr lang="sk-SK" dirty="0" smtClean="0"/>
              <a:t>      Trieda</a:t>
            </a:r>
            <a:r>
              <a:rPr lang="sk-SK" dirty="0" smtClean="0"/>
              <a:t>: </a:t>
            </a:r>
            <a:r>
              <a:rPr lang="sk-SK" dirty="0" err="1" smtClean="0"/>
              <a:t>Hrotnáče</a:t>
            </a:r>
            <a:r>
              <a:rPr lang="sk-SK" dirty="0" smtClean="0"/>
              <a:t> (</a:t>
            </a:r>
            <a:r>
              <a:rPr lang="sk-SK" dirty="0" err="1" smtClean="0"/>
              <a:t>Merostomata</a:t>
            </a:r>
            <a:r>
              <a:rPr lang="sk-SK" dirty="0" smtClean="0"/>
              <a:t>)</a:t>
            </a:r>
          </a:p>
          <a:p>
            <a:r>
              <a:rPr lang="sk-SK" dirty="0" smtClean="0"/>
              <a:t> </a:t>
            </a:r>
            <a:r>
              <a:rPr lang="sk-SK" dirty="0" smtClean="0"/>
              <a:t>     Trieda</a:t>
            </a:r>
            <a:r>
              <a:rPr lang="sk-SK" dirty="0" smtClean="0"/>
              <a:t>: </a:t>
            </a:r>
            <a:r>
              <a:rPr lang="sk-SK" dirty="0" err="1" smtClean="0"/>
              <a:t>Pavúkovce</a:t>
            </a:r>
            <a:r>
              <a:rPr lang="sk-SK" dirty="0" smtClean="0"/>
              <a:t> (</a:t>
            </a:r>
            <a:r>
              <a:rPr lang="sk-SK" dirty="0" err="1" smtClean="0"/>
              <a:t>Arachnoidea</a:t>
            </a:r>
            <a:r>
              <a:rPr lang="sk-SK" dirty="0" smtClean="0"/>
              <a:t>) </a:t>
            </a:r>
            <a:endParaRPr lang="sk-SK" dirty="0" smtClean="0"/>
          </a:p>
          <a:p>
            <a:r>
              <a:rPr lang="sk-SK" b="1" dirty="0" smtClean="0"/>
              <a:t>Podkmeň</a:t>
            </a:r>
            <a:r>
              <a:rPr lang="sk-SK" b="1" dirty="0" smtClean="0"/>
              <a:t>: Kôrovce (</a:t>
            </a:r>
            <a:r>
              <a:rPr lang="sk-SK" b="1" dirty="0" err="1" smtClean="0"/>
              <a:t>Crustacea</a:t>
            </a:r>
            <a:r>
              <a:rPr lang="sk-SK" b="1" dirty="0" smtClean="0"/>
              <a:t>)</a:t>
            </a:r>
            <a:endParaRPr lang="sk-SK" dirty="0" smtClean="0"/>
          </a:p>
          <a:p>
            <a:r>
              <a:rPr lang="sk-SK" b="1" dirty="0" smtClean="0"/>
              <a:t>Podkmeň</a:t>
            </a:r>
            <a:r>
              <a:rPr lang="sk-SK" b="1" dirty="0" smtClean="0"/>
              <a:t>: </a:t>
            </a:r>
            <a:r>
              <a:rPr lang="sk-SK" b="1" dirty="0" err="1" smtClean="0"/>
              <a:t>Viacnôžky</a:t>
            </a:r>
            <a:r>
              <a:rPr lang="sk-SK" b="1" dirty="0" smtClean="0"/>
              <a:t> (</a:t>
            </a:r>
            <a:r>
              <a:rPr lang="sk-SK" b="1" dirty="0" err="1" smtClean="0"/>
              <a:t>Myriapoda</a:t>
            </a:r>
            <a:r>
              <a:rPr lang="sk-SK" b="1" dirty="0" smtClean="0"/>
              <a:t>) </a:t>
            </a:r>
            <a:endParaRPr lang="sk-SK" dirty="0" smtClean="0"/>
          </a:p>
          <a:p>
            <a:r>
              <a:rPr lang="sk-SK" b="1" dirty="0" smtClean="0"/>
              <a:t>Podkmeň</a:t>
            </a:r>
            <a:r>
              <a:rPr lang="sk-SK" b="1" dirty="0" smtClean="0"/>
              <a:t>: Článkonožce (</a:t>
            </a:r>
            <a:r>
              <a:rPr lang="sk-SK" b="1" dirty="0" err="1" smtClean="0"/>
              <a:t>Arthropoda</a:t>
            </a:r>
            <a:r>
              <a:rPr lang="sk-SK" b="1" dirty="0" smtClean="0"/>
              <a:t>)</a:t>
            </a:r>
            <a:endParaRPr lang="sk-SK" dirty="0" smtClean="0"/>
          </a:p>
          <a:p>
            <a:r>
              <a:rPr lang="sk-SK" dirty="0" smtClean="0"/>
              <a:t>     </a:t>
            </a:r>
            <a:r>
              <a:rPr lang="sk-SK" dirty="0" smtClean="0"/>
              <a:t> </a:t>
            </a:r>
            <a:r>
              <a:rPr lang="sk-SK" b="1" dirty="0" smtClean="0"/>
              <a:t> </a:t>
            </a:r>
            <a:r>
              <a:rPr lang="sk-SK" dirty="0" smtClean="0"/>
              <a:t>Trieda</a:t>
            </a:r>
            <a:r>
              <a:rPr lang="sk-SK" dirty="0" smtClean="0"/>
              <a:t>: Hmyz (</a:t>
            </a:r>
            <a:r>
              <a:rPr lang="sk-SK" dirty="0" err="1" smtClean="0"/>
              <a:t>Insecta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endParaRPr lang="sk-SK" i="1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:\Users\user\Desktop\400_F_11137799_fzZTDjwFJonmAi0nNrOmcFV12rk8Hd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4211960" cy="3717054"/>
          </a:xfrm>
          <a:prstGeom prst="rect">
            <a:avLst/>
          </a:prstGeom>
          <a:noFill/>
        </p:spPr>
      </p:pic>
      <p:pic>
        <p:nvPicPr>
          <p:cNvPr id="7171" name="Picture 3" descr="C:\Users\user\Desktop\Wing-insetos-voam_5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429000"/>
            <a:ext cx="51435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Bezkrídly hmyz (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apterygota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nemajú a ani nikdy nemali krídla </a:t>
            </a:r>
          </a:p>
          <a:p>
            <a:r>
              <a:rPr lang="sk-SK" dirty="0" smtClean="0"/>
              <a:t>na brušku </a:t>
            </a:r>
            <a:r>
              <a:rPr lang="sk-SK" dirty="0" err="1" smtClean="0"/>
              <a:t>majúzvyšky</a:t>
            </a:r>
            <a:r>
              <a:rPr lang="sk-SK" dirty="0" smtClean="0"/>
              <a:t> končatín </a:t>
            </a:r>
          </a:p>
          <a:p>
            <a:r>
              <a:rPr lang="sk-SK" dirty="0" smtClean="0"/>
              <a:t>Patria sem- </a:t>
            </a:r>
            <a:r>
              <a:rPr lang="sk-SK" dirty="0" err="1" smtClean="0"/>
              <a:t>Chvostoskoky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                        Švehly</a:t>
            </a:r>
          </a:p>
          <a:p>
            <a:pPr>
              <a:buNone/>
            </a:pPr>
            <a:r>
              <a:rPr lang="sk-SK" dirty="0" smtClean="0"/>
              <a:t>                   </a:t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 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CHVOSTOSKOKY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Oči sú obyčajne vyvinuté</a:t>
            </a:r>
          </a:p>
          <a:p>
            <a:r>
              <a:rPr lang="sk-SK" sz="2800" dirty="0" smtClean="0"/>
              <a:t>Na spodnej strane bruška je u väčšiny druhov zvláštny vidlicovitý </a:t>
            </a:r>
            <a:r>
              <a:rPr lang="sk-SK" sz="2800" dirty="0" err="1" smtClean="0"/>
              <a:t>skákací</a:t>
            </a:r>
            <a:r>
              <a:rPr lang="sk-SK" sz="2800" dirty="0" smtClean="0"/>
              <a:t> aparát.</a:t>
            </a:r>
          </a:p>
          <a:p>
            <a:r>
              <a:rPr lang="sk-SK" sz="2800" dirty="0" smtClean="0"/>
              <a:t>Výskyt najmä v pôde a vo vode.</a:t>
            </a:r>
          </a:p>
          <a:p>
            <a:endParaRPr lang="sk-SK" dirty="0"/>
          </a:p>
        </p:txBody>
      </p:sp>
      <p:pic>
        <p:nvPicPr>
          <p:cNvPr id="8194" name="Picture 2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780928"/>
            <a:ext cx="3707904" cy="3831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ŠVEHLY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Drobný bezkrídly hmyz obľubujúci vlhko a tmu.</a:t>
            </a:r>
          </a:p>
          <a:p>
            <a:r>
              <a:rPr lang="sk-SK" sz="2800" dirty="0" smtClean="0"/>
              <a:t>Ma štíhle vretenovité zúžené telo kryté šupinkami.</a:t>
            </a:r>
          </a:p>
          <a:p>
            <a:r>
              <a:rPr lang="sk-SK" sz="2800" dirty="0" smtClean="0"/>
              <a:t>Tenké dlhé tykadlá.</a:t>
            </a:r>
          </a:p>
          <a:p>
            <a:r>
              <a:rPr lang="sk-SK" sz="2800" dirty="0" smtClean="0"/>
              <a:t>Samička kladie 2 – 20 vajíčok. </a:t>
            </a:r>
          </a:p>
          <a:p>
            <a:r>
              <a:rPr lang="sk-SK" sz="2800" dirty="0" smtClean="0"/>
              <a:t>Žijú do 3 rokov.</a:t>
            </a:r>
          </a:p>
          <a:p>
            <a:r>
              <a:rPr lang="sk-SK" sz="2800" dirty="0" smtClean="0"/>
              <a:t>Obľubujú škrob a cukor.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Švehla obyčajná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47393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800" b="1" dirty="0" err="1" smtClean="0"/>
              <a:t>Lepisma</a:t>
            </a:r>
            <a:r>
              <a:rPr lang="sk-SK" sz="2800" b="1" dirty="0" smtClean="0"/>
              <a:t> </a:t>
            </a:r>
            <a:r>
              <a:rPr lang="sk-SK" sz="2800" b="1" dirty="0" err="1" smtClean="0"/>
              <a:t>saccharina</a:t>
            </a:r>
            <a:endParaRPr lang="sk-SK" sz="2800" b="1" dirty="0" smtClean="0"/>
          </a:p>
          <a:p>
            <a:r>
              <a:rPr lang="sk-SK" sz="2800" dirty="0" smtClean="0"/>
              <a:t>Dĺžka </a:t>
            </a:r>
            <a:r>
              <a:rPr lang="sk-SK" sz="2800" dirty="0" smtClean="0"/>
              <a:t>tela </a:t>
            </a:r>
            <a:r>
              <a:rPr lang="sk-SK" sz="2800" dirty="0" smtClean="0"/>
              <a:t>je 7-10 </a:t>
            </a:r>
            <a:r>
              <a:rPr lang="sk-SK" sz="2800" dirty="0" smtClean="0"/>
              <a:t>mm</a:t>
            </a:r>
            <a:endParaRPr lang="sk-SK" sz="2800" dirty="0" smtClean="0"/>
          </a:p>
          <a:p>
            <a:r>
              <a:rPr lang="sk-SK" sz="2800" dirty="0" smtClean="0"/>
              <a:t> Strieborne lesklého </a:t>
            </a:r>
            <a:r>
              <a:rPr lang="sk-SK" sz="2800" dirty="0" smtClean="0"/>
              <a:t>zafarbenie</a:t>
            </a:r>
            <a:endParaRPr lang="sk-SK" sz="2800" dirty="0" smtClean="0"/>
          </a:p>
          <a:p>
            <a:r>
              <a:rPr lang="sk-SK" sz="2800" dirty="0" smtClean="0"/>
              <a:t> Je to nočný </a:t>
            </a:r>
            <a:r>
              <a:rPr lang="sk-SK" sz="2800" dirty="0" smtClean="0"/>
              <a:t>hmyz</a:t>
            </a:r>
            <a:endParaRPr lang="sk-SK" sz="2800" dirty="0" smtClean="0"/>
          </a:p>
          <a:p>
            <a:r>
              <a:rPr lang="sk-SK" sz="2800" dirty="0" smtClean="0"/>
              <a:t> Živí sa </a:t>
            </a:r>
            <a:r>
              <a:rPr lang="sk-SK" sz="2800" dirty="0" smtClean="0"/>
              <a:t>organickými látkami</a:t>
            </a:r>
            <a:endParaRPr lang="sk-SK" sz="2800" dirty="0" smtClean="0"/>
          </a:p>
        </p:txBody>
      </p:sp>
      <p:pic>
        <p:nvPicPr>
          <p:cNvPr id="9218" name="Picture 2" descr="C:\Users\user\Desktop\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628800"/>
            <a:ext cx="2771800" cy="3333750"/>
          </a:xfrm>
          <a:prstGeom prst="rect">
            <a:avLst/>
          </a:prstGeom>
          <a:noFill/>
        </p:spPr>
      </p:pic>
      <p:pic>
        <p:nvPicPr>
          <p:cNvPr id="9219" name="Picture 3" descr="C:\Users\user\Desktop\spolocnicicloveka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6662" y="4069660"/>
            <a:ext cx="3911401" cy="2659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PREMENA 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 smtClean="0"/>
              <a:t>Mnohé druhy hmyzu majú zložitý životný cyklus, počas ktorého prechádzajú rozličnými fázami, až napokon dospejú.</a:t>
            </a:r>
          </a:p>
          <a:p>
            <a:pPr algn="just"/>
            <a:r>
              <a:rPr lang="sk-SK" sz="2800" dirty="0" smtClean="0"/>
              <a:t>Niektoré skupiny hmyzu podstupujú rozsiahlu prestavbu organizmu, ktorá sa nazýva metamorfóza. To je hmyz s úplnou premenou.</a:t>
            </a:r>
          </a:p>
          <a:p>
            <a:pPr algn="just"/>
            <a:r>
              <a:rPr lang="sk-SK" sz="2800" dirty="0" smtClean="0"/>
              <a:t> Iné sa menia postupne, a tvoria tak skupinu hmyzu s neúplnou premenou.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-747464"/>
            <a:ext cx="8686800" cy="2042864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92696"/>
            <a:ext cx="8686800" cy="5387429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Hmyz s úplnou premenou (</a:t>
            </a:r>
            <a:r>
              <a:rPr lang="sk-SK" dirty="0" err="1" smtClean="0"/>
              <a:t>Holometabola</a:t>
            </a:r>
            <a:r>
              <a:rPr lang="sk-SK" dirty="0" smtClean="0"/>
              <a:t>)</a:t>
            </a:r>
          </a:p>
          <a:p>
            <a:r>
              <a:rPr lang="sk-SK" dirty="0" smtClean="0"/>
              <a:t>Hmyz s neúplnou premenou (</a:t>
            </a:r>
            <a:r>
              <a:rPr lang="sk-SK" dirty="0" err="1" smtClean="0"/>
              <a:t>Hemimetabola</a:t>
            </a:r>
            <a:r>
              <a:rPr lang="sk-SK" dirty="0" smtClean="0"/>
              <a:t>)</a:t>
            </a:r>
          </a:p>
          <a:p>
            <a:endParaRPr lang="sk-SK" dirty="0"/>
          </a:p>
        </p:txBody>
      </p:sp>
      <p:pic>
        <p:nvPicPr>
          <p:cNvPr id="36866" name="Picture 2" descr="Zdroj: J. Dolinsk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80928"/>
            <a:ext cx="6393800" cy="34952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Neúplná premena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9046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3000" dirty="0" smtClean="0"/>
              <a:t>    Z vajíčok sa liahnu larvy ktoré  dorastajú a postupne sa menia na dospelý hmyz –</a:t>
            </a:r>
            <a:r>
              <a:rPr lang="sk-SK" sz="3000" dirty="0" err="1" smtClean="0"/>
              <a:t>imágo</a:t>
            </a:r>
            <a:r>
              <a:rPr lang="sk-SK" sz="3000" dirty="0" smtClean="0"/>
              <a:t>.</a:t>
            </a:r>
          </a:p>
          <a:p>
            <a:pPr>
              <a:buNone/>
            </a:pPr>
            <a:r>
              <a:rPr lang="sk-SK" sz="3000" dirty="0" smtClean="0"/>
              <a:t>    Nemajú štádium kukly; </a:t>
            </a:r>
          </a:p>
          <a:p>
            <a:pPr>
              <a:buNone/>
            </a:pPr>
            <a:r>
              <a:rPr lang="sk-SK" sz="3000" dirty="0" smtClean="0"/>
              <a:t>    Typické pre hmyz s neúplnou premenou sú dva druhy lariev- </a:t>
            </a:r>
            <a:r>
              <a:rPr lang="sk-SK" sz="3000" dirty="0" err="1" smtClean="0"/>
              <a:t>najáda</a:t>
            </a:r>
            <a:endParaRPr lang="sk-SK" sz="3000" dirty="0" smtClean="0"/>
          </a:p>
          <a:p>
            <a:pPr>
              <a:buNone/>
            </a:pPr>
            <a:r>
              <a:rPr lang="sk-SK" sz="3000" dirty="0" smtClean="0"/>
              <a:t>                nymfa</a:t>
            </a:r>
          </a:p>
          <a:p>
            <a:pPr>
              <a:buNone/>
            </a:pPr>
            <a:r>
              <a:rPr lang="sk-SK" sz="3000" dirty="0" smtClean="0"/>
              <a:t>    </a:t>
            </a:r>
            <a:r>
              <a:rPr lang="sk-SK" sz="3000" dirty="0" err="1" smtClean="0"/>
              <a:t>Najáda</a:t>
            </a:r>
            <a:r>
              <a:rPr lang="sk-SK" sz="3000" dirty="0" smtClean="0"/>
              <a:t> - </a:t>
            </a:r>
            <a:r>
              <a:rPr lang="sk-SK" sz="3000" dirty="0" smtClean="0"/>
              <a:t>žije vo vode</a:t>
            </a:r>
          </a:p>
          <a:p>
            <a:pPr>
              <a:buNone/>
            </a:pPr>
            <a:r>
              <a:rPr lang="sk-SK" sz="3000" dirty="0" smtClean="0"/>
              <a:t>    </a:t>
            </a:r>
            <a:r>
              <a:rPr lang="sk-SK" sz="3000" dirty="0" smtClean="0"/>
              <a:t>Nymfa - </a:t>
            </a:r>
            <a:r>
              <a:rPr lang="sk-SK" sz="3000" dirty="0" smtClean="0"/>
              <a:t>žije v istom prostredí  </a:t>
            </a:r>
          </a:p>
          <a:p>
            <a:pPr>
              <a:buNone/>
            </a:pPr>
            <a:r>
              <a:rPr lang="sk-SK" sz="3000" dirty="0" smtClean="0"/>
              <a:t>    Vážky, vši, </a:t>
            </a:r>
            <a:r>
              <a:rPr lang="sk-SK" sz="3000" dirty="0" err="1" smtClean="0"/>
              <a:t>bzochy</a:t>
            </a:r>
            <a:r>
              <a:rPr lang="sk-SK" sz="3000" dirty="0" smtClean="0"/>
              <a:t>, šváby...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                    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 </a:t>
            </a:r>
          </a:p>
          <a:p>
            <a:pPr>
              <a:buNone/>
            </a:pPr>
            <a:endParaRPr 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603448"/>
            <a:ext cx="8686800" cy="1060648"/>
          </a:xfrm>
        </p:spPr>
        <p:txBody>
          <a:bodyPr/>
          <a:lstStyle/>
          <a:p>
            <a:r>
              <a:rPr lang="sk-SK" dirty="0" smtClean="0"/>
              <a:t>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038523"/>
            <a:ext cx="8443664" cy="5819477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Hmyz sa podľa spôsobu života delí na solitárny a sociálny. </a:t>
            </a:r>
          </a:p>
          <a:p>
            <a:pPr algn="just"/>
            <a:r>
              <a:rPr lang="sk-SK" sz="2800" dirty="0" smtClean="0"/>
              <a:t>V prípade  solitárneho hmyzu jedince žijú osamote, združujú sa len v období párenia, alebo pri zdrojoch potravy. Navzájom si nepomáhajú a hlbšie nekomunikujú. </a:t>
            </a:r>
          </a:p>
          <a:p>
            <a:pPr algn="just"/>
            <a:r>
              <a:rPr lang="sk-SK" sz="2800" dirty="0" smtClean="0"/>
              <a:t>Za sociálny hmyz sa považuje hmyz, ktorý sa združuje v kolóniách – v spoločnom hniezde, kde sú všetci členovia potomkami kráľovnej.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ZMYSLy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HMYZU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Hlavnými zmyslovými orgánmi hmyzu sú tykadlá, oči a zmyslové brvy na tele. Hmyz používa tykadlá na vnímanie tvaru a vlastností povrchu, ako aj pachu a chuti predmetov. </a:t>
            </a:r>
          </a:p>
          <a:p>
            <a:r>
              <a:rPr lang="sk-SK" sz="2800" dirty="0" smtClean="0"/>
              <a:t>Okrem toho má hmyz aj zložitejšie typy správania, ktoré prebiehajú v niekoľkých fázach, napríklad párenie, či kladenie vajíčok. Ak prerušíme hmyz v ktorejkoľvek etape, nie je schopný pokračovať, ale je nútený začať od znova.</a:t>
            </a:r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Podkmeň: </a:t>
            </a:r>
            <a:r>
              <a:rPr lang="sk-SK" b="1" dirty="0" err="1" smtClean="0"/>
              <a:t>Trilobity</a:t>
            </a:r>
            <a:r>
              <a:rPr lang="sk-SK" b="1" dirty="0" smtClean="0"/>
              <a:t> </a:t>
            </a:r>
            <a:r>
              <a:rPr lang="sk-SK" b="1" i="1" dirty="0" smtClean="0"/>
              <a:t>(</a:t>
            </a:r>
            <a:r>
              <a:rPr lang="sk-SK" b="1" i="1" dirty="0" err="1" smtClean="0"/>
              <a:t>Trilobitomorpha</a:t>
            </a:r>
            <a:r>
              <a:rPr lang="sk-SK" b="1" dirty="0" smtClean="0"/>
              <a:t>)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Vyhynutá</a:t>
            </a:r>
            <a:r>
              <a:rPr lang="sk-SK" dirty="0" smtClean="0"/>
              <a:t>, </a:t>
            </a:r>
            <a:r>
              <a:rPr lang="sk-SK" dirty="0" smtClean="0"/>
              <a:t>fylogeneticky významná skupina</a:t>
            </a:r>
          </a:p>
          <a:p>
            <a:r>
              <a:rPr lang="sk-SK" b="1" dirty="0" smtClean="0"/>
              <a:t>telo pozdĺžne i priečne rozdelené na tri laloky</a:t>
            </a:r>
            <a:endParaRPr lang="sk-SK" dirty="0" smtClean="0"/>
          </a:p>
          <a:p>
            <a:r>
              <a:rPr lang="sk-SK" dirty="0" smtClean="0"/>
              <a:t>hlava, hruď a </a:t>
            </a:r>
            <a:r>
              <a:rPr lang="sk-SK" dirty="0" err="1" smtClean="0"/>
              <a:t>telson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dvojvetvové končatiny</a:t>
            </a:r>
            <a:endParaRPr lang="sk-SK" dirty="0" smtClean="0"/>
          </a:p>
          <a:p>
            <a:r>
              <a:rPr lang="sk-SK" b="1" dirty="0" smtClean="0"/>
              <a:t>žili v prvohorách</a:t>
            </a:r>
            <a:r>
              <a:rPr lang="sk-SK" dirty="0" smtClean="0"/>
              <a:t>, u nás náleziská pri Dobšinej a </a:t>
            </a:r>
            <a:r>
              <a:rPr lang="sk-SK" dirty="0" err="1" smtClean="0"/>
              <a:t>Barandién</a:t>
            </a:r>
            <a:r>
              <a:rPr lang="sk-SK" dirty="0" smtClean="0"/>
              <a:t> pri Prahe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86800" cy="692696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Dýchacia 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459437"/>
          </a:xfrm>
        </p:spPr>
        <p:txBody>
          <a:bodyPr>
            <a:normAutofit/>
          </a:bodyPr>
          <a:lstStyle/>
          <a:p>
            <a:endParaRPr lang="sk-SK" sz="2800" dirty="0" smtClean="0"/>
          </a:p>
          <a:p>
            <a:pPr algn="just"/>
            <a:r>
              <a:rPr lang="sk-SK" sz="2800" dirty="0" smtClean="0"/>
              <a:t>h</a:t>
            </a:r>
            <a:r>
              <a:rPr lang="sk-SK" sz="2800" dirty="0" smtClean="0"/>
              <a:t>myz </a:t>
            </a:r>
            <a:r>
              <a:rPr lang="sk-SK" sz="2800" dirty="0" smtClean="0"/>
              <a:t>dýcha </a:t>
            </a:r>
            <a:r>
              <a:rPr lang="sk-SK" sz="2800" dirty="0" smtClean="0"/>
              <a:t>vzdušnicami - sústava </a:t>
            </a:r>
            <a:r>
              <a:rPr lang="sk-SK" sz="2800" dirty="0" smtClean="0"/>
              <a:t>rozvetvených rúrok spevnených chitínom, ktoré zasahujú do všetkých tkanív a rozvádzajú do nich vzdušný kyslík. </a:t>
            </a:r>
            <a:endParaRPr lang="sk-SK" sz="2800" dirty="0"/>
          </a:p>
        </p:txBody>
      </p:sp>
      <p:pic>
        <p:nvPicPr>
          <p:cNvPr id="1026" name="Picture 2" descr="C:\Users\user\Desktop\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2"/>
            <a:ext cx="8638293" cy="3140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6712"/>
          </a:xfrm>
        </p:spPr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VYLUčOVACIA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09939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Vylučujú cez </a:t>
            </a:r>
            <a:r>
              <a:rPr lang="sk-SK" sz="2800" dirty="0" err="1" smtClean="0"/>
              <a:t>Malpigiho</a:t>
            </a:r>
            <a:r>
              <a:rPr lang="sk-SK" sz="2800" dirty="0" smtClean="0"/>
              <a:t> žľazy</a:t>
            </a:r>
            <a:endParaRPr lang="sk-SK" sz="2800" dirty="0"/>
          </a:p>
        </p:txBody>
      </p:sp>
      <p:pic>
        <p:nvPicPr>
          <p:cNvPr id="2050" name="Picture 2" descr="C:\Users\user\Desktop\fylogenez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1"/>
            <a:ext cx="7526889" cy="5661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92696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Cievna sústava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08720"/>
            <a:ext cx="8686800" cy="517140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Majú otvorenú cievnu sústavu s rúrkovitým srdcom v ktorej prúdi </a:t>
            </a:r>
            <a:r>
              <a:rPr lang="sk-SK" sz="2800" dirty="0" err="1" smtClean="0"/>
              <a:t>hemolymfa</a:t>
            </a:r>
            <a:r>
              <a:rPr lang="sk-SK" sz="2800" dirty="0" smtClean="0"/>
              <a:t> =zmes krvi a lymfy (</a:t>
            </a:r>
            <a:r>
              <a:rPr lang="sk-SK" sz="2000" dirty="0" smtClean="0"/>
              <a:t>Lymfa je žltkastá tekutina nachádzajúca sa miazgových cievach</a:t>
            </a:r>
            <a:r>
              <a:rPr lang="sk-SK" sz="2800" dirty="0" smtClean="0"/>
              <a:t>). Ich krv je bezfarebná, pretože neobsahuje dýchacie farbivá(</a:t>
            </a:r>
            <a:r>
              <a:rPr lang="sk-SK" sz="2800" dirty="0" err="1" smtClean="0"/>
              <a:t>homoglobín</a:t>
            </a:r>
            <a:r>
              <a:rPr lang="sk-SK" sz="2800" dirty="0" smtClean="0"/>
              <a:t> a </a:t>
            </a:r>
            <a:r>
              <a:rPr lang="sk-SK" sz="2800" dirty="0" err="1" smtClean="0"/>
              <a:t>hemocyanín</a:t>
            </a:r>
            <a:r>
              <a:rPr lang="sk-SK" sz="2800" dirty="0" smtClean="0"/>
              <a:t>).</a:t>
            </a:r>
            <a:endParaRPr lang="sk-SK" sz="2800" dirty="0"/>
          </a:p>
        </p:txBody>
      </p:sp>
      <p:pic>
        <p:nvPicPr>
          <p:cNvPr id="3074" name="Picture 2" descr="C:\Users\user\Desktop\nervova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678" y="2348880"/>
            <a:ext cx="4545321" cy="4283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sk-SK" sz="7200" b="1" dirty="0" smtClean="0">
                <a:solidFill>
                  <a:schemeClr val="accent1">
                    <a:lumMod val="75000"/>
                  </a:schemeClr>
                </a:solidFill>
              </a:rPr>
              <a:t>mimikry</a:t>
            </a:r>
            <a:r>
              <a:rPr lang="sk-SK" sz="4000" b="1" dirty="0" smtClean="0">
                <a:solidFill>
                  <a:srgbClr val="00B050"/>
                </a:solidFill>
              </a:rPr>
              <a:t/>
            </a:r>
            <a:br>
              <a:rPr lang="sk-SK" sz="4000" b="1" dirty="0" smtClean="0">
                <a:solidFill>
                  <a:srgbClr val="00B050"/>
                </a:solidFill>
              </a:rPr>
            </a:br>
            <a:endParaRPr lang="sk-SK" sz="4000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Schopnosť niektorých živočíchov prispôsobovať sa z ochranných dôvodov svojmu okoliu.</a:t>
            </a:r>
          </a:p>
          <a:p>
            <a:r>
              <a:rPr lang="sk-SK" sz="2800" dirty="0" smtClean="0"/>
              <a:t>Napr. farbou srsti, tvarom tela...</a:t>
            </a:r>
          </a:p>
          <a:p>
            <a:endParaRPr lang="sk-SK" dirty="0"/>
          </a:p>
        </p:txBody>
      </p:sp>
      <p:pic>
        <p:nvPicPr>
          <p:cNvPr id="1026" name="Picture 2" descr="C:\Users\user\Desktop\ub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381344"/>
            <a:ext cx="4923631" cy="3084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6712"/>
          </a:xfrm>
        </p:spPr>
        <p:txBody>
          <a:bodyPr>
            <a:normAutofit/>
          </a:bodyPr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Lykožrút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smrekový</a:t>
            </a:r>
            <a:endParaRPr lang="sk-SK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805264"/>
          </a:xfrm>
        </p:spPr>
        <p:txBody>
          <a:bodyPr>
            <a:normAutofit/>
          </a:bodyPr>
          <a:lstStyle/>
          <a:p>
            <a:r>
              <a:rPr lang="sk-SK" sz="2800" dirty="0" smtClean="0"/>
              <a:t>je </a:t>
            </a:r>
            <a:r>
              <a:rPr lang="sk-SK" sz="2800" dirty="0" smtClean="0"/>
              <a:t>považovaný za lesného škodcu.</a:t>
            </a:r>
          </a:p>
          <a:p>
            <a:r>
              <a:rPr lang="sk-SK" sz="2800" dirty="0" smtClean="0"/>
              <a:t>telo </a:t>
            </a:r>
            <a:r>
              <a:rPr lang="sk-SK" sz="2800" dirty="0" smtClean="0"/>
              <a:t>je valcovité, čiernohnedo sfarbené, lesklé, so svetlo žltými </a:t>
            </a:r>
            <a:r>
              <a:rPr lang="sk-SK" sz="2800" dirty="0" smtClean="0"/>
              <a:t>chlpmi</a:t>
            </a:r>
          </a:p>
          <a:p>
            <a:r>
              <a:rPr lang="sk-SK" sz="2800" dirty="0" smtClean="0"/>
              <a:t>tykadlá </a:t>
            </a:r>
            <a:r>
              <a:rPr lang="sk-SK" sz="2800" dirty="0" smtClean="0"/>
              <a:t>sú paličkovité.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pPr>
              <a:buNone/>
            </a:pPr>
            <a:r>
              <a:rPr lang="sk-SK" sz="1800" dirty="0" smtClean="0"/>
              <a:t>Tykadlá hmyzu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pic>
        <p:nvPicPr>
          <p:cNvPr id="3074" name="Picture 2" descr="C:\Users\user\Desktop\tykad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429000"/>
            <a:ext cx="7620001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304800" y="-171400"/>
            <a:ext cx="8686800" cy="62860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08012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</a:t>
            </a:r>
            <a:r>
              <a:rPr lang="sv-SE" sz="2800" dirty="0" smtClean="0"/>
              <a:t>yskytuje </a:t>
            </a:r>
            <a:r>
              <a:rPr lang="sv-SE" sz="2800" dirty="0" smtClean="0"/>
              <a:t>sa v starších smrekových porastoch</a:t>
            </a:r>
            <a:r>
              <a:rPr lang="sk-SK" sz="2800" dirty="0" smtClean="0"/>
              <a:t>.</a:t>
            </a:r>
          </a:p>
          <a:p>
            <a:r>
              <a:rPr lang="sk-SK" sz="2800" dirty="0" smtClean="0"/>
              <a:t>p</a:t>
            </a:r>
            <a:r>
              <a:rPr lang="sk-SK" sz="2800" dirty="0" smtClean="0"/>
              <a:t>ri </a:t>
            </a:r>
            <a:r>
              <a:rPr lang="sk-SK" sz="2800" dirty="0" smtClean="0"/>
              <a:t>premnožení, kedy nenachádza dostatok vhodného materiálu pre založenie ďalšieho pokolenia, napáda i zdravé smreky.</a:t>
            </a:r>
            <a:r>
              <a:rPr lang="pt-BR" sz="2800" dirty="0" smtClean="0"/>
              <a:t> </a:t>
            </a:r>
            <a:endParaRPr lang="sk-SK" sz="2800" dirty="0" smtClean="0"/>
          </a:p>
          <a:p>
            <a:r>
              <a:rPr lang="sk-SK" sz="2800" dirty="0" smtClean="0"/>
              <a:t>n</a:t>
            </a:r>
            <a:r>
              <a:rPr lang="sk-SK" sz="2800" dirty="0" smtClean="0"/>
              <a:t>ajčastejšie </a:t>
            </a:r>
            <a:r>
              <a:rPr lang="sk-SK" sz="2800" dirty="0" smtClean="0"/>
              <a:t>sa vyskytuje v smrekových porastoch nad 60 rokov.</a:t>
            </a:r>
            <a:r>
              <a:rPr lang="pt-BR" sz="2800" dirty="0" smtClean="0"/>
              <a:t> </a:t>
            </a:r>
            <a:endParaRPr lang="sk-SK" sz="2800" dirty="0"/>
          </a:p>
        </p:txBody>
      </p:sp>
      <p:pic>
        <p:nvPicPr>
          <p:cNvPr id="4098" name="Picture 2" descr="C:\Users\user\Desktop\800px-Borregaard_traps_3_for_ips_typographus_bialowieza_forest_been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3059832" cy="2885852"/>
          </a:xfrm>
          <a:prstGeom prst="rect">
            <a:avLst/>
          </a:prstGeom>
          <a:noFill/>
        </p:spPr>
      </p:pic>
      <p:pic>
        <p:nvPicPr>
          <p:cNvPr id="4099" name="Picture 3" descr="C:\Users\user\Desktop\lykozrut_11_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73016"/>
            <a:ext cx="3528393" cy="3284984"/>
          </a:xfrm>
          <a:prstGeom prst="rect">
            <a:avLst/>
          </a:prstGeom>
          <a:noFill/>
        </p:spPr>
      </p:pic>
      <p:pic>
        <p:nvPicPr>
          <p:cNvPr id="4100" name="Picture 4" descr="C:\Users\user\Desktop\448px-Borregaard_traps_2_for_ips_typographus_bialowieza_forest_beentr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5727" y="2348880"/>
            <a:ext cx="2448273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LYKOžRúT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LESKLý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81136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</a:t>
            </a:r>
            <a:r>
              <a:rPr lang="sk-SK" sz="2800" dirty="0" smtClean="0"/>
              <a:t>yskytuje </a:t>
            </a:r>
            <a:r>
              <a:rPr lang="sk-SK" sz="2800" dirty="0" smtClean="0"/>
              <a:t>sa ako sekundárny škodca a ako sprievodný druh popri </a:t>
            </a:r>
            <a:r>
              <a:rPr lang="sk-SK" sz="2800" dirty="0" smtClean="0"/>
              <a:t>lykožrútovi smrekovom</a:t>
            </a:r>
            <a:endParaRPr lang="sk-SK" sz="2800" dirty="0" smtClean="0"/>
          </a:p>
          <a:p>
            <a:r>
              <a:rPr lang="sk-SK" sz="2800" dirty="0" smtClean="0"/>
              <a:t>Škodí najmä v mladších </a:t>
            </a:r>
            <a:r>
              <a:rPr lang="sk-SK" sz="2800" dirty="0" smtClean="0"/>
              <a:t>porastoch</a:t>
            </a:r>
            <a:endParaRPr lang="sk-SK" sz="2800" dirty="0" smtClean="0"/>
          </a:p>
          <a:p>
            <a:r>
              <a:rPr lang="sk-SK" sz="2800" dirty="0" smtClean="0"/>
              <a:t>d</a:t>
            </a:r>
            <a:r>
              <a:rPr lang="sk-SK" sz="2800" dirty="0" smtClean="0"/>
              <a:t>ospelý jedinec </a:t>
            </a:r>
            <a:r>
              <a:rPr lang="sk-SK" sz="2800" dirty="0" smtClean="0"/>
              <a:t>je valcovitý 1,6-2,8mm ,dlhý, hnedočierny, </a:t>
            </a:r>
            <a:r>
              <a:rPr lang="sk-SK" sz="2800" dirty="0" smtClean="0"/>
              <a:t>lesklý</a:t>
            </a:r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  <p:pic>
        <p:nvPicPr>
          <p:cNvPr id="5122" name="Picture 2" descr="C:\Users\use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212976"/>
            <a:ext cx="5036209" cy="35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skupina: hmyz s dokonalou premenou (</a:t>
            </a:r>
            <a:r>
              <a:rPr lang="sk-SK" b="1" dirty="0" err="1" smtClean="0"/>
              <a:t>Holometabola</a:t>
            </a:r>
            <a:r>
              <a:rPr lang="sk-SK" b="1" dirty="0" smtClean="0"/>
              <a:t>)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 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8515672" cy="4971182"/>
          </a:xfrm>
        </p:spPr>
        <p:txBody>
          <a:bodyPr>
            <a:normAutofit fontScale="40000" lnSpcReduction="20000"/>
          </a:bodyPr>
          <a:lstStyle/>
          <a:p>
            <a:r>
              <a:rPr lang="sk-SK" sz="4000" b="1" u="sng" dirty="0" smtClean="0"/>
              <a:t>rad</a:t>
            </a:r>
            <a:r>
              <a:rPr lang="sk-SK" sz="4000" b="1" u="sng" dirty="0" smtClean="0"/>
              <a:t>: Chrobáky </a:t>
            </a:r>
            <a:r>
              <a:rPr lang="sk-SK" sz="4000" b="1" dirty="0" smtClean="0"/>
              <a:t>- </a:t>
            </a:r>
            <a:r>
              <a:rPr lang="sk-SK" sz="4000" dirty="0" smtClean="0"/>
              <a:t>1. pár krídel = </a:t>
            </a:r>
            <a:r>
              <a:rPr lang="sk-SK" sz="4000" b="1" dirty="0" smtClean="0"/>
              <a:t>krovky</a:t>
            </a:r>
            <a:endParaRPr lang="sk-SK" sz="4000" dirty="0" smtClean="0"/>
          </a:p>
          <a:p>
            <a:r>
              <a:rPr lang="sk-SK" sz="4000" b="1" dirty="0" smtClean="0"/>
              <a:t>lajniaky, </a:t>
            </a:r>
            <a:r>
              <a:rPr lang="sk-SK" sz="4000" b="1" dirty="0" err="1" smtClean="0"/>
              <a:t>drobčíky</a:t>
            </a:r>
            <a:r>
              <a:rPr lang="sk-SK" sz="4000" b="1" dirty="0" smtClean="0"/>
              <a:t>, </a:t>
            </a:r>
            <a:r>
              <a:rPr lang="sk-SK" sz="4000" b="1" dirty="0" err="1" smtClean="0"/>
              <a:t>zdochlináre</a:t>
            </a:r>
            <a:r>
              <a:rPr lang="sk-SK" sz="4000" b="1" dirty="0" smtClean="0"/>
              <a:t>, hrobáriky</a:t>
            </a:r>
            <a:r>
              <a:rPr lang="sk-SK" sz="4000" dirty="0" smtClean="0"/>
              <a:t> – na zdochlinách</a:t>
            </a:r>
          </a:p>
          <a:p>
            <a:r>
              <a:rPr lang="sk-SK" sz="4000" b="1" dirty="0" smtClean="0"/>
              <a:t>fúzače, roháč veľký, lykožrút smrekový</a:t>
            </a:r>
            <a:r>
              <a:rPr lang="sk-SK" sz="4000" dirty="0" smtClean="0"/>
              <a:t> – na stromoch</a:t>
            </a:r>
          </a:p>
          <a:p>
            <a:r>
              <a:rPr lang="sk-SK" sz="4000" b="1" dirty="0" smtClean="0"/>
              <a:t>pásavka zemiaková, múčiar obyčajný, zrniar čierny</a:t>
            </a:r>
            <a:r>
              <a:rPr lang="sk-SK" sz="4000" dirty="0" smtClean="0"/>
              <a:t> – škodcovia</a:t>
            </a:r>
          </a:p>
          <a:p>
            <a:r>
              <a:rPr lang="sk-SK" sz="4000" dirty="0" smtClean="0"/>
              <a:t> </a:t>
            </a:r>
          </a:p>
          <a:p>
            <a:r>
              <a:rPr lang="sk-SK" sz="4000" b="1" u="sng" dirty="0" smtClean="0"/>
              <a:t>rad: </a:t>
            </a:r>
            <a:r>
              <a:rPr lang="sk-SK" sz="4000" b="1" u="sng" dirty="0" err="1" smtClean="0"/>
              <a:t>Blanokrídlovce</a:t>
            </a:r>
            <a:r>
              <a:rPr lang="sk-SK" sz="4000" u="sng" dirty="0" smtClean="0"/>
              <a:t> </a:t>
            </a:r>
            <a:r>
              <a:rPr lang="sk-SK" sz="4000" dirty="0" smtClean="0"/>
              <a:t>- sociálny hmyz, mnohé opeľovače rastlín</a:t>
            </a:r>
          </a:p>
          <a:p>
            <a:r>
              <a:rPr lang="sk-SK" sz="4000" b="1" dirty="0" smtClean="0"/>
              <a:t>včela medonosná, čmeľ zemný, osa obyčajná, sršeň obyčajný, mravec obyčajný</a:t>
            </a:r>
            <a:endParaRPr lang="sk-SK" sz="4000" dirty="0" smtClean="0"/>
          </a:p>
          <a:p>
            <a:r>
              <a:rPr lang="sk-SK" sz="4000" dirty="0" smtClean="0"/>
              <a:t> </a:t>
            </a:r>
          </a:p>
          <a:p>
            <a:r>
              <a:rPr lang="sk-SK" sz="4000" b="1" dirty="0" smtClean="0"/>
              <a:t>rad: </a:t>
            </a:r>
            <a:r>
              <a:rPr lang="sk-SK" sz="4000" b="1" dirty="0" err="1" smtClean="0"/>
              <a:t>Dvojkrídlovce</a:t>
            </a:r>
            <a:r>
              <a:rPr lang="sk-SK" sz="4000" b="1" dirty="0" smtClean="0"/>
              <a:t> - </a:t>
            </a:r>
            <a:r>
              <a:rPr lang="sk-SK" sz="4000" dirty="0" smtClean="0"/>
              <a:t>zadný pár krídel premenený na kyvadielka, udržuje im to rovnováhu za letu </a:t>
            </a:r>
          </a:p>
          <a:p>
            <a:r>
              <a:rPr lang="sk-SK" sz="4000" b="1" dirty="0" smtClean="0"/>
              <a:t>mucha domová, mäsiarka obyčajná, mucha tse-tse, komár piskľavý, </a:t>
            </a:r>
            <a:r>
              <a:rPr lang="sk-SK" sz="4000" b="1" dirty="0" err="1" smtClean="0"/>
              <a:t>anofeles</a:t>
            </a:r>
            <a:r>
              <a:rPr lang="sk-SK" sz="4000" b="1" dirty="0" smtClean="0"/>
              <a:t> škvrnitý</a:t>
            </a:r>
            <a:endParaRPr lang="sk-SK" sz="4000" dirty="0" smtClean="0"/>
          </a:p>
          <a:p>
            <a:r>
              <a:rPr lang="sk-SK" sz="4000" dirty="0" smtClean="0"/>
              <a:t> </a:t>
            </a:r>
          </a:p>
          <a:p>
            <a:r>
              <a:rPr lang="sk-SK" sz="4000" b="1" u="sng" dirty="0" smtClean="0"/>
              <a:t>rad: Blchy </a:t>
            </a:r>
            <a:r>
              <a:rPr lang="sk-SK" sz="4000" b="1" dirty="0" smtClean="0"/>
              <a:t>- </a:t>
            </a:r>
            <a:r>
              <a:rPr lang="sk-SK" sz="4000" dirty="0" err="1" smtClean="0"/>
              <a:t>skákacie</a:t>
            </a:r>
            <a:r>
              <a:rPr lang="sk-SK" sz="4000" dirty="0" smtClean="0"/>
              <a:t> nohy, cudzopasia</a:t>
            </a:r>
          </a:p>
          <a:p>
            <a:r>
              <a:rPr lang="sk-SK" sz="4000" b="1" dirty="0" smtClean="0"/>
              <a:t>blcha ľudská</a:t>
            </a:r>
            <a:endParaRPr lang="sk-SK" sz="4000" dirty="0" smtClean="0"/>
          </a:p>
          <a:p>
            <a:r>
              <a:rPr lang="sk-SK" sz="4000" dirty="0" smtClean="0"/>
              <a:t> </a:t>
            </a:r>
          </a:p>
          <a:p>
            <a:r>
              <a:rPr lang="sk-SK" sz="4000" b="1" u="sng" dirty="0" smtClean="0"/>
              <a:t>rad: Motýle </a:t>
            </a:r>
            <a:r>
              <a:rPr lang="sk-SK" sz="4000" b="1" dirty="0" smtClean="0"/>
              <a:t>- </a:t>
            </a:r>
            <a:r>
              <a:rPr lang="sk-SK" sz="4000" dirty="0" smtClean="0"/>
              <a:t>dva páry širokých krídel, cuciak špirálovito stočený</a:t>
            </a:r>
          </a:p>
          <a:p>
            <a:r>
              <a:rPr lang="sk-SK" sz="4000" dirty="0" smtClean="0"/>
              <a:t>denné – </a:t>
            </a:r>
            <a:r>
              <a:rPr lang="sk-SK" sz="4000" b="1" dirty="0" smtClean="0"/>
              <a:t>mlynárik kapustový, žltáčik </a:t>
            </a:r>
            <a:r>
              <a:rPr lang="sk-SK" sz="4000" b="1" dirty="0" err="1" smtClean="0"/>
              <a:t>rešetliakový</a:t>
            </a:r>
            <a:r>
              <a:rPr lang="sk-SK" sz="4000" b="1" dirty="0" smtClean="0"/>
              <a:t>, babôčka </a:t>
            </a:r>
            <a:r>
              <a:rPr lang="sk-SK" sz="4000" b="1" dirty="0" err="1" smtClean="0"/>
              <a:t>pávooká</a:t>
            </a:r>
            <a:r>
              <a:rPr lang="sk-SK" sz="4000" b="1" dirty="0" smtClean="0"/>
              <a:t>, babôčka admirálska, babôčka pŕhľavová, </a:t>
            </a:r>
            <a:r>
              <a:rPr lang="sk-SK" sz="4000" b="1" dirty="0" err="1" smtClean="0"/>
              <a:t>vidlochvost</a:t>
            </a:r>
            <a:r>
              <a:rPr lang="sk-SK" sz="4000" b="1" dirty="0" smtClean="0"/>
              <a:t> feniklový, </a:t>
            </a:r>
            <a:r>
              <a:rPr lang="sk-SK" sz="4000" b="1" dirty="0" err="1" smtClean="0"/>
              <a:t>hnedáčiky</a:t>
            </a:r>
            <a:r>
              <a:rPr lang="sk-SK" sz="4000" b="1" dirty="0" smtClean="0"/>
              <a:t>, </a:t>
            </a:r>
            <a:r>
              <a:rPr lang="sk-SK" sz="4000" b="1" dirty="0" err="1" smtClean="0"/>
              <a:t>modráčiky</a:t>
            </a:r>
            <a:r>
              <a:rPr lang="sk-SK" sz="4000" b="1" dirty="0" smtClean="0"/>
              <a:t>, </a:t>
            </a:r>
            <a:r>
              <a:rPr lang="sk-SK" sz="4000" b="1" dirty="0" err="1" smtClean="0"/>
              <a:t>očkáne</a:t>
            </a:r>
            <a:r>
              <a:rPr lang="sk-SK" sz="4000" b="1" dirty="0" smtClean="0"/>
              <a:t>, </a:t>
            </a:r>
            <a:r>
              <a:rPr lang="sk-SK" sz="4000" b="1" dirty="0" err="1" smtClean="0"/>
              <a:t>perlovce</a:t>
            </a:r>
            <a:endParaRPr lang="sk-SK" sz="4000" dirty="0" smtClean="0"/>
          </a:p>
          <a:p>
            <a:r>
              <a:rPr lang="sk-SK" sz="4000" dirty="0" smtClean="0"/>
              <a:t>večerné a nočné – </a:t>
            </a:r>
            <a:r>
              <a:rPr lang="sk-SK" sz="4000" b="1" dirty="0" smtClean="0"/>
              <a:t>lišaj orgovánový, lišaj smrtihlav, lišaj </a:t>
            </a:r>
            <a:r>
              <a:rPr lang="sk-SK" sz="4000" b="1" dirty="0" err="1" smtClean="0"/>
              <a:t>mliečnikový</a:t>
            </a:r>
            <a:r>
              <a:rPr lang="sk-SK" sz="4000" b="1" dirty="0" smtClean="0"/>
              <a:t>, mníška </a:t>
            </a:r>
            <a:r>
              <a:rPr lang="sk-SK" sz="4000" b="1" dirty="0" smtClean="0"/>
              <a:t>obyčajná</a:t>
            </a:r>
            <a:endParaRPr lang="sk-SK" sz="40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Skupina: hmyz s nedokonalou premenou (</a:t>
            </a:r>
            <a:r>
              <a:rPr lang="sk-SK" b="1" dirty="0" err="1" smtClean="0"/>
              <a:t>Hemimetabola</a:t>
            </a:r>
            <a:r>
              <a:rPr lang="sk-SK" b="1" dirty="0" smtClean="0"/>
              <a:t>)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Autofit/>
          </a:bodyPr>
          <a:lstStyle/>
          <a:p>
            <a:r>
              <a:rPr lang="sk-SK" sz="1400" b="1" u="sng" dirty="0" smtClean="0"/>
              <a:t>rad</a:t>
            </a:r>
            <a:r>
              <a:rPr lang="sk-SK" sz="1400" b="1" u="sng" dirty="0" smtClean="0"/>
              <a:t>: Podenky</a:t>
            </a:r>
            <a:r>
              <a:rPr lang="sk-SK" sz="1400" u="sng" dirty="0" smtClean="0"/>
              <a:t> </a:t>
            </a:r>
            <a:r>
              <a:rPr lang="sk-SK" sz="1400" dirty="0" smtClean="0"/>
              <a:t>- dospelé jedince neprijímajú potravu, rozmnožujú sa a hynú</a:t>
            </a:r>
          </a:p>
          <a:p>
            <a:r>
              <a:rPr lang="sk-SK" sz="1400" b="1" u="sng" dirty="0" smtClean="0"/>
              <a:t>rad</a:t>
            </a:r>
            <a:r>
              <a:rPr lang="sk-SK" sz="1400" b="1" u="sng" dirty="0" smtClean="0"/>
              <a:t>: Vážky </a:t>
            </a:r>
            <a:r>
              <a:rPr lang="sk-SK" sz="1400" b="1" dirty="0" smtClean="0"/>
              <a:t>- </a:t>
            </a:r>
            <a:r>
              <a:rPr lang="sk-SK" sz="1400" dirty="0" smtClean="0"/>
              <a:t>dva páry krídel, larva </a:t>
            </a:r>
            <a:r>
              <a:rPr lang="sk-SK" sz="1400" b="1" dirty="0" err="1" smtClean="0"/>
              <a:t>najáda</a:t>
            </a:r>
            <a:r>
              <a:rPr lang="sk-SK" sz="1400" dirty="0" smtClean="0"/>
              <a:t>, žije v inom prostredí ako dospelý jedinec. </a:t>
            </a:r>
          </a:p>
          <a:p>
            <a:r>
              <a:rPr lang="sk-SK" sz="1400" b="1" dirty="0" smtClean="0"/>
              <a:t>Vážky, hadovky, šidlá</a:t>
            </a:r>
            <a:endParaRPr lang="sk-SK" sz="1400" dirty="0" smtClean="0"/>
          </a:p>
          <a:p>
            <a:r>
              <a:rPr lang="sk-SK" sz="1400" dirty="0" smtClean="0"/>
              <a:t> </a:t>
            </a:r>
          </a:p>
          <a:p>
            <a:r>
              <a:rPr lang="sk-SK" sz="1400" b="1" u="sng" dirty="0" smtClean="0"/>
              <a:t>rad: </a:t>
            </a:r>
            <a:r>
              <a:rPr lang="sk-SK" sz="1400" b="1" u="sng" dirty="0" err="1" smtClean="0"/>
              <a:t>Rovnokrídlovce</a:t>
            </a:r>
            <a:r>
              <a:rPr lang="sk-SK" sz="1400" u="sng" dirty="0" smtClean="0"/>
              <a:t> </a:t>
            </a:r>
            <a:r>
              <a:rPr lang="sk-SK" sz="1400" dirty="0" smtClean="0"/>
              <a:t>- zle lietajú, dobre </a:t>
            </a:r>
            <a:r>
              <a:rPr lang="sk-SK" sz="1400" dirty="0" err="1" smtClean="0"/>
              <a:t>skáču,</a:t>
            </a:r>
            <a:r>
              <a:rPr lang="sk-SK" sz="1400" b="1" dirty="0" err="1" smtClean="0"/>
              <a:t>larva</a:t>
            </a:r>
            <a:r>
              <a:rPr lang="sk-SK" sz="1400" b="1" dirty="0" smtClean="0"/>
              <a:t> nymfa</a:t>
            </a:r>
            <a:r>
              <a:rPr lang="sk-SK" sz="1400" dirty="0" smtClean="0"/>
              <a:t> (žije v tom istom prostredí ako dospelý jedinec)</a:t>
            </a:r>
          </a:p>
          <a:p>
            <a:r>
              <a:rPr lang="sk-SK" sz="1400" b="1" dirty="0" smtClean="0"/>
              <a:t>kobylka zelená</a:t>
            </a:r>
            <a:r>
              <a:rPr lang="sk-SK" sz="1400" dirty="0" smtClean="0"/>
              <a:t> – dravá, </a:t>
            </a:r>
            <a:r>
              <a:rPr lang="sk-SK" sz="1400" b="1" dirty="0" smtClean="0"/>
              <a:t>koník sťahovavý</a:t>
            </a:r>
            <a:r>
              <a:rPr lang="sk-SK" sz="1400" dirty="0" smtClean="0"/>
              <a:t> - bylinožravý, </a:t>
            </a:r>
            <a:r>
              <a:rPr lang="sk-SK" sz="1400" b="1" dirty="0" err="1" smtClean="0"/>
              <a:t>krtonôžka</a:t>
            </a:r>
            <a:r>
              <a:rPr lang="sk-SK" sz="1400" b="1" dirty="0" smtClean="0"/>
              <a:t> obyčajná</a:t>
            </a:r>
            <a:r>
              <a:rPr lang="sk-SK" sz="1400" dirty="0" smtClean="0"/>
              <a:t> – živí sa larvami v zemi</a:t>
            </a:r>
          </a:p>
          <a:p>
            <a:r>
              <a:rPr lang="sk-SK" sz="1400" dirty="0" smtClean="0"/>
              <a:t> </a:t>
            </a:r>
          </a:p>
          <a:p>
            <a:r>
              <a:rPr lang="sk-SK" sz="1400" b="1" u="sng" dirty="0" smtClean="0"/>
              <a:t>rad: Šváby</a:t>
            </a:r>
            <a:r>
              <a:rPr lang="sk-SK" sz="1400" u="sng" dirty="0" smtClean="0"/>
              <a:t> </a:t>
            </a:r>
            <a:r>
              <a:rPr lang="sk-SK" sz="1400" u="sng" dirty="0" smtClean="0"/>
              <a:t> - </a:t>
            </a:r>
            <a:r>
              <a:rPr lang="sk-SK" sz="1400" b="1" dirty="0" smtClean="0"/>
              <a:t>šváb </a:t>
            </a:r>
            <a:r>
              <a:rPr lang="sk-SK" sz="1400" b="1" dirty="0" smtClean="0"/>
              <a:t>obyčajný, rus domový</a:t>
            </a:r>
            <a:endParaRPr lang="sk-SK" sz="1400" dirty="0" smtClean="0"/>
          </a:p>
          <a:p>
            <a:r>
              <a:rPr lang="sk-SK" sz="1400" dirty="0" smtClean="0"/>
              <a:t> </a:t>
            </a:r>
          </a:p>
          <a:p>
            <a:r>
              <a:rPr lang="sk-SK" sz="1400" b="1" u="sng" dirty="0" smtClean="0"/>
              <a:t>rad: Modlivky</a:t>
            </a:r>
            <a:r>
              <a:rPr lang="sk-SK" sz="1400" u="sng" dirty="0" smtClean="0"/>
              <a:t> </a:t>
            </a:r>
            <a:r>
              <a:rPr lang="sk-SK" sz="1400" dirty="0" smtClean="0"/>
              <a:t>- dravé, samica po kopulácii samca zožerie = manželský kanibalizmus</a:t>
            </a:r>
          </a:p>
          <a:p>
            <a:endParaRPr lang="sk-SK" sz="1400" u="sng" dirty="0" smtClean="0"/>
          </a:p>
          <a:p>
            <a:r>
              <a:rPr lang="sk-SK" sz="1400" b="1" u="sng" dirty="0" smtClean="0"/>
              <a:t>rad: Termity</a:t>
            </a:r>
            <a:r>
              <a:rPr lang="sk-SK" sz="1400" u="sng" dirty="0" smtClean="0"/>
              <a:t> </a:t>
            </a:r>
            <a:r>
              <a:rPr lang="sk-SK" sz="1400" dirty="0" smtClean="0"/>
              <a:t>- spoločenský hmyz, deľba práce</a:t>
            </a:r>
          </a:p>
          <a:p>
            <a:r>
              <a:rPr lang="sk-SK" sz="1400" dirty="0" smtClean="0"/>
              <a:t> </a:t>
            </a:r>
          </a:p>
          <a:p>
            <a:r>
              <a:rPr lang="sk-SK" sz="1400" b="1" u="sng" dirty="0" smtClean="0"/>
              <a:t>rad: Vši </a:t>
            </a:r>
            <a:r>
              <a:rPr lang="sk-SK" sz="1400" b="1" dirty="0" smtClean="0"/>
              <a:t>- </a:t>
            </a:r>
            <a:r>
              <a:rPr lang="sk-SK" sz="1400" dirty="0" smtClean="0"/>
              <a:t>zakrpatené krídla, cicajú krv, sú slepé</a:t>
            </a:r>
          </a:p>
          <a:p>
            <a:r>
              <a:rPr lang="sk-SK" sz="1400" b="1" dirty="0" smtClean="0"/>
              <a:t>voš detská, voš šatová, voš lonová </a:t>
            </a:r>
            <a:endParaRPr lang="sk-SK" sz="1400" dirty="0" smtClean="0"/>
          </a:p>
          <a:p>
            <a:r>
              <a:rPr lang="sk-SK" sz="1400" dirty="0" smtClean="0"/>
              <a:t> </a:t>
            </a:r>
          </a:p>
          <a:p>
            <a:r>
              <a:rPr lang="sk-SK" sz="1400" b="1" u="sng" dirty="0" smtClean="0"/>
              <a:t>rad: Bzdochy</a:t>
            </a:r>
            <a:r>
              <a:rPr lang="sk-SK" sz="1400" u="sng" dirty="0" smtClean="0"/>
              <a:t> </a:t>
            </a:r>
          </a:p>
          <a:p>
            <a:r>
              <a:rPr lang="sk-SK" sz="1400" b="1" dirty="0" smtClean="0"/>
              <a:t>cifruša bezkrídla, ploštica posteľná, </a:t>
            </a:r>
            <a:r>
              <a:rPr lang="sk-SK" sz="1400" b="1" dirty="0" err="1" smtClean="0"/>
              <a:t>vodomerka</a:t>
            </a:r>
            <a:r>
              <a:rPr lang="sk-SK" sz="1400" b="1" dirty="0" smtClean="0"/>
              <a:t> obyčajná</a:t>
            </a:r>
            <a:endParaRPr lang="sk-SK" sz="1400" dirty="0" smtClean="0"/>
          </a:p>
          <a:p>
            <a:r>
              <a:rPr lang="sk-SK" sz="1400" dirty="0" smtClean="0"/>
              <a:t> </a:t>
            </a:r>
          </a:p>
          <a:p>
            <a:r>
              <a:rPr lang="sk-SK" sz="1400" b="1" u="sng" dirty="0" smtClean="0"/>
              <a:t>rad: Vošky</a:t>
            </a:r>
            <a:r>
              <a:rPr lang="sk-SK" sz="1400" u="sng" dirty="0" smtClean="0"/>
              <a:t> </a:t>
            </a:r>
            <a:r>
              <a:rPr lang="sk-SK" sz="1400" dirty="0" smtClean="0"/>
              <a:t>- škodcovia v poľnohospodárstve</a:t>
            </a:r>
          </a:p>
          <a:p>
            <a:r>
              <a:rPr lang="sk-SK" sz="1400" b="1" dirty="0" smtClean="0"/>
              <a:t>voška chmeľová, voška </a:t>
            </a:r>
            <a:r>
              <a:rPr lang="sk-SK" sz="1400" b="1" dirty="0" smtClean="0"/>
              <a:t>maková</a:t>
            </a:r>
            <a:endParaRPr lang="sk-SK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ÚLOHA 1: Vyberte z uvedených druhov </a:t>
            </a:r>
            <a:r>
              <a:rPr lang="sk-SK" dirty="0" err="1" smtClean="0"/>
              <a:t>ČlánkonožCE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2" descr="http://www.dddactiv.sk/data/files/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92896"/>
            <a:ext cx="1619672" cy="16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dalosti.noviny.sk/uploads/tx_media_files/thumbs/800x448/pasomnica_v_creve_259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2441924" cy="13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fedorex.sk/images/d7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5184"/>
            <a:ext cx="1968219" cy="147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dogforum.sk/files/13659628308bzkpzdw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2411747" cy="16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oskole.sk/userfiles/image/prirodoveda/neziaduce%20zivocichy/parazity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1224136" cy="160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Výsledok vyh&amp;lcaron;adávania obrázkov pre dopyt &amp;ccaron;lankono&amp;zcaron;c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4797152"/>
            <a:ext cx="2609850" cy="1752600"/>
          </a:xfrm>
          <a:prstGeom prst="rect">
            <a:avLst/>
          </a:prstGeom>
          <a:noFill/>
        </p:spPr>
      </p:pic>
      <p:sp>
        <p:nvSpPr>
          <p:cNvPr id="12292" name="AutoShape 4" descr="Výsledok vyh&amp;lcaron;adávania obrázkov pre dopyt DAZDOV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4" name="AutoShape 6" descr="Výsledok vyh&amp;lcaron;adávania obrázkov pre dopyt DAZDOV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6" name="AutoShape 8" descr="data:image/jpeg;base64,/9j/4AAQSkZJRgABAQAAAQABAAD/2wCEAAkGBxQTEhQUExQWFRUXGRsbGRgYGRkbGhoaGxsZGxgcHR4ZHSggHRslHBoYITEhJSkrLi4uHR8zODMsNygtLisBCgoKDg0OGhAQGywkHyQsLCwsLCwsLCwsLCwsLCwsLCwsLCwsLCwsLCwsLCwsLCwsLCwsLCwsLCwsLCwsLDcsK//AABEIAMMBAgMBIgACEQEDEQH/xAAbAAABBQEBAAAAAAAAAAAAAAAEAQIDBQYAB//EAEUQAAECBAQEAwYDBAkDBAMAAAECEQADITEEEkFRBSJhcRMygQZCkaGx8FLB0RTS4fEHFRYjM2JyoqNTVJIXY4KTQ0Rz/8QAGAEAAwEBAAAAAAAAAAAAAAAAAAECAwT/xAAlEQACAgICAgIDAAMAAAAAAAAAAQIRAyESMUFRIjIEYXETQlL/2gAMAwEAAhEDEQA/AKDA8CUpJMxLZnKGJow73aofrDpXDp1AAcwFXt8u0bOZIyIS4zpBfMaABq2+AtFZjsWsKUmWh0oBzGjqcUbXUfZjjjNs7ZQSMdipSnJVRQOUBnNA9u0WnAsUClKZi6ggSyo8qQQa9gqtzoIFxCVZvEegBNTVyKMbmBZMoqS4BysCDU5QfL99o0asyTroeZYOfLQOR5afPqAxh853cFWZmoKAb+sQSUkOpwKlnLlqmg1sBBKasbhQdnBL2bWl4YhDOVTMVKLNbQ7NeGImhD0LmlLavfXSCGIDkvSzdXp1iCepg5oxLAi70c7EVgARWQsWZVG2djozNaHTMUMhK2US77UAa2ohFLqUnSv2e0RLTyqUKmrA1G++0AAzPmUS7sG95k1L013h2NWhSQpJonTV3+D/AMIVEgZe9lChO/YFzF3wrDIWDLCAnMeVTjlYUrqCemsJzKUCgQpgny5gC7bO2moH09IlmpPmJGXpza07Xb1MOEgkZWAKS1S3MWCRb19X3ieXw9L5XfQ/iLM4rpTWHZKQBgsMVlQrRySCX6X0tXtByZCiBlSVKNQxuRX+LQpUqVmCCUn8joSamwgng+J/Z1JWpOZDFyGJylqgPowDQDK1KQM2Z3BOa7B/4WLaQXLWjNmAJDAVUKKPvNQ/zh/GOIeLOzJYAhmZrWfd302EMRJ8oATmZ+wO+yh97wCHBINcoYGtWv8Ae0IOY0IYtR2I+20idUuv1p8C41gYHNUgUYB6DZ+8ICSX7z7XIq40Bbvrd4kSQ9Hpv0PwPaIkSkitiLHqDr9PSJgbuXpe3f0gGMzCtGcs2m/bSEnTQEnM5NAx2cWa3vfbxIkOrV2O1XBY2YjTpAGIPMVCrUaxvrS35GAQ2dNflfplcOdBYkULQgQoKfMw63r06vDp0opUpJIzA3QQoManvRoXBDxCkE+8WJ2qC72hhQJMBLsknSxagy39RFjwbhMzEiamWA6AFEkhhdydBQGrjvE0vh0s5lrmJQymUbuNsrP62gedxGXLYSJZJJIzFYAy1uBbXeFd6Q+PsElSlzGuGJFqG1a32hZ0vKQCoAgGzU1fNrSneFxM+YQTMBo3KkKCbatevWJBhkBBu9iBStSxb84exaBJStUpL5jXKWCXcu+7C8MxIYgocqGtL+oqenWCJbuXJytZz6Dtb4wsspP+UO4IZwQKX1oIAIROVqkv99ISLxONwwHNJJOpcVOusdEX+iq/Z6BjMcmXhhlUgsAwJ2bS5jLcb47LVLUAoJWW5kkXoXYVdqNGewyRRzVV8xKQa6N36mBJuHIWhYYZWZg/MSa1uaa7wljSG5ss8NLWqSQQcoDsQXeocZqgQDiZwkqSllIOpdgFNYVYg7NcRLInKGcpKiSSVFvMauS/cRX8XUZmULNlOEgVCafzfrF1bI6RaZlEqSXzNRtHr9SIbgkOtiokNUO1iB2ALm20V03i5SS3MpVAEljqPzvE3DuGTlOpayhJ91NKbE6A7QPXY4pyeg/G4tEtQAVma2Wpf9XgdcyYtsqGH+Zhvs9epg3DYOWjyJD9BWDUYWYqwaM3kOmP47fZWeBNJzcoJvcvdrMPlHDDL95jqGDdOx+EW39TzTv8Oj/SEmcInDRXwPc/IiFzZf8AggVAksfLlHQg7u4arxHNQMhJJBBsCQSK9GiyXh5qXcEPQ06jfq0DFR1EO2S8KK/9rqqooCSLb3e+7QaMQBlIzApqC4ZqsOpc/OOVKQq6R8IdNkjQ23t69ovkmZSwyQ4z0qegJLEPdxTtESprqUo7B0By7M99Pzhs1STmUhKQVO7lgksK/F9oCkT28xAFd7da06NDoyJpyw5SkAg2u9DZ9/he4iTDzco3L7C7UfX4w6RlKcpKQDZ032Y+vqwqYfLQQAlVdSz0AqXp2+MMRJLnEhRKhX3BcPcdPjEKwc1AWsHDUP4qV6ekFJSimRIp61Lv0vpEiZYqA5sT03c7WhDIJZOUnQki1Xd770h7JqNaEMaMXJBr2hFkAkabKvv+gjpsnN5RerONEuTYNuPS8AA5mKNWeoBYFgB036w9SKqB8wZi9Q7VNa011gkJSCoJqGGY2psX1/SGTFJIWpJyC2UXo1cxFQfjAIGODdLCqixcFtKBtd4gRKDKSRZL8t2ehF6h366wapXI+V61IPMbAtrA8yVm5wQQBT0s4P32gDsglT7JzZQxezsQygXs4iTh+HAJUBVWnu2aj1cD5ws7COH/ABChD29fWkOXMSgAd2uTWhvQAN9YYCZkg8wOW9Lts5psIimYllkgnve1ABS19LQ/xikZXcaVvWhI7NASJJYkOQkOSfqT3gGlYSrEAsFHLmpR/gK9LQyZKNqCpcWL+tWZvUxWjmny07FzfZwaRblFFFQYEvUk6Gm9xAJ9kPhy/wACj1pCw0iTuB0zKpCwAFy5aQUnK9GNW0sz6EC0QzQ2XmckE6bscx3g5c8BISpRYKqDvQCoFgLga6QHiMpqCACRlt1FT3brAAVh2KcrkPU1SQ172cdYo+IYgeK0s5yzJINKkFRNPSBuL4lQAQAa+Y6EihZtKQfwHhBUMy6PA6SsEnJ0iy4RwlMsZ1MVmpPfbpF/hOHKmaMPytXpC8F4c7AWFnP5nWNdKSiWGbm+h3PXpaMO2dqqCpdgOF4CEB10+rjRru8GJnISORDHQnTUW2LhzcGBVraKrG8blouXNwAHJhfwV3tsuf2pWha3ydvSpEMOKW1FH7Tl+lIzsr2gzh0yyUs7kgQ1PHFE/wCH0YkAvp90h8ZEqcS/OLm/jJfQ11BN+qQYim+Gv/FlA7lPKaqKiaUdi0Vcnj0tTu6Wu4t3aCZfEJamyqBe1bwvki7iyKdwKQoOmaZZ2UkkO51ToA2kVE3gs0JKkjOkUJTXtS9b/wAjGgWQYGUopLpJSRqOkPn7RVemYifhSlRXLor3gSWV0I36w/CTkzHAdC03SfrsRGuniXMpNRVqLQGNqOLEXJ1ipxvCVS3Wn+8l/jT6gOPdJYsDWNbtaMXjp7KrwwCynD6vSg1EFftTEsAxYA2dtVDrSkPXILs3fvYwHicCD3iVkV7Kl+K6uIdOxKiouAD+Fmr0Hx+UKCEukVLdK/wq8DyykkAjLWpd3Oprvbo0FTkkgAFwNGq3p9Iv+HM4tdg605VO7EG27xIibcBVHBNmP6R0mqmGQOGa4NzTV32hvhKISEkEWYObC/1pAIkmTOUZrM7hmvUDcs/aHPmCTlbOaWFcxFGvtWICtbAEHlLjMX/1Uf1pDpaUGYoGxBsCxqSw6VJ9IAs7FSzmIBUVAX0/hpaJ5BJSqgADVDOe35wVKxngEKCVFyApvLl/M1eIMdMKlciShJJaW45Q1X9SIQAa5mUF2NSwFWIsB3irmJJAVcCgDh6HVqgmpixmS5oSs5SA5qWN3BAalzcl4AOHSVJCTQCpAuOr1u/yhhQqEE1v0/WOmcoOlKvUPcfe8F+C4FcqalwHdrBnZnBHRzFdxrEjKQB1ArTpAX0gThB51TC7uE02vQaks0WE4qIIIzOzAu5L2DF2cjXeH8IkIVIQx5rlw+p2saUiPGziUsPNRJLE2FQ/z6PFeTJ9A01ZCiCMMCCaHw39X1jojGAf3l+gR+ZeFhkl5iZJPlSWP1NKA9jqbxBMLMk7UNg1y/TeLFBJADMwperAs33eKri+BVMQpKXKmzX0pTo/W8SWV2JaZPRKBBSkOWDV1HWjRrcNOl8qQpIegr9tFH7NoROUlQDFKMqjuTf1p841uB4UjOzUpqfSM8jV0b4U0rNRwiUEIzEaD1/CDcEPWrWiKfMYEwXMlhKEinpslgOukZn2s4h4WGUpNSaJbc0f4OYhrwWn22UvF+PKW6QClBJGbcC7fMb/ABiqVhiouM24cvQVPVtbxBhcXNKWUwA0SBrdyfv4QUvFq8QswZDM7tceunwjZKjnlK2SSHCCkCoHKWely96FzXSORiQxzJJ5mJFnYHclmt6xBmHMVL5Q4Ya5QADSty/RmiQTAEnl5k3D3ADORBQiZQ8RamTVtzQG70u563gGbNCTKJSlTO6VXfMdOxHaLBM8+ZmJZje7A6dPrAqMC5zqUC+4u5p13gCwyRipqSMpYbLLggVLUBFxvBmD46hdFgoUN/KbWVb41irxCT4mtXL2po4Gn3pDZuHZiE3oWqFDq4PQ+giXFMtTaNMpoHM7KWc5Szpeims4sQ/5xQ8NnKSFMoAfh0HZ667xPNxxT5xl2Oh6vp6xlOMktHXhywk/kaUS5KwFpSlJCkgpL5crMSwq7h716Wirx+Cyl2y5iWTUlhr2tAcrEg1BeLCVjVFgVNQB2BZIOgI/naJ56pnSsdO4sqjL0iBTgkAuGZvvvGkxvDkTAnwVjxGYglswBoQSb9KUalyc9isOtBZaSlVKENcOI0jFrZz5ZxnpieMkkUKW+fTQU+2gpGrU5mY3alRTR4r1K3Ed4jWJEXZyvH6D5sp2Xsai5oxNu4pAuGnF2UFKBUp2AyuQNezU+y1GKW/mcO9ftvlDTilC7Eku7m9YaZDgw6RmKhzDJoFP22ex7wVjsclDFMpKXBDM7O73ue35RR/ty6vUEMx60pqNIiKlKYGwp+kAcWH4jiily0oeoZy21hfs9KwvD+HqXRIoKqLEhI3OUEtEWDwRU7AkjpSz/QH4RYTpqZWUoUoLbqlQ10o1QxFxtqykvBWYqV4alAUDVAso7jpfa5igx6wsm7uAG/3P6G8aLDBKvEXMVyoYkHVzruLxTYTEoXiFrSgJQS4ASKJT0F1EfMw17InpcSzwc4JA2IaguKdbWiDiUvMVMgDUVILO1Op2v3aJ8XKSVSyVhmLhIUFVIIck6EMWG8d4SyxCwAS4sCBoG/OD9kNeAII2BI3IQ8dEJwqth/u/ItHRVk8TUBYKXf3QHJAY723tA3jCqBUkVu5rbU2cfrDMbOlkhJJUaMA7gj8nue0Q4ZWVZKyGJ8zEhFgXIFmaoeINB/sZLyiY4Y5zTa0bXhH+KNnEY72bnvMmBVysl/xO5enaNjwxeWaO4+7GMp/Y6sX0L/GJHL/pH07mMX7fA+Ek2ZYJqRooadSI2uMXb/SN/wAwIx/t1JSrDqUotlqBoTYA7Ct+nWH/ALEP6mCwK804qykoBSkEAGtLt5iTrF9KnAKUVvmSCKJsaEgva77wJwmR/dpSMwIGZmsb3Ni7xLOWUhqPck3JdnJ713aNWYCYpJl1cO7ABj5naoqwzXiPCqzF2BflLgG9PKav1FoZ4YcnM5qaVc3NtGJtaH8PACVPzF2Zq0D3Fh/A7wCCVTgUsEkJchz7xswFABfsYhKx4gIBtUmzC9LNr/OGIuE5SXL1IDenpbr8ZJsxKScqQXGgFW3tUWEIZIpZ8rlwxBBoa6bgDfeI5stbhSiWoHFaE2FanpEssFKQTUnK3al32relrwqpqQCly5Lu1Wau7H9Ts8MQyXNUGAoymX5Xb0DWs5hZUlTqUkJZyAkBwe/R7NA2ImIScoJNLDSocV2MTJWSbAb6M+321YQxy8IQFKSUhSRYGhr6Am9f5RNgZ+ahoReAlYpIcAPXUPqW76WgeeV+ZJykCrVAGjsKi3qYiePkb4fyJY/4aM1if9sLBMwCanQKqRvlVcPFPheJAkCraKajBnci0HeIDWIVxN+UchLOwciYT4ZMok0StykOaAKFbbg3iJfsziLpQFh6FJCr0FjvvDSKPDZOIUgulRT2LdfqBGimmQ8bX1ZDO4XNR5pahe42LH5wMuSdov08cn5WKyaEVrRVTfrWGTePTAG5fdY5Q4KWY9yAx6GHaJqZSyMGpXlSSWNhtf6iCpOBHvKAzozIYi7PU6NdvS5hP6zmCxCeYmg/Fcdq2gFaizE2t0rBYnBltP4mEJaUkJJDKcWqeVjQgUIUQ4par0OJxF3vC5ys5U1U0CcawASJZKyAosTp1Zrt+fSH2Q2oIZgsP46wKEA83NVQYEMOh1gnCy5bKlJBs5JbM42u1fsQXgUy2CUEcrpBY6s/muSNWpEiQTMohjV3pV3cnbraGYvexBKyrUUsUkCqm0Y06vtVj1McpMtlJLgu4AJtftVr/wAYcoDMAqrEMGbarqoBev8AGIMTiUpSCU5adKEEsfvaABisWxIEumlF201joLlcdIAAQSGDHwiXGhfWOhUwtewHgqq+IsmjMNGBLh+z/OLdc8KQHymxyuWHRqVipwijkYApBfoT6bNvuYMXi0jKAHvytpTNa/qYbGkQcNQZWKALMpL7VBp8teojbYZdQYxnGVBQRNlkuggkFzQbHQNpGs4biAuWkvcRhPezpxfF0zVT1ApSQGLVZm10uPWKL2hwpmyVJF2+kWPC5+ZOQ78t79tXpfaJ50pqGF+xtVo8xwS1PVyqoOpBO5Ny5Ir8obi8KKguHJCfiUs/cGu0aXjfCiFeJLF/MLPoTToYokkLZKqPe4e431a8bKSZzyjQLJdLClU2Dhjdn0ow7GGSiST5SospgbXDk2BtTaLWbhEqchzUVYNcBOn0ghUqQJQyp/vQl82qle7Q3cVeG3RKRUjDETAFB2zO1i92L2vfvCLkgpSlJAe9mZJsNnave0RIRUhyzNrpYsCBp84JlFOdy4ZKUjlFauTTTvd4YmwpOHK0qat6knSrgXb9N2gKYBzTCoIY0ZLhVaVfWsFT5ikhhSoFGaxcmjtY0gcYdDOSCaGr63YAu9ftjAMjwks+Gsqcg1SSBRwN3N/vZnhKIzp5iTY0blFn0d694s8GgHD5gsZklRYElzmp6ZXL7ARVLSnMGLpoC6ta26UOm0KwaIpUkPV+Y1Y03atPV4NSKqEtPul99KWr0A1aIJU5lMXDUU+4JqEs1X+UEBJZ0qYM+nyLA12fQQwFly/D5l5knLRIDmpudwwB/lHYfClZJSopuA29XJDkO1as0JKkZ1ArUQHN3JLaF3tWnWC8PKUxLkh6EF2YVLD0r6Qg6K/9qmJJS2cAgOKU3AN6vSOVjmoUqB2ynvpFjNlgqzhlOwegJqL6fpDcoD3drEfEfSnWJcUaLLJeSuPFUAsSPvvEU7iCTrrvFhOwmdWZgc1rUso20/WEHD0zCeSjB+X6V03tBxQ/80ioXxAVNwP0gedjlKLISST0LfGL6fJbkADA2slwCB1LWq8NEx3zIYnzOVVtToAGHpFJImWWTKaTwxQJXMURTlym1msbG32InVgEtmWVqSbPv66a/CLAywMguwJZwoJ0pq96dBDZkhmzEb3eujF7sbQzPoahOUJHLRmU1K1v29IKnzsqXWCcwplJAuHc6gFw3rtEM4kFgkp5bkVvelqiOmY1QAQSM4f3aAEs/wAHqIWw0Sz8WwKSAXqCGOhF3Lhq/nAeLwiFjKorA1pU0d60t2gzDSwEkebKHr0O+mpG1N3DcZhnDgKGVJYghmNSS3Qj4wACIwqUgJzktR8o0pvCQqeIkBiC42FPSsdFWTSDOIcLyEBHmCQVABsvqTUs+ggHMxBIG1Rd2b70i0kZi5d1KLFt/wBICw+BectKnKg/lLpG9Q1b/SJRo+iTDSEzOUEJDlydaPXdy46fCC+CYrIvwiGFchd3D1btSI0SkGyQEsxZ/M9HbvfrAicMFoTlUBlU4rZQFTXToPWBxsak0buUWOYRdyMUJqWNFix37v8AIdYwnB+N/wD45vKsb2UBqN4usPPOYkNlajG5q/5Rz04s6eSmkXM2XcGMtx7h5BzoD3cN/BwL27xqZOMTNASohKvxF2NzXqTrA+LQUkg+saRWrRlPumYOZOAClDMAwbIRkC9ugpcNWFmrJOrkAO+jEgfAWO0anE4CXMcKSO9j3BvFNP4cqUXSkLH+YmncfJ4rkZuJWTAnK4KxQZimgA1saiFCwkOKgpYgovbprfQw3G4ljmKcv+liARXdmvau0Mw2I8RQSokBd1MDQa9K6XiyBDj3blLkM5J9O9xQxBMSoqKVCxsQGyhPftbeCsPL5yFF2cABgTcA1rqC/WJMXPl6KOcsHVQF+nb6iEMHlzFpKmZlgigZIBu3o9jEZQFhRSlgmtAaMBW/yhJswBLqBSEqF/edmYDTrW8T4dPgoC0qKjmIWmp5SHAtUtCbocU2DjEApllIFQSpeX3gTlNia10+gZJM8yyzVy1cByCCx+o+sTY2Qky5pSWGZKg1gQ1NxQEdoXG4MoVlWpJNxlKSGNdA+3ZxFEkyljkF2zEqDt7pLve8WDIKkguHD35U+lHLsX6xUSuQlJN3bYuQ7b2t9IdIAJOWjt5izODr8fRgITQ7LIgAl2BL216vqNYixuJyp3Isota1Xtr8oqp/FiMwBfKMoGUgUFx84FlyDM8yt1ZH1F3exq/xECQNhqOKINEuXd7sOof/AOQiX9oAWC4Io4zOz/KjC2neBJZQlTJ91gRRiTr0h+V1FO9CWD26lgQ3SGJBM5ZW7Ml9LU7H3mpuSesImYV1fyiu4Lj7c3gHMoOEpJdwCSAzM+Vn3PpEipjV5m8pN/g9LVeALLEqCeUsAxKgHZi1b10o8DYhalCjFI1AFDbN00+UDpWwdJJLuXrSrXrcu/SHmSSzqSaBmDWcC2gcGv1gAMKtSoMkZmNHIHlchwaAAfzgE4oZnSM6srNmILO3Nt9tCTsPmS1y4Y9H11dtqfnLgcMyUhXKA9Do4dNfQVgELiFvylq0cauCa9iLbRPIkqUmqjRg4uA3yoGiHDoDhI0DliXrZjrvEOPXOohxzEuQH3bWp1PpCGRnw9MjaOqvq5vHQKcINS53zqH5QkOgstZKsxBRQsQpL1KjQVFwwNOkSpmEKZZDElSq0CaBtAfdeu8OOCJSXe5cg+Yg0PaGyeUcxGUO9yGLUOtwBCGSlTJr5nATVmSUhg2lAGq1IjUnwwoFqsR+LS1A79quY7DTErGUahwWJDAC5Nvk3zhsxAzKqSRYkFiCDe/wH5QwIwgLJSsVajiyrgBjRmId/lBXD+NKlKyTagWXsDbNsYgCkywAWDM5O1RTdrtEs2brys7m9aFmPexPWE0mNNro0UucFMUn4RZYTiTcqw6dujgljoS0YNE5UplS0lveQVA/CtDW0XuC4mmaHBD2I2PWJpro15qWmao4QLBVLLgVI1TVm69xAqxAOHxKpZBSbReScbKn0mHIpvOBcuPMB0esPUiWnHfgz3EuBomcw5VX6P1EVGEwKUzMs/xEC4KACksOtrCNljMGuWeaxsQQQR0IgWZICwxDiJdrQKmZDG5TMWUDKjMEjMeYOBdmcOfgIBxEgpJUqrmhGrEhnP57dYu8fwBaFBUrnDgsb7B2vd3/AJwCiWASkqy5U+itBV6ehirVE8W3RUYRdCH8pPKqgqXehuH9IteHjxEgZ0oS9QpwEvY5hXsQG3gAYbmUSAtnBq4yuLHXv0hsyYp8qgNWFQL0LWam0Nq0JWmGcQEqXPUJSjOBDKegJY0TlBLCtSGiL9qQpSS+U6h3sNDrX7MShIRUsVKDszVLX2Db/wAglEZQSAOfOkXS2tW0YfGBCaJFygpZDWrdiwo4LFtflDcVIVLIch7hjozi96AQ2XilqmJNEjKwzOXBOgs9Dq0WkiUlQWZoBUX0a1tzA3QRVlUV8oUS5NS+pa56u/xiFExSSsLZAYsXBNbNua6bw5cthmSoEXYmoGxa5aJZSM0tS1cqctbkE/hfRTfSKTJaB5EogJUSSzqYaPWhTe1frBX7OKElyXYl3IuWL3qaQ4KyoSVDzOQX90WDgjrcQOUJISRmCQw5qs5JJTSAAyYslACUMkkAUofU6ObNEJKkgEqYmpowA9LwZisdL8OWEg5gSFAgVADAuPNHSJebzKID7At+FyNLuImx+QObjEKSAl3oHTZjfrT84klpBc5mAvmuzCvToNIJnYZIcEhJSFENYgWDNrD/AGf9nVYmayFczOXJCWF6C9SITaStjpt0AftZBTklEgHKVMAAAGYA1NdYu+HcEmTspEpSwohlF8tGLEiwcNE3FOA4iQtCClw/KpIDEs7VN3e/zjecNljDyEAl3yAJUK5izmmgp2aMMmekuJrDF7MDiOBeAh1lfjFx4aQVMlIKvMxGV3sfeHWAUzUpZLMdSHYAfLWNjxviUyUZKpkpaJZKkqJU5c6jLYbANbSKbG42UQ8qXLmTEuQuYk5akXqM6hd3sIcMsn4HLGvZnjOSKZUnqw/dhIOVPmE18F+kpIHo6TSFjW2ZUJhpSlkpdwCDQsSKihrWtoDw6HepckhKXol994LxKAXJqkWGvyo20PlYVBkkEPMLqzPUMwGVtgR8YoQNh5XKakEPZ2FeYkdh6w9WE94EmgoSaHVn/KlYRE5jlTzAh71JAragYj+cTGxGbZk0pmAN9X/SACunYIEy1HyBWYpSCT+FtyrUjZ94mXLKQt7K2YgkVGlE9t45WKITUMUg1Hap3HfvDEyAUJq2jUAFQT0sAR6wxBWBXZx7ztUO7VDUHx+ECz5OY5pYyLL1DOGNQpOou35Q/D4hytKFgMQQU3JHuggXdv1ghSAgMKZveJfqxb6/yhDJMBxbmKFhiNdDFoheqTFEuVnKh5gQR5gevpfbaElrVLojMf8AIdE9C7v0I0NYTiXGbRsuH8ZKeVXMnVJse2xqaxafs6VpSqVUsSpBulttxGOwmJEwfbvB0jFqRrSBS9lOKe4l50Ib+MZzjnAlA55ZOUsFI9Q+UGnpGp4XNTiFOpQTMqa+8folh90gtcnKcqw50sQLj77xMtbQL/lnmIWARyuUq5gklJ0yj41MRzs2clISDa+YkVFzoDGs9pOC5gFynzJul/ML/wDkG+XaMgjOHWk1LFSTsLj4l/jtAnyFJcQXwTLUHqSxLbA/K7w7GKCiVoICg4DgEczA3DPT5iCJ08LQQm/msCQbl2rRheKmcpQQlubMXIALgDQ99+0aJGTYWhdLC5ci5+6/KOws9BnkKzAMXKjS+50teCMPKlrSJpBAYhtE2cuTUED60rEeKyGXPUmoEtKUvcc6S9+ppsBDoG6AeIT0+KgJALkghy7XAd/R4s5tkoINC4FWqAHr09Pzinzpack0o5lSzlZxzBn03+DQZOmOnOyQBUpa7EUD0OvzhCoiUvmqags1Mr6C3WFVIQtQ5EqLMcrsnpQ2tXrAi8QtQopwVOU6CwubE17RJLxnhOCGuA+rkXL6MfWBoaY+dLIAszuqgGWrUOnVqwgkZXU7yi6harGx6XttB86SPAC0ATDmqLsa7BzfaAMTLUhJQUqS4zAEZRoxD/ClrRMXaKnFJnYJfipSo3JZIuaONKmNT7AzwJpISRllmg3KgA2jUvu8Y3hCEqplZIUQ77lx6XFLxr+BYyVh1LJAIJSHSQGbTs9bsDrEZ1cGkisT+SbNTwnBTVLUrEFTZiQlTK8wDUB0BaE41jcMpOdnUFOlIcFWU1f/ACk16xkuLcfmeIZstSwUuBV0lFTzCzsRb5UirRxIrFXLjzZnu+9qZaHvHNH8dt2zaWZdFnxrGLnEGYczE5ALJfUCnZz8ngRc9iAFJWSHLC34gXat7UgSTIShJUkhn1Prc6X/ACgmWAUpdVSkDy+U1fpt8I60klSOdtsLTiJRDkKc1NTfX3Y6A14eW55jfYR0AwBYBWWdStjooOdHBZ3sHdoITMUpC1CrulwwB6vs4MMUiWFAgDMS5zWDuW2PK2kTy5CTKUQbKTToC77ivxrasWRRCwSoMSSkMCQ5Oah+Nbw6SslSmeltQQ3ptCy1TCgBhmNHc0ar/N/zh0iUrMplZQWYXbTp6n4NAA1Bda6EkAuQHHQU1JIHR6mkCrlklyLghrsXDl3FDT4daEJUrZzWrXG/XQ/CBZZUteWpZXlLHKG5SauaD6+gMIRhkIAWkOoMdCS1+wbvBWIXQU5Wpcmmnr92hvhVchqUJYtlZwND3LekSqAG9bAkGgt16P8AwhWFAq8MLghzQGhc67NRy/T1hqQovltsW0s+pFfqYSYipZty5ttUCvq14ssFgETMycxQoJdOrqpRj9BX5wnJJbHGLl0U+JeWy0llUoKhnse9eo+txw3HiYACwVtp6biBcdhlcmeYhJVZizh2pqVOGqKRTS5KhMTRRYuTmIBYUIaoNRrvDrktDUnFmxYpLiNBwXjYLS5vlJvqk0r1A2jD4bixAGcFj/5CzAgXvcdaQXhcYiYM0tWZtrg9QbGM9o3TU0bnFSymoqgmitD2+fwjFe1nDch/aJSXYusC1Bdtdvsxe8I4sRyLqk3B07bGDMfhgA6eeUoMFEXoHDerQutoTXhnmGEJVMcsoqBDAMQSDW7dHeHTVLDNVagNGY60STQba30i943gjLAKQPDHKkapGif9L2cxTTZpW5qSBTvVq0Ydekap3s53GtComskBRQ5KQNGHMKuLk7mHpwsxSMuZKQosDYlimoYVqLvpCcGkleQGrlVmNQbtv1jS4dQQrMQ+QUa1W3dmdvuik6dIqMbVsopcvxJZkkpCpdHFszVdtD96RXzQoAFwCFMxAzAWobX7QRhpxM5bJoDQipJUxHrUa6Q7HNQzGzEDytfYsWtDRLoAloDEs60l1ElgXdktrb5HeGA83OBU0cAczUPa9IssPKCEKIsQ+bVTaPdukZ/F44nlCXUrU1L7Ab7H6RRLovsHNmDOkE5iAKBi1bOwu8OmJQZQStHMl2CnYgmorYhr6vA3DZagkmcSk0yjZNhXXt+sLMmFlAgMXYFLqfobs3pE0V4J5uGUqUPCBYByAKj1FW9YAlYbKQcwSSpspJGzV26wXg0TDmQLks9m6UNHLU6RPMkpWsZ3y6+93qdmf0h2KiJKlB0rBsQ5OnvVaumopEEqStJAURlVo7uSQ21GBP8AKLDHSkJCRKWtQDghTUqQWa2tO0QplgEkl2okEOwqABoLtXeFYwpMxql+ZgB0FjewY17w1eECSUrUlTAAFJOUkXYjW/whUpoQokBqm5caF21gd2SBXKHJb5PYQAFJxE7Q09f0jokQEsOdY+H6x0AAS8OCxelaEbsDUM3eOloASb+ITfQ9AO7fGCQqclISqWtChYKQc5AAqAwcUZupF4I/qSfMSnLKUskpJBGUF3JG+jMBbUQrSHTYPIUGyggmjmpbre+jQ5Ez3eUggl2+FHDnv+cVOJkTpc0y5iTKNshGU9OrM3SkGS5K1pullvlDqKkgO5a1QRufnDoVg8zFKSsZioJOYsBQB3s1C7i1Hh5lssTEqSKEhtXvQuKClvq0XS/ZGeqXMWhOcMlknRJvtodd36GjTwuagvkYMRd3YnloxdzrSsCkmDi0w6ZiUoSMuVQB6uS1HFKitoZhZ+SamYl1XSUkOWIsz0dzY1EScOwSvDOdElwt+eYAsctEklQ3frvFnguFzJhCc0tBLsXOZy4YOCBQs9bRPJFcX2USJRqoqIHcUZmdu3WDMHizKJUDUJIU7h8wY+hH0ifiXDJcp0lYJLEkKCnCg5/yvWukETJODlEF5y3KgynqBatnsTfWBtNArTAp2NViTLSqoSFZSQBQAFnbdI9XtDJkvMQpDEZHNjVKuY1Y+kSYrEoUUiWEpDlgqugD/e0DSwySkEA1VYEAm9CKJs1NYcdCl3ZEpKRUK7q66XrXb+UQYBRCgskDMkVegLvXq30YdZDhgPOHUFEmh5dBcU5WrBXgDI4ap8oIzUcBh6DT6xQthODxpWGKcqviD2OsXvDOJKQGUMyDdJdj/Eb6Rj8KgqV4ajkFyVD3vwpOhPTYQSmdMw5aYrPLNle8Gu4uQxFanvGbhW0bRyp6kazHSUqToUqDtdneiqXjHcQw2VSkqVX3SdUseW1CC1ehi/4dxYJBY5kLFWYuNCHBDgwBx2RnScpBcUcjyuLkWtvCjpmk4WiD2ebOlKiHYA7lg7dNoO9pJiUKSmW5o7dRu9wBU2cxW8J4R/cGatYlByxRzKBzMzqcOwIFTSNZI4NKUjxAlISQwUSM0x6l8znVgHuDSJm0pWRBNxoxaHlgvlUSTQDfTXoAdoGxiUhiVGhASCaa5gau9fpFxxrAJlLT4Y5AKPRi5IS9DlNfhFbxFIKFOjmd3Uba03NXEbRkmrRhKLWmLipX9yHIs4S9S132H6xB7OcMYJnqGYqdmFEgU9T1MRz8eQgMXo1KF6hiNR9XEWPs8RhkJTNUyTUv7r1fqKn5wN0girZbgKLLI8QBxlehBs9N/pFJjZCVLUUKUmjZOmzdo12GxaUhSAHBNVNQ06eheMzxKWAVFxmBd9a1+Rr66xir5WbtrjQzCUSGFDR9T/OC8Pi03MsLBsxyh9mNNIB4RMClJSlQOZWUnK40IFu49I0nEOCplpJUCo0DBqAO5A7Rq2jFIzKyHKkpShRoEkEhydAaNo8LikpS5RRRIzEln9a01+G8H8cwqEqC5aipCgACQBlLElJ03qKaRXypWYMQeUsWr2ppcfB4ExNCTSpqANoSNL1N3YHa3WHOsMCaUa+1KNUXh6pIVmZIIDZqE5QLAsGH84lweEKiEoCUgjWwFA7mgqG9YoQB4INX/wBzfnHRoZPAZmUNJcMGOVRcaFwKx0Lkh0yumcdxE9SV5sx0JCXZ31P5QKrFYlKqqWACHKeUod3NOrC/8Vw6wFJVMLIJILAhTWDMBmLjpu8MGIWVEgHyNTR2ahv679oOKDkOPFJqVKeYVJ0SoguaEHmr067xMZaycxWk8wuyDc0c+UaOemjQMsy0hvM9Mx0a7trelIXFyyZYCQopA2NnJIdg5+kMVst8L7Vzi6JQLKAFGzMKMwLMb0u0dh+PESTL8MglLKJU9CQGo2rdydYqcNJWEJXmyioIax5spLGuttYLEorDZDzEsSQ5BD5marq9bOzRPGJVy8iY3EhSwqxIZk9Gyu5LaF4sMHhZJChNWc4SFeZLF20LFwSx/jFSiQQkhw9SLDoqgD7bQUnKpksXBYGrk6itdh36QnFPQ4ya2W/EpkiTL5EpWtTAZiw7lqkUbQxl50pRKUOCdxoLgHV2PwEHLkl8jZgDlYjW24r01LwkrAZv8oOh5hap6dqttDhFIJychq1NRKTmQSQpjUFmB0uIjlSiFgkHnCnUzJP2+m0FzJGUBQS7nla6TpY32D7QHMJTqCpNXaxcnU3P3aGSIKAir2zEvXX79IYubMZK8rgatUsQSQNqa3iabhKlyR4jkCmVOYigJNNK9OsCqWcrEqITQJHMz1NRVqWhiLDhMtOVQpViskEXqRawJsIGVj0zphYKyJoAeUE++TlO4YPEJxEwqSlgEqLqCacrDKlz12uHjvCABUAEr2IpZz0L2cQ2/AkvIVOlmU5SQKUG9mt0rBXCZvinIaOHZ6VsX/KKz+tQEsqWpQ94kkUIHKC1KA1f6RrfZeXKCc6UM4U/U9QS6qWpGOTSOnDNk8vDykyJcskIQSegOUl66WhyTLkS1ZWUQARmVRuhtQwHxsSpiRldTFglMzK9qbC1uneKvEq8JSUklSDUoXRqUvcvSMVG0XKVMvJcySUpnTEhpgUFCjFYIqE62PwjE8RJ8MFicxBd7AuB3L+gi1xmMlzQyQUIBKnOqlE5nIo3wpaB0ISkMp3BSSzMQxoDru0b448TDJLlRU/sn96gZVCgLkPQWruTvsYKxS3XlB5LE3cn3UsL77WgzimIlZiJTmj1vSrW0rA0uWtE4haMvhgDbnIBfbylKv8A5GLXy2S9aHSJq0GhzILuk+VqhxsWLvoRAuJxRnrEmUCgOErWSmoLCjnaD5hKUgGo7ilas1xDJqVABGViaJdLBNasdbje7Q0SzS+x2ASlWdReXKdKXsTa7V39Y1Cp6US5k1YzAJOYCpAOrXasUPC5SMktHiJyAA5feUt2JvZyNLxYYbiKpUhRBQkTCokrJLklgdHAASGfQvEtW9jTpaM3xlvHUnKcl6AnKW1GmzfKKueVgM/lfKaMQov6h9bB4ucbOStSihSs9HIZiTRRDaEvax1inlHLMTnCVpTVQOo2qNalqesCSQ22+zT+zHDAnCzyoICauFAM2Vi5d7VYb9Yy8oJ8WWciiEkKKSWBDux9BUbtBErELCFS0DKmdmGVnBzM7OHdgzuDQQZheBTppzEAGg7MG+NH2obRP1btldpUiym+0ssqLILOW5RbT3oWKRWCnJJTntSj6U2jonjEfyPYlewHDz/+v/yTf345PsDw9m/Z6N/1Jtdn56x0dHXRyWRf+nHDf+2DCoHiTWdiHbOztrBEr2GwKbSNX/xJprbVcdHQNAmLO9h8Cts0h2t/eTR9Fxx9h8C7+B/yTf346OhJIdsj/sHgP+h/yTd3/HvD/wCw2Bd/Aq7/AOJNvf8AHvCR0FBbO/sLgM2bwHO5mTTq+q4m/sfg2KfBo7tnmM/bNHR0DQWyBPsFgBaR/wAk39+G/wBgOHkucO5N3mTTcN+OFjoEhWxFf0f8O/7Yf+cz9+OP9H3D/wDtx/8AZN1DH39o6OhhYg/o84cDTDD/AOyb+/Dh7A8P/wCh/wAk36Z4WOgoLO/sDw9m/Zw1LLmi1vfiST7F4JFUySKEf4k00IY3XHR0KSVDTZyPYvBJtJar+eY7jrmfU/EwzE+w+BmHMuRmPVcztXmrHR0TSHyZH/6fcPy5f2elQ3iTW9Oekcn+j7h4AH7PQf8Auzv346Oi6JtnH+j7h3/b6NSZNFGI0XsTDj7A8PZv2cf+c1/jneFjoQWxp/o/4eS5w/8AyTf34ev2DwBAfD2FOeb3/HHR0OgtnSPYTAIYpkM1v7yaeuq99YImeyWEUzyXa3OthcUGbrHR0TQ7YMfYPAGpw+/vzRfsu3SE/sDw938Cv/8ASb+/Cx0UkK2Pl+xWCSoLTJIUmx8Sbu/46joYM/qKQzeH/uV+sLHRnJIpSYEr2JwRJJlKr/7s79+Ojo6HSDkz/9k="/>
          <p:cNvSpPr>
            <a:spLocks noChangeAspect="1" noChangeArrowheads="1"/>
          </p:cNvSpPr>
          <p:nvPr/>
        </p:nvSpPr>
        <p:spPr bwMode="auto">
          <a:xfrm>
            <a:off x="155575" y="-1646238"/>
            <a:ext cx="4533900" cy="3429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8" name="Picture 10" descr="Dá&amp;zcaron;&amp;dcaron;ovka – Rousnice 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3808" y="3212976"/>
            <a:ext cx="1772794" cy="1340769"/>
          </a:xfrm>
          <a:prstGeom prst="rect">
            <a:avLst/>
          </a:prstGeom>
          <a:noFill/>
        </p:spPr>
      </p:pic>
      <p:sp>
        <p:nvSpPr>
          <p:cNvPr id="12300" name="AutoShape 12" descr="Výsledok vyh&amp;lcaron;adávania obrázkov pre dopyt PLOSK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02" name="AutoShape 14" descr="Výsledok vyh&amp;lcaron;adávania obrázkov pre dopyt PLOSK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304" name="AutoShape 16" descr="data:image/jpeg;base64,/9j/4AAQSkZJRgABAQAAAQABAAD/2wCEAAkGBxQTEhQUExQUFhUXFxcXFxgXFxcVFxcXFxcYHBcXFxcYHCggGBwlHBQXITEhJSkrLi4uGB8zODMsNygtLisBCgoKDg0OGxAQGiwkHyQsLCwsLCwsLCwsLCwsLCwsLCwsLCwsLCwsLCwsLCwsLCwsLCwsLCwsLCwsLCwsLCwsLP/AABEIAMIBAwMBIgACEQEDEQH/xAAbAAADAAMBAQAAAAAAAAAAAAAAAQIDBAYFB//EADoQAAICAAMECAQFAwMFAAAAAAABAhEDITEEBUFhBhJRcYGR0fChscHhExQiMqJCUnIWkvEVM1PC0v/EABkBAQEBAQEBAAAAAAAAAAAAAAEAAgMEBf/EACIRAQEAAQMFAQEBAQAAAAAAAAABAgMRMQQTIUFREhRxYf/aAAwDAQACEQMRAD8A7cBxEO754QqKEKJIYDoiVggSLgQKxUOhhsUpDFYyIsLGSQAmxg5ESQWNMVkDFYDJUmIckKxUMYh2BFgFAKPrdomNEkliYigSUNSBoEhBSAoCSUMJOgQVBkrQyMgt6AhoaCihKhpjYCBYIJgRJIRYkQDQpDvMGiMQFjaAiKFQCotwdiobBAksBiEnFDFYWSPQaEzV2neEIOnbfL3qFpkt4bQGtgbbCWjp9jy/5Nkt1YAQUCEH1uQ2IqKKhKkBSYFuN00CRVjJExMbBEiY1mFASNiQ3IQKFFjCgbSVvLvE/wCE0FmltW9cOF53S4ep4+29KIxyi4rxt+hzyzxjeOllfTpL1MGJtsI6yXdr8jgtu6VW6tvxy8jx8ffsm/0vPPw5s53W+R6Mem+vpuJvrDXa/L6s1MTpDBcPij5bi73nWUn9uBixt5O1m02uDfuzPdzrpOnxfVv9RQ/t/kvQH0ih/b/L7HyVbzkms3l468aLjvCWf6nz1v4F3Mj/AD4vrcN/YfY/gWt9YfZL4ep8njvWV5S9c+82Jb3lln55+XkE1Mmf58H1Rb1w+fl9y1vDD/u+DPluFvRprO/lZmjveT487p3WXEu9l7H80fTVt+H/AHr4kveeH/d8H9T5z/1R2u7WzJ+ebWdcu5mu9V/PHcbVvlVUMubq13I8p4ybzeZz8Ns0z/49szLbOfqZudvLc05OHv4eInobmBtTWj8OBysNuxIpvCUJTdL9bailxyWuVHoYe2PXK8sldXWdD+hdPd12z7Qpcn2ehns5zAxG6Oj2OTcE3q9fBnbDLd5tXCY8H1RopxEkdNnDc0BSQjQQU0JDRho5ISQMaZKiTIQ5DQpIOSSzeRg2va4wXP3qcvvffjzqsvL36HPPUmLpp6VzexvDfcYLJ+focrvTpNw1738jnN6bwlKWb0XB5M8pRnittdp5rnlly92GjjjHqbbvuc01f3PIljPrZO7955Gw9kWTulxXP1zsU4xTpLOvjxDw6NX8Vu/T4WYnGXFNGxLEdcF28XeZr4km07s1CjFtdvcYpYj4vu0MslbutfkRDDXH4fU3EmWJ5jji83Rbwc9PH7j/AC7d1kW8Cetxy+HyKg9M9Anhe/fI2obOknxfKgthRHFpvPv08NTLHGzt5cSvy/LPsfvkZPwby+ffwMeArDm1kZlOuN+AsLAeVJ8jbjsrfD1AJjJ0svqbGFhNvJa+RsbLs0ktMzfwsDl79sYLs1sLBlFOlcqyiqVuslnl2ZnrbJss1GLxFGMnrFS69a1nWf34iwcI3MNeJuRi5bN/ZMJtqK1fuzoIxqkuGRrbq2LqRuX7n8F2G6ejDHZ4dXP9UkiXqZIoiSNuRp8kAkwI7QkJDEwKmwEOUktQ3HIo87b94qKyMO8N4cFozntvxHLj79s456nx6dPRm+9Yd5bzfbrfec1tWN1m695noY2G/DjzNN4N9yql6nn5e2eHl4+Cu1N8VqY4Ys4rlosq7T2Ybvd3Ty4V2GVbkm3nGuzjkR3c/CUn+l3n718Bxw29TrcDo43wvuXaepsPQ55vq1/ll8NTUxtZupjOa4D8tLKo3238zYhuiT4O883kkfU9n6JRS/VJeC+rN/D6O4CWak+9+h0mlXG9Ti+Pw3FJybenH5dxnhuB8Vx7e/t8D7JhbpwVksOHir+ZsYWDGP7Yxj/ikvkb7X/XO9V8j49hdFpvNRm77Iy18DcwOiWLarBxH/lFr5n1lMGXajN6nL4+XroVivL8KXnFfFmWPQnFv/tfyh/9H0oGPagvU5OAXQ3EesF/uj9GbGF0NnlfV72/RHb2FD24zeozcjh9D+2UPBN+hsYfRCK1xPKPqzpqA1+MWe9nfbxMLozgrVzfikvkXidHMKv0uSfen9D1xsfzj8Hcz+uO2jcmNF1FdZdqa+Tdo9TdG6eo+vOnLgtVHn3ntSiQw/MlWWrlZsSY2iaGmbcxYpIH2lUCQlyAugHdMWG8htCRQEtM2eRvDa2+7gbe3YnA8yeFZwzyt8PTpYTmtLGV5tmnjrsz5I9b8i5Oje2fcnbl3mPxa69zHHmuVlsUpPJNm9u/o83qrZ12Du+EFpb5m1FnSaM9uWXUfI8bZtwxSpvyN/D2DDj/AErxz+BsLtHZ0mEjjdTK+yqlSy7lXwHXaDQ4OxY5UAAyRiSApCiQUOxLIgKE9SmxASAKChQCwQWSDAGBLcGOSMgpCqwtAkUyWG4JjcgoIijUu8B0AbLZiRVCGiKMTAUs2THZ4rgZxUGzUyq8OKWiSKkyYoGLJFRZLlkNMt0GxJDixNElFRJ98i6DlUFUJIJMQaFJiBAQOhWDFAFEfVGgRUJsqzGlQo6GwBEvAQgTBitjZMpFC6pbJisaBioGSocYlxQNCk2ANcgA+GMdCiimXJ8iI4iGQCYzHiYqis2kaOLveHC2ZuWM9t44W8R6CLo52fSaMW8l/u90TDpZG66uT43kY7mLp2cvjpKGo+2c2+l2GsnH+SX0G+l2HpX8l6F3Mfo7Ofx0TvkZIPI5hdMMJcPijIul2Dz819fAe5j9V0c/jpGyTwYdLcB8X8PU28Lf+BL+qu9eg/uX2zdPP49RMZrYW34ctJxfiZ1JMWdqpCSEiomoFJEy7CqIi3mUVJjH1gbJExJjsVCQxgTKQDwY2KDAgVElkiiGAEipDBoB3gYwFYGT/oQYjaTrXhzKiOyqlclt0pPOTzXaeHt20ZPN0te7nmu1HfbRskZ3a8UeVtXRy/2tPvyPLlp5Pdp62Pt852ubpvRttafc8rE2lpaWfQts6NT4qVNVSzXkc/tHRyV1S48K8Tntty9Eyl4cvLa5Pmms+/zFh7S1mu5nr7XuKSWa8s35+Boy3U6/beXbq1qx3jbWe3N5teNcCIY0p2rbz73lxH+QnpT1ebuu4yQ2XEjKkn3pfMfCZsTBmk6zy17ScPbZrKXWX08S/wAPFldy0QlGdfv56aeHAym3su+GruUm+eVHp7N0ixFq65r7HhYbnxSa5x1LkrWlLs+feiFxldtu7pfNayevHNfE6PYelkJZTVd3ofKMGqu/f0M8Npd1xWjs1M8o45aOOXp9t2bbIT/bJPlo/IzuJ8i2Pesou7fzz7zrd09KZZKf6l8fM7Y609vNn02U8x2DiHVMGx7bDEVwkny4mydd3nss5YYqmVZkcEJUPIRQhyFQqhDXEEhUKoZPVKYAv+EAWSQVYgsA2DENCopRJoRHKNodjslsiCLsGhElA4rir8AQ0VW7BibBhy1hB+CXyNaW48D/AMa8G/U9BjQfmfGpnlPbxMTots8rykr1pr0MOL0RwWquS8n9EdCAXTx+NTVz+uX/ANEYWqlzzj9zXxeg6eko+VX5I7FAzPaxa7+cvLgsboVNaKL7mvszR2ro3OOsH5NrzR9LGF0MWp1Wc5fG8fc7jVPwXvmaX5Np/Phl98z7Tj7Fhz/dCL51T81meJvDonhyzw3T7JZp+PA53Rvp2x6nG8+HzGP6bVUn2PiZNnbTvrVn7y8D3t57inhyacerbvPNPuaPJ/AcWlVO8+OXtHKy+3omUvD2N1bVJaSrs7UdRsm/sRKpO/DM4HCyfZprl25Hp/m+rG3LRX4LOzWOVnDOWEy5fQ9j278TKVJ8OZuPM5DYdupQnGSaaUotO009GmdZg4qklJaPPzPVhd5tXz9XDa+DYRRkaCje7n5TQhWxkiBMGBBIIbEUQQDihDstmNFJEldYyTQWJDSFcGgWYDQIMaZJSHdbHQA0AIDsTCh8hVghUCJGMkdFTsdCSGhWCRjYMZqpJNPt+Zy2/OjtJyw7ceK/qjz5o6wGzOWMynlvT1Msb4fLcXZe1dvh3IxU4tReHNwlpiJXFa2pVppxVZna7x6PtycsOmnnWSa7ryo1HujGSrqteKz76ZwunY9s1sb7eVscVGKilUVokslb7OGp1+4sRvCXJtfX/wBjxsLcWK+CjzbXyVnQ7Bsn4UFFO+Lelt/LgddKWcvPrZ42bRs9YEJoaZ1ecmxJjURshwQrH1hMiAYWKLKAPxApCIb1iGgih0ZaUFCQEjBAFigirJWpaIAGhUNMohQAOxsQsEwQFudjsBNDBGAAiQE1YMZLyBNFCsklkyRTZNZigUkSyrJQyGykSwiIpITZUhCGgoEORcJL7gKQBsGJe/IyMABv2jDHHQABmh+o2AFDTj9QXqAG5yIpiAAVKOhfDzAB9KchDegAST9/mWtPfIAGInxBaeYAZEEvUa9/EACtQ0C1ADR9oWr98QQAQqWNAAUGTMAJouPvmXEAKhj9SkAEMmWMVWgABJ//2Q=="/>
          <p:cNvSpPr>
            <a:spLocks noChangeAspect="1" noChangeArrowheads="1"/>
          </p:cNvSpPr>
          <p:nvPr/>
        </p:nvSpPr>
        <p:spPr bwMode="auto">
          <a:xfrm>
            <a:off x="155575" y="-1851025"/>
            <a:ext cx="5162550" cy="3867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06" name="Picture 18" descr="http://www.vuvb.uniza.sk/Zoology/zoo_web/platyhelm/dugesia_gonocephal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5536" y="2420888"/>
            <a:ext cx="2110934" cy="1584176"/>
          </a:xfrm>
          <a:prstGeom prst="rect">
            <a:avLst/>
          </a:prstGeom>
          <a:noFill/>
        </p:spPr>
      </p:pic>
      <p:sp>
        <p:nvSpPr>
          <p:cNvPr id="12308" name="AutoShape 20" descr="Výsledok vyh&amp;lcaron;adávania obrázkov pre dopyt PLOSK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10" name="Picture 22" descr="http://www.zadania-seminarky.sk/preview/1/05/cb26d7e1e34a3d85e3c9/018808_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27784" y="1412776"/>
            <a:ext cx="1787111" cy="1322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Podkmeň: </a:t>
            </a:r>
            <a:r>
              <a:rPr lang="sk-SK" b="1" dirty="0" err="1" smtClean="0"/>
              <a:t>Klepietkavce</a:t>
            </a:r>
            <a:r>
              <a:rPr lang="sk-SK" b="1" dirty="0" smtClean="0"/>
              <a:t> (</a:t>
            </a:r>
            <a:r>
              <a:rPr lang="sk-SK" b="1" i="1" dirty="0" err="1" smtClean="0"/>
              <a:t>Chelicerata</a:t>
            </a:r>
            <a:r>
              <a:rPr lang="sk-SK" b="1" i="1" dirty="0" smtClean="0"/>
              <a:t>)</a:t>
            </a:r>
            <a:br>
              <a:rPr lang="sk-SK" b="1" i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telo: </a:t>
            </a:r>
            <a:r>
              <a:rPr lang="sk-SK" b="1" dirty="0" smtClean="0"/>
              <a:t>hlavohruď a bruško</a:t>
            </a:r>
            <a:r>
              <a:rPr lang="sk-SK" dirty="0" smtClean="0"/>
              <a:t>, na hlave </a:t>
            </a:r>
            <a:r>
              <a:rPr lang="sk-SK" b="1" dirty="0" err="1" smtClean="0"/>
              <a:t>chelicery</a:t>
            </a:r>
            <a:r>
              <a:rPr lang="sk-SK" b="1" dirty="0" smtClean="0"/>
              <a:t> (klepietka) a </a:t>
            </a:r>
            <a:r>
              <a:rPr lang="sk-SK" b="1" dirty="0" err="1" smtClean="0"/>
              <a:t>pedipalpy</a:t>
            </a:r>
            <a:r>
              <a:rPr lang="sk-SK" b="1" dirty="0" smtClean="0"/>
              <a:t> (</a:t>
            </a:r>
            <a:r>
              <a:rPr lang="sk-SK" b="1" dirty="0" err="1" smtClean="0"/>
              <a:t>hmatadlá</a:t>
            </a:r>
            <a:r>
              <a:rPr lang="sk-SK" b="1" dirty="0" smtClean="0"/>
              <a:t>)</a:t>
            </a:r>
            <a:r>
              <a:rPr lang="sk-SK" dirty="0" smtClean="0"/>
              <a:t> + </a:t>
            </a:r>
            <a:r>
              <a:rPr lang="sk-SK" b="1" dirty="0" smtClean="0"/>
              <a:t>4 páry </a:t>
            </a:r>
            <a:r>
              <a:rPr lang="sk-SK" b="1" dirty="0" err="1" smtClean="0"/>
              <a:t>kráčavýchkončatín</a:t>
            </a:r>
            <a:endParaRPr lang="sk-SK" dirty="0" smtClean="0"/>
          </a:p>
          <a:p>
            <a:r>
              <a:rPr lang="sk-SK" dirty="0" smtClean="0"/>
              <a:t>po bokoch hlavy jednoduché oči</a:t>
            </a:r>
          </a:p>
          <a:p>
            <a:r>
              <a:rPr lang="sk-SK" dirty="0" smtClean="0"/>
              <a:t>početné výbežky čreva, tráviace enzýmy</a:t>
            </a:r>
          </a:p>
          <a:p>
            <a:r>
              <a:rPr lang="sk-SK" dirty="0" smtClean="0"/>
              <a:t>dýchajú </a:t>
            </a:r>
            <a:r>
              <a:rPr lang="sk-SK" b="1" dirty="0" smtClean="0"/>
              <a:t>vzdušnicam</a:t>
            </a:r>
            <a:r>
              <a:rPr lang="sk-SK" dirty="0" smtClean="0"/>
              <a:t>i alebo </a:t>
            </a:r>
            <a:r>
              <a:rPr lang="sk-SK" b="1" dirty="0" smtClean="0"/>
              <a:t>pľúcnymi vakmi</a:t>
            </a:r>
            <a:endParaRPr lang="sk-SK" dirty="0" smtClean="0"/>
          </a:p>
          <a:p>
            <a:r>
              <a:rPr lang="sk-SK" b="1" dirty="0" smtClean="0"/>
              <a:t>cievna sústava otvorená</a:t>
            </a:r>
            <a:r>
              <a:rPr lang="sk-SK" dirty="0" smtClean="0"/>
              <a:t>, rúrkovité srdce</a:t>
            </a:r>
          </a:p>
          <a:p>
            <a:r>
              <a:rPr lang="sk-SK" dirty="0" smtClean="0"/>
              <a:t>oddeleného pohlavia, častý pohlavný dimorfizmus, vývin priamy alebo nepriamy</a:t>
            </a:r>
          </a:p>
          <a:p>
            <a:r>
              <a:rPr lang="sk-SK" dirty="0" smtClean="0"/>
              <a:t>dravé, </a:t>
            </a:r>
            <a:r>
              <a:rPr lang="sk-SK" dirty="0" err="1" smtClean="0"/>
              <a:t>ektoparazity</a:t>
            </a:r>
            <a:r>
              <a:rPr lang="sk-SK" dirty="0" smtClean="0"/>
              <a:t>, prevažne suchozemské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38200"/>
          </a:xfrm>
        </p:spPr>
        <p:txBody>
          <a:bodyPr>
            <a:normAutofit fontScale="90000"/>
          </a:bodyPr>
          <a:lstStyle/>
          <a:p>
            <a:pPr algn="just"/>
            <a:r>
              <a:rPr lang="sk-SK" sz="2800" b="1" u="sng" dirty="0" smtClean="0"/>
              <a:t>Úloha 2:</a:t>
            </a:r>
            <a:r>
              <a:rPr lang="sk-SK" sz="2800" b="1" dirty="0" smtClean="0"/>
              <a:t> </a:t>
            </a:r>
            <a:r>
              <a:rPr lang="sk-SK" sz="2800" dirty="0" smtClean="0"/>
              <a:t>Pomenujte Čo najviac DRUHOV</a:t>
            </a:r>
            <a:br>
              <a:rPr lang="sk-SK" sz="2800" dirty="0" smtClean="0"/>
            </a:br>
            <a:r>
              <a:rPr lang="sk-SK" sz="2800" b="1" u="sng" dirty="0" smtClean="0"/>
              <a:t>ÚLOHA 3:</a:t>
            </a:r>
            <a:r>
              <a:rPr lang="sk-SK" sz="2800" dirty="0" smtClean="0"/>
              <a:t> PRACUJTE S ATLASMI </a:t>
            </a:r>
            <a:r>
              <a:rPr lang="sk-SK" sz="2800" dirty="0" err="1" smtClean="0"/>
              <a:t>žIVOčíCHOV</a:t>
            </a:r>
            <a:r>
              <a:rPr lang="sk-SK" sz="2800" dirty="0" smtClean="0"/>
              <a:t> POMENUJTE </a:t>
            </a:r>
            <a:r>
              <a:rPr lang="sk-SK" sz="2800" dirty="0" err="1" smtClean="0"/>
              <a:t>VšETKY</a:t>
            </a:r>
            <a:r>
              <a:rPr lang="sk-SK" sz="2800" dirty="0" smtClean="0"/>
              <a:t> DRUHY UVEDENÉ NA </a:t>
            </a:r>
            <a:r>
              <a:rPr lang="sk-SK" sz="2800" dirty="0" err="1" smtClean="0"/>
              <a:t>OBRáZKU</a:t>
            </a:r>
            <a:r>
              <a:rPr lang="sk-SK" sz="2800" dirty="0" smtClean="0"/>
              <a:t>.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files.vvebcentrum.webnode.sk/200002234-cf1dcd0181/chrob%C3%A1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62822"/>
            <a:ext cx="5400600" cy="5695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ÚLOHA 4: </a:t>
            </a:r>
            <a:r>
              <a:rPr lang="sk-SK" dirty="0" err="1" smtClean="0"/>
              <a:t>POPíšTE</a:t>
            </a:r>
            <a:r>
              <a:rPr lang="sk-SK" dirty="0" smtClean="0"/>
              <a:t> STAVBU TELA </a:t>
            </a:r>
            <a:r>
              <a:rPr lang="sk-SK" dirty="0" err="1" smtClean="0"/>
              <a:t>ROHÁčA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  <p:pic>
        <p:nvPicPr>
          <p:cNvPr id="14338" name="Picture 2" descr="http://gymtri.trinec.org/soubory/Biologie/3-rocnik/zoologie/vzdusnicoviti/brouk_popi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6767471" cy="5154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1138" name="Picture 2" descr="Zdroj: http://acantho.webgarden.cz/vsetko-o-pavuko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6920804" cy="4451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Trieda: </a:t>
            </a:r>
            <a:r>
              <a:rPr lang="sk-SK" b="1" dirty="0" err="1" smtClean="0"/>
              <a:t>Pavúkovce</a:t>
            </a:r>
            <a:r>
              <a:rPr lang="sk-SK" b="1" dirty="0" smtClean="0"/>
              <a:t> (</a:t>
            </a:r>
            <a:r>
              <a:rPr lang="sk-SK" b="1" dirty="0" err="1" smtClean="0"/>
              <a:t>Arachnoidea</a:t>
            </a:r>
            <a:r>
              <a:rPr lang="sk-SK" b="1" dirty="0" smtClean="0"/>
              <a:t>)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000" dirty="0" smtClean="0"/>
              <a:t>suchozemské</a:t>
            </a:r>
            <a:r>
              <a:rPr lang="sk-SK" sz="2000" dirty="0" smtClean="0"/>
              <a:t>, na povrchu tela zmyslové štetiny, typické špecializované žľazy (jedové)</a:t>
            </a:r>
          </a:p>
          <a:p>
            <a:r>
              <a:rPr lang="sk-SK" sz="2000" dirty="0" smtClean="0"/>
              <a:t>časté mimotelové trávenie, do koristi vylúčia tráviace enzýmy a natrávenú potravu cicajú</a:t>
            </a:r>
          </a:p>
          <a:p>
            <a:r>
              <a:rPr lang="sk-SK" sz="2000" dirty="0" smtClean="0"/>
              <a:t>svadobné tance, oplodnenie priamym prenosom </a:t>
            </a:r>
            <a:r>
              <a:rPr lang="sk-SK" sz="2000" dirty="0" err="1" smtClean="0"/>
              <a:t>spermatofórov</a:t>
            </a:r>
            <a:r>
              <a:rPr lang="sk-SK" sz="2000" dirty="0" smtClean="0"/>
              <a:t>, aj kopuláciou</a:t>
            </a:r>
          </a:p>
          <a:p>
            <a:r>
              <a:rPr lang="sk-SK" sz="2000" b="1" dirty="0" smtClean="0"/>
              <a:t>rady: </a:t>
            </a:r>
            <a:endParaRPr lang="sk-SK" sz="2000" dirty="0" smtClean="0"/>
          </a:p>
          <a:p>
            <a:r>
              <a:rPr lang="sk-SK" sz="2000" b="1" dirty="0" smtClean="0"/>
              <a:t>- Šťúry</a:t>
            </a:r>
            <a:r>
              <a:rPr lang="sk-SK" sz="2000" dirty="0" smtClean="0"/>
              <a:t> – pľúcne vaky, hrot na konci bruška s jedovou žľazou (</a:t>
            </a:r>
            <a:r>
              <a:rPr lang="sk-SK" sz="2000" b="1" dirty="0" smtClean="0"/>
              <a:t>šťúr karpatský) </a:t>
            </a:r>
            <a:endParaRPr lang="sk-SK" sz="2000" dirty="0" smtClean="0"/>
          </a:p>
          <a:p>
            <a:r>
              <a:rPr lang="sk-SK" sz="2000" dirty="0" smtClean="0"/>
              <a:t>- </a:t>
            </a:r>
            <a:r>
              <a:rPr lang="sk-SK" sz="2000" b="1" dirty="0" smtClean="0"/>
              <a:t>Šťúriky</a:t>
            </a:r>
            <a:r>
              <a:rPr lang="sk-SK" sz="2000" dirty="0" smtClean="0"/>
              <a:t> – len niekoľko milimetrov (</a:t>
            </a:r>
            <a:r>
              <a:rPr lang="sk-SK" sz="2000" b="1" dirty="0" smtClean="0"/>
              <a:t>šťúrik obyčajný)</a:t>
            </a:r>
            <a:endParaRPr lang="sk-SK" sz="2000" dirty="0" smtClean="0"/>
          </a:p>
          <a:p>
            <a:r>
              <a:rPr lang="sk-SK" sz="2000" b="1" dirty="0" smtClean="0"/>
              <a:t>- Pavúky </a:t>
            </a:r>
            <a:r>
              <a:rPr lang="sk-SK" sz="2000" dirty="0" smtClean="0"/>
              <a:t>– jedové žľazy na </a:t>
            </a:r>
            <a:r>
              <a:rPr lang="sk-SK" sz="2000" dirty="0" err="1" smtClean="0"/>
              <a:t>chelicerách</a:t>
            </a:r>
            <a:r>
              <a:rPr lang="sk-SK" sz="2000" dirty="0" smtClean="0"/>
              <a:t>, snovacie bradavice na spodnej strane bruška, pľúcne vaky i vzdušnice (</a:t>
            </a:r>
            <a:r>
              <a:rPr lang="sk-SK" sz="2000" b="1" dirty="0" smtClean="0"/>
              <a:t>pavúk vodný</a:t>
            </a:r>
            <a:r>
              <a:rPr lang="sk-SK" sz="2000" dirty="0" smtClean="0"/>
              <a:t>, </a:t>
            </a:r>
            <a:r>
              <a:rPr lang="sk-SK" sz="2000" b="1" dirty="0" err="1" smtClean="0"/>
              <a:t>kútnik</a:t>
            </a:r>
            <a:r>
              <a:rPr lang="sk-SK" sz="2000" b="1" dirty="0" smtClean="0"/>
              <a:t> domový)</a:t>
            </a:r>
            <a:endParaRPr lang="sk-SK" sz="2000" dirty="0" smtClean="0"/>
          </a:p>
          <a:p>
            <a:r>
              <a:rPr lang="sk-SK" sz="2000" b="1" dirty="0" smtClean="0"/>
              <a:t>- Kosce </a:t>
            </a:r>
            <a:r>
              <a:rPr lang="sk-SK" sz="2000" dirty="0" smtClean="0"/>
              <a:t>– v nebezpečenstve môžu odhodiť nohu - neregeneruje</a:t>
            </a:r>
            <a:r>
              <a:rPr lang="sk-SK" sz="2000" b="1" dirty="0" smtClean="0"/>
              <a:t> (kosec domový)</a:t>
            </a:r>
            <a:endParaRPr lang="sk-SK" sz="2000" dirty="0" smtClean="0"/>
          </a:p>
          <a:p>
            <a:r>
              <a:rPr lang="sk-SK" sz="2000" b="1" dirty="0" smtClean="0"/>
              <a:t>- Roztoče</a:t>
            </a:r>
            <a:r>
              <a:rPr lang="sk-SK" sz="2000" dirty="0" smtClean="0"/>
              <a:t> – malé, rýchlo sa rozmnožujú, rýchlo sa rozširujú, dravé, mnohé parazitujú, prenášajú rôzne ochorenia (</a:t>
            </a:r>
            <a:r>
              <a:rPr lang="sk-SK" sz="2000" b="1" dirty="0" smtClean="0"/>
              <a:t>kliešť obyčajný</a:t>
            </a:r>
            <a:r>
              <a:rPr lang="sk-SK" sz="2000" dirty="0" smtClean="0"/>
              <a:t>, </a:t>
            </a:r>
            <a:r>
              <a:rPr lang="sk-SK" sz="2000" b="1" dirty="0" err="1" smtClean="0"/>
              <a:t>klieštikovec</a:t>
            </a:r>
            <a:r>
              <a:rPr lang="sk-SK" sz="2000" b="1" dirty="0" smtClean="0"/>
              <a:t> kurí</a:t>
            </a:r>
            <a:r>
              <a:rPr lang="sk-SK" sz="2000" dirty="0" smtClean="0"/>
              <a:t>)</a:t>
            </a:r>
            <a:r>
              <a:rPr lang="sk-SK" sz="2000" dirty="0" smtClean="0"/>
              <a:t> </a:t>
            </a:r>
          </a:p>
          <a:p>
            <a:endParaRPr lang="sk-SK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Podkmeň: Kôrovce (</a:t>
            </a:r>
            <a:r>
              <a:rPr lang="sk-SK" b="1" dirty="0" err="1" smtClean="0"/>
              <a:t>Crustacea</a:t>
            </a:r>
            <a:r>
              <a:rPr lang="sk-SK" b="1" dirty="0" smtClean="0"/>
              <a:t>)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55000" lnSpcReduction="20000"/>
          </a:bodyPr>
          <a:lstStyle/>
          <a:p>
            <a:r>
              <a:rPr lang="sk-SK" sz="3600" dirty="0" smtClean="0"/>
              <a:t>vodné </a:t>
            </a:r>
            <a:r>
              <a:rPr lang="sk-SK" sz="3600" dirty="0" smtClean="0"/>
              <a:t>živočíchy, článkované telo, končatiny dvojvetvové, postupne sa menili, špecializovali</a:t>
            </a:r>
          </a:p>
          <a:p>
            <a:r>
              <a:rPr lang="sk-SK" sz="3600" b="1" dirty="0" smtClean="0"/>
              <a:t>telo: hlavohruď a bruško</a:t>
            </a:r>
            <a:r>
              <a:rPr lang="sk-SK" sz="3600" dirty="0" smtClean="0"/>
              <a:t>, </a:t>
            </a:r>
            <a:r>
              <a:rPr lang="sk-SK" sz="3600" dirty="0" err="1" smtClean="0"/>
              <a:t>chitinózny</a:t>
            </a:r>
            <a:r>
              <a:rPr lang="sk-SK" sz="3600" dirty="0" smtClean="0"/>
              <a:t> pancier, zvliekanie</a:t>
            </a:r>
          </a:p>
          <a:p>
            <a:r>
              <a:rPr lang="sk-SK" sz="3600" b="1" dirty="0" smtClean="0"/>
              <a:t>hlavohruď</a:t>
            </a:r>
            <a:r>
              <a:rPr lang="sk-SK" sz="3600" dirty="0" smtClean="0"/>
              <a:t> – dva páry tykadiel, hryzadlá a dva páry čeľustí, 1 – 3 páry čeľustných nožičiek na spracovanie potravy, 1 pár klepiet, 4 páry kráčavých nôh </a:t>
            </a:r>
          </a:p>
          <a:p>
            <a:r>
              <a:rPr lang="sk-SK" sz="3600" b="1" dirty="0" smtClean="0"/>
              <a:t>bruško</a:t>
            </a:r>
            <a:r>
              <a:rPr lang="sk-SK" sz="3600" dirty="0" smtClean="0"/>
              <a:t> – nohy prispôsobené na nosenie vajíčok, kopulačné orgány</a:t>
            </a:r>
          </a:p>
          <a:p>
            <a:r>
              <a:rPr lang="sk-SK" sz="3600" b="1" dirty="0" err="1" smtClean="0"/>
              <a:t>statocysta</a:t>
            </a:r>
            <a:r>
              <a:rPr lang="sk-SK" sz="3600" dirty="0" smtClean="0"/>
              <a:t> – rovnovážny orgán v blízkosti tykadiel</a:t>
            </a:r>
          </a:p>
          <a:p>
            <a:r>
              <a:rPr lang="sk-SK" sz="3600" b="1" dirty="0" smtClean="0"/>
              <a:t>zložené oči</a:t>
            </a:r>
            <a:r>
              <a:rPr lang="sk-SK" sz="3600" dirty="0" smtClean="0"/>
              <a:t> často na stopkách, pri niektorých larvách </a:t>
            </a:r>
            <a:r>
              <a:rPr lang="sk-SK" sz="3600" dirty="0" err="1" smtClean="0"/>
              <a:t>naupliové</a:t>
            </a:r>
            <a:r>
              <a:rPr lang="sk-SK" sz="3600" dirty="0" smtClean="0"/>
              <a:t> oko</a:t>
            </a:r>
          </a:p>
          <a:p>
            <a:r>
              <a:rPr lang="sk-SK" sz="3600" b="1" dirty="0" smtClean="0"/>
              <a:t>dýchajú žiabrami</a:t>
            </a:r>
            <a:endParaRPr lang="sk-SK" sz="3600" dirty="0" smtClean="0"/>
          </a:p>
          <a:p>
            <a:r>
              <a:rPr lang="sk-SK" sz="3600" b="1" dirty="0" smtClean="0"/>
              <a:t>priamy aj nepriamy vývin cez larvu </a:t>
            </a:r>
            <a:r>
              <a:rPr lang="sk-SK" sz="3600" b="1" dirty="0" err="1" smtClean="0"/>
              <a:t>nauplius</a:t>
            </a:r>
            <a:r>
              <a:rPr lang="sk-SK" sz="3600" dirty="0" smtClean="0"/>
              <a:t> alebo</a:t>
            </a:r>
            <a:r>
              <a:rPr lang="sk-SK" sz="3600" b="1" dirty="0" smtClean="0"/>
              <a:t> </a:t>
            </a:r>
            <a:r>
              <a:rPr lang="sk-SK" sz="3600" b="1" dirty="0" err="1" smtClean="0"/>
              <a:t>zoeu</a:t>
            </a:r>
            <a:endParaRPr lang="sk-SK" sz="3600" dirty="0" smtClean="0"/>
          </a:p>
          <a:p>
            <a:r>
              <a:rPr lang="sk-SK" sz="3600" dirty="0" smtClean="0"/>
              <a:t>rozdeľujú sa na nižšie a vyššie kôrovce</a:t>
            </a:r>
          </a:p>
          <a:p>
            <a:r>
              <a:rPr lang="sk-SK" sz="3600" b="1" dirty="0" smtClean="0"/>
              <a:t>nižšie: </a:t>
            </a:r>
            <a:r>
              <a:rPr lang="sk-SK" sz="3600" dirty="0" smtClean="0"/>
              <a:t>jedince veľkosti  do 1 cm, sú súčasťou </a:t>
            </a:r>
            <a:r>
              <a:rPr lang="sk-SK" sz="3600" dirty="0" err="1" smtClean="0"/>
              <a:t>zooplanktónu</a:t>
            </a:r>
            <a:r>
              <a:rPr lang="sk-SK" sz="3600" dirty="0" smtClean="0"/>
              <a:t> (</a:t>
            </a:r>
            <a:r>
              <a:rPr lang="sk-SK" sz="3600" b="1" dirty="0" err="1" smtClean="0"/>
              <a:t>dafnie</a:t>
            </a:r>
            <a:r>
              <a:rPr lang="sk-SK" sz="3600" b="1" dirty="0" smtClean="0"/>
              <a:t>, </a:t>
            </a:r>
            <a:r>
              <a:rPr lang="sk-SK" sz="3600" b="1" dirty="0" err="1" smtClean="0"/>
              <a:t>cyklopy</a:t>
            </a:r>
            <a:r>
              <a:rPr lang="sk-SK" sz="3600" b="1" dirty="0" smtClean="0"/>
              <a:t>, </a:t>
            </a:r>
            <a:r>
              <a:rPr lang="sk-SK" sz="3600" b="1" dirty="0" err="1" smtClean="0"/>
              <a:t>lastúrničky</a:t>
            </a:r>
            <a:r>
              <a:rPr lang="sk-SK" sz="3600" b="1" dirty="0" smtClean="0"/>
              <a:t>, žiabronôžky, </a:t>
            </a:r>
            <a:r>
              <a:rPr lang="sk-SK" sz="3600" b="1" dirty="0" err="1" smtClean="0"/>
              <a:t>veslonôžky</a:t>
            </a:r>
            <a:r>
              <a:rPr lang="sk-SK" sz="3600" b="1" dirty="0" smtClean="0"/>
              <a:t>)</a:t>
            </a:r>
            <a:endParaRPr lang="sk-SK" sz="3600" dirty="0" smtClean="0"/>
          </a:p>
          <a:p>
            <a:r>
              <a:rPr lang="sk-SK" sz="3600" b="1" dirty="0" smtClean="0"/>
              <a:t>vyššie: </a:t>
            </a:r>
            <a:r>
              <a:rPr lang="sk-SK" sz="3600" dirty="0" smtClean="0"/>
              <a:t>majú na hlavohrudi 5 párov končatín, prvý pár často zakončený klepetami</a:t>
            </a:r>
            <a:r>
              <a:rPr lang="sk-SK" sz="3600" b="1" dirty="0" smtClean="0"/>
              <a:t> (rak riečny, kraby, homáre, langusty</a:t>
            </a:r>
            <a:r>
              <a:rPr lang="sk-SK" sz="3600" b="1" dirty="0" smtClean="0"/>
              <a:t>)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Podkmeň: </a:t>
            </a:r>
            <a:r>
              <a:rPr lang="sk-SK" b="1" dirty="0" err="1" smtClean="0"/>
              <a:t>Viacnôžky</a:t>
            </a:r>
            <a:r>
              <a:rPr lang="sk-SK" b="1" dirty="0" smtClean="0"/>
              <a:t> (</a:t>
            </a:r>
            <a:r>
              <a:rPr lang="sk-SK" b="1" dirty="0" err="1" smtClean="0"/>
              <a:t>Myriapoda</a:t>
            </a:r>
            <a:r>
              <a:rPr lang="sk-SK" b="1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000" dirty="0" smtClean="0"/>
              <a:t>telo</a:t>
            </a:r>
            <a:r>
              <a:rPr lang="sk-SK" sz="2000" dirty="0" smtClean="0"/>
              <a:t>: hlava a bruško</a:t>
            </a:r>
          </a:p>
          <a:p>
            <a:r>
              <a:rPr lang="sk-SK" sz="2000" dirty="0" smtClean="0"/>
              <a:t> </a:t>
            </a:r>
          </a:p>
          <a:p>
            <a:r>
              <a:rPr lang="sk-SK" sz="2000" b="1" dirty="0" smtClean="0"/>
              <a:t>Trieda</a:t>
            </a:r>
            <a:r>
              <a:rPr lang="sk-SK" sz="2000" b="1" dirty="0" smtClean="0"/>
              <a:t>: Stonôžky (</a:t>
            </a:r>
            <a:r>
              <a:rPr lang="sk-SK" sz="2000" b="1" dirty="0" err="1" smtClean="0"/>
              <a:t>Chilopoda</a:t>
            </a:r>
            <a:r>
              <a:rPr lang="sk-SK" sz="2000" b="1" dirty="0" smtClean="0"/>
              <a:t>)</a:t>
            </a:r>
            <a:endParaRPr lang="sk-SK" sz="2000" dirty="0" smtClean="0"/>
          </a:p>
          <a:p>
            <a:r>
              <a:rPr lang="sk-SK" sz="2000" dirty="0" smtClean="0"/>
              <a:t> </a:t>
            </a:r>
            <a:r>
              <a:rPr lang="sk-SK" sz="2000" dirty="0" smtClean="0"/>
              <a:t>na </a:t>
            </a:r>
            <a:r>
              <a:rPr lang="sk-SK" sz="2000" dirty="0" smtClean="0"/>
              <a:t>každom článku jeden pár končatín, telo ploské</a:t>
            </a:r>
          </a:p>
          <a:p>
            <a:r>
              <a:rPr lang="sk-SK" sz="2000" dirty="0" smtClean="0"/>
              <a:t>jedové žľazy, sú dravé</a:t>
            </a:r>
          </a:p>
          <a:p>
            <a:r>
              <a:rPr lang="sk-SK" sz="2000" dirty="0" smtClean="0"/>
              <a:t>zástupca: </a:t>
            </a:r>
            <a:r>
              <a:rPr lang="sk-SK" sz="2000" b="1" dirty="0" smtClean="0"/>
              <a:t>Stonôžka </a:t>
            </a:r>
            <a:r>
              <a:rPr lang="sk-SK" sz="2000" b="1" dirty="0" err="1" smtClean="0"/>
              <a:t>ucholaková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 smtClean="0"/>
          </a:p>
          <a:p>
            <a:r>
              <a:rPr lang="sk-SK" sz="2000" b="1" smtClean="0"/>
              <a:t>Trieda</a:t>
            </a:r>
            <a:r>
              <a:rPr lang="sk-SK" sz="2000" b="1" dirty="0" smtClean="0"/>
              <a:t>: </a:t>
            </a:r>
            <a:r>
              <a:rPr lang="sk-SK" sz="2000" b="1" dirty="0" err="1" smtClean="0"/>
              <a:t>Mnohonôžky</a:t>
            </a:r>
            <a:r>
              <a:rPr lang="sk-SK" sz="2000" b="1" dirty="0" smtClean="0"/>
              <a:t> (</a:t>
            </a:r>
            <a:r>
              <a:rPr lang="sk-SK" sz="2000" b="1" dirty="0" err="1" smtClean="0"/>
              <a:t>Diplopoda</a:t>
            </a:r>
            <a:r>
              <a:rPr lang="sk-SK" sz="2000" b="1" dirty="0" smtClean="0"/>
              <a:t>)</a:t>
            </a:r>
            <a:endParaRPr lang="sk-SK" sz="2000" dirty="0" smtClean="0"/>
          </a:p>
          <a:p>
            <a:r>
              <a:rPr lang="sk-SK" sz="2000" dirty="0" smtClean="0"/>
              <a:t> </a:t>
            </a:r>
            <a:r>
              <a:rPr lang="sk-SK" sz="2000" dirty="0" smtClean="0"/>
              <a:t>na </a:t>
            </a:r>
            <a:r>
              <a:rPr lang="sk-SK" sz="2000" dirty="0" smtClean="0"/>
              <a:t>každom článku (vznikol splynutím dvoch) dva páry končatín, telo okrúhle</a:t>
            </a:r>
          </a:p>
          <a:p>
            <a:r>
              <a:rPr lang="sk-SK" sz="2000" dirty="0" smtClean="0"/>
              <a:t>zástupca: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Mnohonôžka</a:t>
            </a:r>
            <a:r>
              <a:rPr lang="sk-SK" sz="2000" b="1" dirty="0" smtClean="0"/>
              <a:t> zemná</a:t>
            </a:r>
            <a:r>
              <a:rPr lang="sk-SK" sz="2000" dirty="0" smtClean="0"/>
              <a:t> – bylinožravá</a:t>
            </a:r>
          </a:p>
          <a:p>
            <a:endParaRPr lang="sk-SK" sz="2000" dirty="0" smtClean="0"/>
          </a:p>
          <a:p>
            <a:endParaRPr lang="sk-SK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6012160" y="400506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chemeClr val="accent1">
                    <a:lumMod val="75000"/>
                  </a:schemeClr>
                </a:solidFill>
              </a:rPr>
              <a:t>Trieda: HMYZ </a:t>
            </a:r>
            <a:r>
              <a:rPr lang="sk-SK" sz="6600" dirty="0" smtClean="0">
                <a:solidFill>
                  <a:schemeClr val="accent1">
                    <a:lumMod val="75000"/>
                  </a:schemeClr>
                </a:solidFill>
              </a:rPr>
              <a:t>(INSECTA)</a:t>
            </a:r>
            <a:endParaRPr lang="sk-SK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988840"/>
            <a:ext cx="8686800" cy="45259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sú </a:t>
            </a:r>
            <a:r>
              <a:rPr lang="sk-SK" sz="2800" dirty="0" smtClean="0"/>
              <a:t>to živočíchy s pevnou vonkajšou kostrou, článkovaným </a:t>
            </a:r>
            <a:r>
              <a:rPr lang="sk-SK" sz="2800" dirty="0" smtClean="0"/>
              <a:t>telom a končatinami</a:t>
            </a:r>
            <a:endParaRPr lang="sk-SK" sz="2800" dirty="0" smtClean="0"/>
          </a:p>
          <a:p>
            <a:r>
              <a:rPr lang="sk-SK" sz="2800" dirty="0" smtClean="0"/>
              <a:t>h</a:t>
            </a:r>
            <a:r>
              <a:rPr lang="sk-SK" sz="2800" dirty="0" smtClean="0"/>
              <a:t>myz </a:t>
            </a:r>
            <a:r>
              <a:rPr lang="sk-SK" sz="2800" dirty="0" smtClean="0"/>
              <a:t>je jedinou skupinou článkonožcov s vyvinutými </a:t>
            </a:r>
            <a:r>
              <a:rPr lang="sk-SK" sz="2800" dirty="0" smtClean="0"/>
              <a:t>krídlami</a:t>
            </a:r>
            <a:endParaRPr lang="sk-SK" sz="2800" dirty="0" smtClean="0"/>
          </a:p>
          <a:p>
            <a:r>
              <a:rPr lang="sk-SK" sz="2800" dirty="0" smtClean="0"/>
              <a:t>v</a:t>
            </a:r>
            <a:r>
              <a:rPr lang="sk-SK" sz="2800" dirty="0" smtClean="0"/>
              <a:t>eda</a:t>
            </a:r>
            <a:r>
              <a:rPr lang="sk-SK" sz="2800" dirty="0" smtClean="0"/>
              <a:t>, ktorá skúma hmyz sa nazýva </a:t>
            </a:r>
            <a:r>
              <a:rPr lang="sk-SK" sz="2800" dirty="0" smtClean="0"/>
              <a:t>entomológia</a:t>
            </a:r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490</TotalTime>
  <Words>683</Words>
  <Application>Microsoft Office PowerPoint</Application>
  <PresentationFormat>Prezentácia na obrazovke (4:3)</PresentationFormat>
  <Paragraphs>264</Paragraphs>
  <Slides>41</Slides>
  <Notes>30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42" baseType="lpstr">
      <vt:lpstr>Cestovanie</vt:lpstr>
      <vt:lpstr>rndR. Lenka Škarbeková GEL-ŠKA-EKO-VIIO-20</vt:lpstr>
      <vt:lpstr>Systém</vt:lpstr>
      <vt:lpstr>Podkmeň: Trilobity (Trilobitomorpha) </vt:lpstr>
      <vt:lpstr>Podkmeň: Klepietkavce (Chelicerata) </vt:lpstr>
      <vt:lpstr>Snímka 5</vt:lpstr>
      <vt:lpstr>Trieda: Pavúkovce (Arachnoidea) </vt:lpstr>
      <vt:lpstr>Podkmeň: Kôrovce (Crustacea) </vt:lpstr>
      <vt:lpstr>Podkmeň: Viacnôžky (Myriapoda)</vt:lpstr>
      <vt:lpstr>Trieda: HMYZ (INSECTA)</vt:lpstr>
      <vt:lpstr>TELO</vt:lpstr>
      <vt:lpstr>Zložené oko</vt:lpstr>
      <vt:lpstr>Snímka 12</vt:lpstr>
      <vt:lpstr>Snímka 13</vt:lpstr>
      <vt:lpstr>Ústne orgány hmyzu</vt:lpstr>
      <vt:lpstr>Snímka 15</vt:lpstr>
      <vt:lpstr>Stavba hlavy</vt:lpstr>
      <vt:lpstr>HRUĎ</vt:lpstr>
      <vt:lpstr>končatiny</vt:lpstr>
      <vt:lpstr>krídla</vt:lpstr>
      <vt:lpstr>Snímka 20</vt:lpstr>
      <vt:lpstr>Bezkrídly hmyz (apterygota)</vt:lpstr>
      <vt:lpstr>CHVOSTOSKOKY</vt:lpstr>
      <vt:lpstr>ŠVEHLY</vt:lpstr>
      <vt:lpstr>Švehla obyčajná</vt:lpstr>
      <vt:lpstr>PREMENA </vt:lpstr>
      <vt:lpstr>Snímka 26</vt:lpstr>
      <vt:lpstr>Neúplná premena</vt:lpstr>
      <vt:lpstr>E</vt:lpstr>
      <vt:lpstr>ZMYSLy HMYZU</vt:lpstr>
      <vt:lpstr>Dýchacia sústava</vt:lpstr>
      <vt:lpstr>VYLUčOVACIA SúSTAVA</vt:lpstr>
      <vt:lpstr>Cievna sústava</vt:lpstr>
      <vt:lpstr>mimikry </vt:lpstr>
      <vt:lpstr>Lykožrút smrekový</vt:lpstr>
      <vt:lpstr>Snímka 35</vt:lpstr>
      <vt:lpstr>LYKOžRúT LESKLý</vt:lpstr>
      <vt:lpstr>skupina: hmyz s dokonalou premenou (Holometabola)   </vt:lpstr>
      <vt:lpstr>Skupina: hmyz s nedokonalou premenou (Hemimetabola) </vt:lpstr>
      <vt:lpstr>ÚLOHA 1: Vyberte z uvedených druhov ČlánkonožCE.</vt:lpstr>
      <vt:lpstr>Úloha 2: Pomenujte Čo najviac DRUHOV ÚLOHA 3: PRACUJTE S ATLASMI žIVOčíCHOV POMENUJTE VšETKY DRUHY UVEDENÉ NA OBRáZKU.</vt:lpstr>
      <vt:lpstr>ÚLOHA 4: POPíšTE STAVBU TELA ROHÁčA.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Gymgl</cp:lastModifiedBy>
  <cp:revision>46</cp:revision>
  <dcterms:created xsi:type="dcterms:W3CDTF">2013-03-04T15:05:10Z</dcterms:created>
  <dcterms:modified xsi:type="dcterms:W3CDTF">2015-03-09T09:20:34Z</dcterms:modified>
</cp:coreProperties>
</file>