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9144000" cy="6858000" type="screen4x3"/>
  <p:notesSz cx="6858000" cy="9144000"/>
  <p:defaultTextStyle>
    <a:defPPr>
      <a:defRPr lang="sk-SK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ovací čára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a 13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odnadpis 8"/>
          <p:cNvSpPr>
            <a:spLocks noGrp="1"/>
          </p:cNvSpPr>
          <p:nvPr>
            <p:ph type="subTitle" idx="1" hasCustomPrompt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28" name="Nadpis 27"/>
          <p:cNvSpPr>
            <a:spLocks noGrp="1"/>
          </p:cNvSpPr>
          <p:nvPr>
            <p:ph type="ctrTitle" hasCustomPrompt="1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datum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E91A25-954D-41E1-BBCC-8C64E750DDF2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ástupný symbol pro číslo snímku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/>
          <a:p>
            <a:pPr algn="ctr">
              <a:buNone/>
            </a:pPr>
            <a:fld id="{9A0DB2DC-4C9A-4742-B13C-FB6460FD3503}" type="slidenum">
              <a:rPr lang="sk-SK" dirty="0">
                <a:latin typeface="Constantia" panose="02030602050306030303" pitchFamily="18" charset="0"/>
              </a:rPr>
              <a:t>‹#›</a:t>
            </a:fld>
            <a:endParaRPr lang="sk-SK" dirty="0">
              <a:latin typeface="Constantia" panose="02030602050306030303" pitchFamily="18" charset="0"/>
            </a:endParaRPr>
          </a:p>
        </p:txBody>
      </p:sp>
      <p:sp>
        <p:nvSpPr>
          <p:cNvPr id="13" name="Zástupný symbol pro zápatí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7" name="Nadpis 16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ovací čára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1B6179-E96A-47C1-917E-56B246FFF3E2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/>
          <a:p>
            <a:pPr algn="ctr">
              <a:buNone/>
            </a:pPr>
            <a:fld id="{9A0DB2DC-4C9A-4742-B13C-FB6460FD3503}" type="slidenum">
              <a:rPr lang="sk-SK" dirty="0">
                <a:latin typeface="Constantia" panose="02030602050306030303" pitchFamily="18" charset="0"/>
              </a:rPr>
              <a:t>‹#›</a:t>
            </a:fld>
            <a:endParaRPr lang="sk-SK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 hasCustomPrompt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 hasCustomPrompt="1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ovací čára 9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16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 hasCustomPrompt="1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 hasCustomPrompt="1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 hasCustomPrompt="1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/>
          <a:p>
            <a:pPr algn="ctr">
              <a:buNone/>
            </a:pPr>
            <a:fld id="{9A0DB2DC-4C9A-4742-B13C-FB6460FD3503}" type="slidenum">
              <a:rPr lang="sk-SK" dirty="0">
                <a:latin typeface="Constantia" panose="02030602050306030303" pitchFamily="18" charset="0"/>
              </a:rPr>
              <a:t>‹#›</a:t>
            </a:fld>
            <a:endParaRPr lang="sk-SK" dirty="0">
              <a:latin typeface="Constantia" panose="02030602050306030303" pitchFamily="18" charset="0"/>
            </a:endParaRPr>
          </a:p>
        </p:txBody>
      </p:sp>
      <p:sp>
        <p:nvSpPr>
          <p:cNvPr id="11" name="Zástupný symbol pro zápatí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datum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F453B5-9782-43A4-B100-70042FD928A4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 hasCustomPrompt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 hasCustomPrompt="1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 hasCustomPrompt="1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 hasCustomPrompt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cs-CZ" altLang="x-none" dirty="0"/>
              <a:t>Klepnutím lze upravit styly předlohy textu.</a:t>
            </a:r>
          </a:p>
          <a:p>
            <a:pPr lvl="1"/>
            <a:r>
              <a:rPr lang="cs-CZ" altLang="x-none" dirty="0"/>
              <a:t>Druhá úroveň</a:t>
            </a:r>
          </a:p>
          <a:p>
            <a:pPr lvl="2"/>
            <a:r>
              <a:rPr lang="cs-CZ" altLang="x-none" dirty="0"/>
              <a:t>Třetí úroveň</a:t>
            </a:r>
          </a:p>
          <a:p>
            <a:pPr lvl="3"/>
            <a:r>
              <a:rPr lang="cs-CZ" altLang="x-none" dirty="0"/>
              <a:t>Čtvrtá úroveň</a:t>
            </a:r>
          </a:p>
          <a:p>
            <a:pPr lvl="4"/>
            <a:r>
              <a:rPr lang="cs-CZ" altLang="x-none" dirty="0"/>
              <a:t>Pátá úroveň</a:t>
            </a:r>
            <a:endParaRPr lang="en-US" altLang="x-none" dirty="0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56A354-4A90-440B-9BE2-92A61F7320F8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3. 5. 2023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sk-SK" dirty="0"/>
              <a:t>‹#›</a:t>
            </a:fld>
            <a:endParaRPr lang="sk-SK" dirty="0">
              <a:latin typeface="Arial" panose="020B0604020202020204" pitchFamily="34" charset="0"/>
            </a:endParaRPr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B8605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E0A208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036638" y="3989388"/>
            <a:ext cx="8072438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200" kern="1200" cap="none" spc="0" normalizeH="0" baseline="0" noProof="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AutoNum type="alphaLcParenR"/>
              <a:defRPr/>
            </a:pPr>
            <a:r>
              <a:rPr kumimoji="0" lang="sk-SK" sz="2400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bod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	ozn.: A, B, C, ... O, P,...</a:t>
            </a: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AutoNum type="alphaLcParenR"/>
              <a:defRPr/>
            </a:pPr>
            <a:r>
              <a:rPr kumimoji="0" lang="sk-SK" sz="2400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priamka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	ozn.: a, b, ..., p, q, r, ...</a:t>
            </a: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AutoNum type="alphaLcParenR"/>
              <a:defRPr/>
            </a:pPr>
            <a:r>
              <a:rPr kumimoji="0" lang="sk-SK" sz="2400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rovina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ozn.: </a:t>
            </a:r>
            <a:r>
              <a:rPr kumimoji="0" lang="el-GR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α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l-GR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β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l-GR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γ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..., </a:t>
            </a:r>
            <a:r>
              <a:rPr kumimoji="0" lang="el-GR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φ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l-GR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ψ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l-GR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ω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...</a:t>
            </a:r>
          </a:p>
        </p:txBody>
      </p:sp>
      <p:sp>
        <p:nvSpPr>
          <p:cNvPr id="9" name="Obdélník 8"/>
          <p:cNvSpPr/>
          <p:nvPr/>
        </p:nvSpPr>
        <p:spPr>
          <a:xfrm>
            <a:off x="2339752" y="1196752"/>
            <a:ext cx="3805594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cs-CZ" sz="3600" b="1" i="0" u="none" strike="noStrike" kern="1200" cap="none" spc="0" normalizeH="0" baseline="0" noProof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Planimetria</a:t>
            </a:r>
            <a:r>
              <a:rPr kumimoji="0" lang="cs-CZ" sz="36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cs-CZ" sz="36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Základné </a:t>
            </a:r>
            <a:r>
              <a:rPr kumimoji="0" lang="cs-CZ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útvary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28625" y="428625"/>
            <a:ext cx="778668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Rovnobežnosť  dvoch  rovín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Dve roviny sú rovnobežné, ak jedna z nich obsahuje rovnobežky rovnobežné s druhou rovinou.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Daným bodom môžeme viesť k danej rovine jedinú rovinu s  ňou rovnobežnú.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Ak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||s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s||t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,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r||t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.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Obdélník 1"/>
          <p:cNvSpPr/>
          <p:nvPr/>
        </p:nvSpPr>
        <p:spPr>
          <a:xfrm>
            <a:off x="1643042" y="2857496"/>
            <a:ext cx="5775427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Odch</a:t>
            </a:r>
            <a:r>
              <a:rPr kumimoji="0" lang="sk-SK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ýlka dvoch priamok.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Kolmosť dvoch priamok</a:t>
            </a:r>
          </a:p>
        </p:txBody>
      </p:sp>
      <p:sp>
        <p:nvSpPr>
          <p:cNvPr id="4" name="Obdĺžnik 3"/>
          <p:cNvSpPr/>
          <p:nvPr/>
        </p:nvSpPr>
        <p:spPr>
          <a:xfrm>
            <a:off x="357188" y="4071938"/>
            <a:ext cx="85725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Odchýlka  dvoch  priamok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 rôznobežných - je veľkosť uhla, ktorý priamky spolu zvierajú.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 rovnobežných - je nula.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c) mimobežných – je odchýlka rôznobežných priamok vedených ľubovoľným bodom priestoru rovnobežne s danými mimobežkami.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57188" y="5214938"/>
            <a:ext cx="892968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Kolmosť dvoch priamok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Dve priamky sú navzájom kolmé práve vtedy, ak ich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odchýlka je 90˚. </a:t>
            </a:r>
          </a:p>
        </p:txBody>
      </p:sp>
      <p:sp>
        <p:nvSpPr>
          <p:cNvPr id="4" name="Obdĺžnik 3"/>
          <p:cNvSpPr/>
          <p:nvPr/>
        </p:nvSpPr>
        <p:spPr>
          <a:xfrm>
            <a:off x="214313" y="214313"/>
            <a:ext cx="87153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/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PR: Daná je kocka ABCDEFGH. </a:t>
            </a:r>
          </a:p>
          <a:p>
            <a:pPr marL="457200" indent="-457200"/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	Určte graficky odchýlky priamok: </a:t>
            </a:r>
          </a:p>
          <a:p>
            <a:pPr marL="457200" indent="-457200"/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	a) AH, AC				b) AB, EG</a:t>
            </a:r>
          </a:p>
        </p:txBody>
      </p:sp>
      <p:grpSp>
        <p:nvGrpSpPr>
          <p:cNvPr id="2" name="Skupina 26"/>
          <p:cNvGrpSpPr/>
          <p:nvPr/>
        </p:nvGrpSpPr>
        <p:grpSpPr>
          <a:xfrm>
            <a:off x="5000625" y="1714500"/>
            <a:ext cx="3357563" cy="3033713"/>
            <a:chOff x="3286116" y="1285860"/>
            <a:chExt cx="3357586" cy="3033433"/>
          </a:xfrm>
        </p:grpSpPr>
        <p:grpSp>
          <p:nvGrpSpPr>
            <p:cNvPr id="15391" name="Skupina 16"/>
            <p:cNvGrpSpPr/>
            <p:nvPr/>
          </p:nvGrpSpPr>
          <p:grpSpPr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10" name="Rovná spojnica 9"/>
              <p:cNvCxnSpPr/>
              <p:nvPr/>
            </p:nvCxnSpPr>
            <p:spPr>
              <a:xfrm rot="5400000">
                <a:off x="5072944" y="2785179"/>
                <a:ext cx="1714342" cy="1588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01" name="Skupina 15"/>
              <p:cNvGrpSpPr/>
              <p:nvPr/>
            </p:nvGrpSpPr>
            <p:grpSpPr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5" name="Kosodĺžnik 4"/>
                <p:cNvSpPr/>
                <p:nvPr/>
              </p:nvSpPr>
              <p:spPr>
                <a:xfrm>
                  <a:off x="2500298" y="2928764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Obdĺžnik 5"/>
                <p:cNvSpPr/>
                <p:nvPr/>
              </p:nvSpPr>
              <p:spPr>
                <a:xfrm>
                  <a:off x="2500298" y="2071593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Kosodĺžnik 6"/>
                <p:cNvSpPr/>
                <p:nvPr/>
              </p:nvSpPr>
              <p:spPr>
                <a:xfrm>
                  <a:off x="2500298" y="1214422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bdĺžnik 7"/>
                <p:cNvSpPr/>
                <p:nvPr/>
              </p:nvSpPr>
              <p:spPr>
                <a:xfrm>
                  <a:off x="3071802" y="1214422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" name="Rovná spojnica 11"/>
                <p:cNvCxnSpPr/>
                <p:nvPr/>
              </p:nvCxnSpPr>
              <p:spPr>
                <a:xfrm rot="5400000">
                  <a:off x="4424404" y="3076360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92" name="BlokTextu 17"/>
            <p:cNvSpPr txBox="1"/>
            <p:nvPr/>
          </p:nvSpPr>
          <p:spPr>
            <a:xfrm>
              <a:off x="5572132" y="378619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B</a:t>
              </a:r>
            </a:p>
          </p:txBody>
        </p:sp>
        <p:sp>
          <p:nvSpPr>
            <p:cNvPr id="15393" name="BlokTextu 18"/>
            <p:cNvSpPr txBox="1"/>
            <p:nvPr/>
          </p:nvSpPr>
          <p:spPr>
            <a:xfrm>
              <a:off x="3428992" y="3857628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A</a:t>
              </a:r>
            </a:p>
          </p:txBody>
        </p:sp>
        <p:sp>
          <p:nvSpPr>
            <p:cNvPr id="15394" name="BlokTextu 19"/>
            <p:cNvSpPr txBox="1"/>
            <p:nvPr/>
          </p:nvSpPr>
          <p:spPr>
            <a:xfrm>
              <a:off x="6215074" y="2928934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C</a:t>
              </a:r>
            </a:p>
          </p:txBody>
        </p:sp>
        <p:sp>
          <p:nvSpPr>
            <p:cNvPr id="15395" name="BlokTextu 20"/>
            <p:cNvSpPr txBox="1"/>
            <p:nvPr/>
          </p:nvSpPr>
          <p:spPr>
            <a:xfrm>
              <a:off x="4143372" y="3000372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D</a:t>
              </a:r>
            </a:p>
          </p:txBody>
        </p:sp>
        <p:sp>
          <p:nvSpPr>
            <p:cNvPr id="15396" name="BlokTextu 21"/>
            <p:cNvSpPr txBox="1"/>
            <p:nvPr/>
          </p:nvSpPr>
          <p:spPr>
            <a:xfrm>
              <a:off x="3286116" y="2143116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E</a:t>
              </a:r>
            </a:p>
          </p:txBody>
        </p:sp>
        <p:sp>
          <p:nvSpPr>
            <p:cNvPr id="15397" name="BlokTextu 22"/>
            <p:cNvSpPr txBox="1"/>
            <p:nvPr/>
          </p:nvSpPr>
          <p:spPr>
            <a:xfrm>
              <a:off x="5357818" y="2143116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F</a:t>
              </a:r>
            </a:p>
          </p:txBody>
        </p:sp>
        <p:sp>
          <p:nvSpPr>
            <p:cNvPr id="15398" name="BlokTextu 23"/>
            <p:cNvSpPr txBox="1"/>
            <p:nvPr/>
          </p:nvSpPr>
          <p:spPr>
            <a:xfrm>
              <a:off x="6286512" y="128586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G</a:t>
              </a:r>
            </a:p>
          </p:txBody>
        </p:sp>
        <p:sp>
          <p:nvSpPr>
            <p:cNvPr id="15399" name="BlokTextu 24"/>
            <p:cNvSpPr txBox="1"/>
            <p:nvPr/>
          </p:nvSpPr>
          <p:spPr>
            <a:xfrm>
              <a:off x="4143372" y="128586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H</a:t>
              </a:r>
            </a:p>
          </p:txBody>
        </p:sp>
      </p:grpSp>
      <p:cxnSp>
        <p:nvCxnSpPr>
          <p:cNvPr id="29" name="Rovná spojnica 28"/>
          <p:cNvCxnSpPr/>
          <p:nvPr/>
        </p:nvCxnSpPr>
        <p:spPr>
          <a:xfrm>
            <a:off x="4572000" y="4286250"/>
            <a:ext cx="3786188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flipV="1">
            <a:off x="4429125" y="1571625"/>
            <a:ext cx="3929063" cy="1285875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kupina 34"/>
          <p:cNvGrpSpPr/>
          <p:nvPr/>
        </p:nvGrpSpPr>
        <p:grpSpPr>
          <a:xfrm>
            <a:off x="1214438" y="1857375"/>
            <a:ext cx="3357562" cy="3033713"/>
            <a:chOff x="3286116" y="1285860"/>
            <a:chExt cx="3357586" cy="3033433"/>
          </a:xfrm>
        </p:grpSpPr>
        <p:grpSp>
          <p:nvGrpSpPr>
            <p:cNvPr id="15375" name="Skupina 35"/>
            <p:cNvGrpSpPr/>
            <p:nvPr/>
          </p:nvGrpSpPr>
          <p:grpSpPr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45" name="Rovná spojnica 44"/>
              <p:cNvCxnSpPr/>
              <p:nvPr/>
            </p:nvCxnSpPr>
            <p:spPr>
              <a:xfrm rot="5400000">
                <a:off x="5072946" y="2785180"/>
                <a:ext cx="1714342" cy="1587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85" name="Skupina 45"/>
              <p:cNvGrpSpPr/>
              <p:nvPr/>
            </p:nvGrpSpPr>
            <p:grpSpPr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47" name="Kosodĺžnik 46"/>
                <p:cNvSpPr/>
                <p:nvPr/>
              </p:nvSpPr>
              <p:spPr>
                <a:xfrm>
                  <a:off x="2500298" y="2928764"/>
                  <a:ext cx="2643207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bdĺžnik 47"/>
                <p:cNvSpPr/>
                <p:nvPr/>
              </p:nvSpPr>
              <p:spPr>
                <a:xfrm>
                  <a:off x="2500298" y="2071593"/>
                  <a:ext cx="2071703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Kosodĺžnik 48"/>
                <p:cNvSpPr/>
                <p:nvPr/>
              </p:nvSpPr>
              <p:spPr>
                <a:xfrm>
                  <a:off x="2500298" y="1214422"/>
                  <a:ext cx="2643207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bdĺžnik 49"/>
                <p:cNvSpPr/>
                <p:nvPr/>
              </p:nvSpPr>
              <p:spPr>
                <a:xfrm>
                  <a:off x="3071802" y="1214422"/>
                  <a:ext cx="2071703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Rovná spojnica 50"/>
                <p:cNvCxnSpPr/>
                <p:nvPr/>
              </p:nvCxnSpPr>
              <p:spPr>
                <a:xfrm rot="5400000">
                  <a:off x="4424405" y="3076359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76" name="BlokTextu 36"/>
            <p:cNvSpPr txBox="1"/>
            <p:nvPr/>
          </p:nvSpPr>
          <p:spPr>
            <a:xfrm>
              <a:off x="5572132" y="378619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B</a:t>
              </a:r>
            </a:p>
          </p:txBody>
        </p:sp>
        <p:sp>
          <p:nvSpPr>
            <p:cNvPr id="15377" name="BlokTextu 37"/>
            <p:cNvSpPr txBox="1"/>
            <p:nvPr/>
          </p:nvSpPr>
          <p:spPr>
            <a:xfrm>
              <a:off x="3428992" y="3857628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A</a:t>
              </a:r>
            </a:p>
          </p:txBody>
        </p:sp>
        <p:sp>
          <p:nvSpPr>
            <p:cNvPr id="15378" name="BlokTextu 38"/>
            <p:cNvSpPr txBox="1"/>
            <p:nvPr/>
          </p:nvSpPr>
          <p:spPr>
            <a:xfrm>
              <a:off x="6215074" y="2928934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C</a:t>
              </a:r>
            </a:p>
          </p:txBody>
        </p:sp>
        <p:sp>
          <p:nvSpPr>
            <p:cNvPr id="15379" name="BlokTextu 39"/>
            <p:cNvSpPr txBox="1"/>
            <p:nvPr/>
          </p:nvSpPr>
          <p:spPr>
            <a:xfrm>
              <a:off x="4143372" y="3000372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D</a:t>
              </a:r>
            </a:p>
          </p:txBody>
        </p:sp>
        <p:sp>
          <p:nvSpPr>
            <p:cNvPr id="15380" name="BlokTextu 40"/>
            <p:cNvSpPr txBox="1"/>
            <p:nvPr/>
          </p:nvSpPr>
          <p:spPr>
            <a:xfrm>
              <a:off x="3286116" y="2143116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E</a:t>
              </a:r>
            </a:p>
          </p:txBody>
        </p:sp>
        <p:sp>
          <p:nvSpPr>
            <p:cNvPr id="15381" name="BlokTextu 41"/>
            <p:cNvSpPr txBox="1"/>
            <p:nvPr/>
          </p:nvSpPr>
          <p:spPr>
            <a:xfrm>
              <a:off x="5357818" y="2143116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F</a:t>
              </a:r>
            </a:p>
          </p:txBody>
        </p:sp>
        <p:sp>
          <p:nvSpPr>
            <p:cNvPr id="15382" name="BlokTextu 42"/>
            <p:cNvSpPr txBox="1"/>
            <p:nvPr/>
          </p:nvSpPr>
          <p:spPr>
            <a:xfrm>
              <a:off x="6286512" y="128586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G</a:t>
              </a:r>
            </a:p>
          </p:txBody>
        </p:sp>
        <p:sp>
          <p:nvSpPr>
            <p:cNvPr id="15383" name="BlokTextu 43"/>
            <p:cNvSpPr txBox="1"/>
            <p:nvPr/>
          </p:nvSpPr>
          <p:spPr>
            <a:xfrm>
              <a:off x="4143372" y="128586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H</a:t>
              </a:r>
            </a:p>
          </p:txBody>
        </p:sp>
      </p:grpSp>
      <p:cxnSp>
        <p:nvCxnSpPr>
          <p:cNvPr id="52" name="Rovná spojnica 51"/>
          <p:cNvCxnSpPr/>
          <p:nvPr/>
        </p:nvCxnSpPr>
        <p:spPr>
          <a:xfrm rot="5400000" flipH="1" flipV="1">
            <a:off x="0" y="2714625"/>
            <a:ext cx="3714750" cy="85725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nica 58"/>
          <p:cNvCxnSpPr/>
          <p:nvPr/>
        </p:nvCxnSpPr>
        <p:spPr>
          <a:xfrm flipV="1">
            <a:off x="785813" y="3429000"/>
            <a:ext cx="3929063" cy="12858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Vývojový diagram: zlúčenie 61"/>
          <p:cNvSpPr/>
          <p:nvPr/>
        </p:nvSpPr>
        <p:spPr>
          <a:xfrm rot="2462856">
            <a:off x="1481138" y="3857625"/>
            <a:ext cx="671513" cy="628650"/>
          </a:xfrm>
          <a:prstGeom prst="flowChartMerg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BlokTextu 62"/>
          <p:cNvSpPr txBox="1"/>
          <p:nvPr/>
        </p:nvSpPr>
        <p:spPr>
          <a:xfrm>
            <a:off x="1714500" y="3857625"/>
            <a:ext cx="285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53" name="Vývojový diagram: zlúčenie 52"/>
          <p:cNvSpPr/>
          <p:nvPr/>
        </p:nvSpPr>
        <p:spPr>
          <a:xfrm rot="4753413">
            <a:off x="5731669" y="3723481"/>
            <a:ext cx="212725" cy="938213"/>
          </a:xfrm>
          <a:prstGeom prst="flowChartMerg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BlokTextu 53"/>
          <p:cNvSpPr txBox="1"/>
          <p:nvPr/>
        </p:nvSpPr>
        <p:spPr>
          <a:xfrm>
            <a:off x="6000750" y="3857625"/>
            <a:ext cx="285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56" name="Rovná spojnica 55"/>
          <p:cNvCxnSpPr/>
          <p:nvPr/>
        </p:nvCxnSpPr>
        <p:spPr>
          <a:xfrm flipV="1">
            <a:off x="4429125" y="1571625"/>
            <a:ext cx="3929063" cy="1285875"/>
          </a:xfrm>
          <a:prstGeom prst="line">
            <a:avLst/>
          </a:prstGeom>
          <a:ln w="22225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7493 L -0.00225 0.25809 " pathEditMode="fixed" rAng="0" ptsTypes="AA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2" grpId="0" animBg="1"/>
      <p:bldP spid="63" grpId="0"/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7188" y="285750"/>
            <a:ext cx="8572500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Odchýlka  priamky  a  roviny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je odchýlka priamky </a:t>
            </a:r>
            <a:r>
              <a:rPr kumimoji="0" lang="sk-SK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jej pravouhlého priemetu </a:t>
            </a:r>
            <a:r>
              <a:rPr kumimoji="0" lang="sk-SK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tejto roviny.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PR: Daná je kocka ABCDEFGH.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Určte graficky odchýlku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priamok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AG a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roviny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ABC.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Kolmosť  priamky  a  roviny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Priamka a rovina sú navzájom kolmé práve vtedy, ak je priamka p kolmá na všetky priamky danej roviny.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4857750" y="1785938"/>
            <a:ext cx="3357563" cy="3033712"/>
            <a:chOff x="3286116" y="1285860"/>
            <a:chExt cx="3357586" cy="3033433"/>
          </a:xfrm>
        </p:grpSpPr>
        <p:grpSp>
          <p:nvGrpSpPr>
            <p:cNvPr id="16395" name="Skupina 35"/>
            <p:cNvGrpSpPr/>
            <p:nvPr/>
          </p:nvGrpSpPr>
          <p:grpSpPr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13" name="Rovná spojnica 12"/>
              <p:cNvCxnSpPr/>
              <p:nvPr/>
            </p:nvCxnSpPr>
            <p:spPr>
              <a:xfrm rot="5400000">
                <a:off x="5072944" y="2785179"/>
                <a:ext cx="1714342" cy="1588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05" name="Skupina 45"/>
              <p:cNvGrpSpPr/>
              <p:nvPr/>
            </p:nvGrpSpPr>
            <p:grpSpPr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15" name="Kosodĺžnik 14"/>
                <p:cNvSpPr/>
                <p:nvPr/>
              </p:nvSpPr>
              <p:spPr>
                <a:xfrm>
                  <a:off x="2500298" y="2928764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solidFill>
                  <a:srgbClr val="FFC000"/>
                </a:solidFill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bdĺžnik 15"/>
                <p:cNvSpPr/>
                <p:nvPr/>
              </p:nvSpPr>
              <p:spPr>
                <a:xfrm>
                  <a:off x="2500298" y="2071593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Kosodĺžnik 16"/>
                <p:cNvSpPr/>
                <p:nvPr/>
              </p:nvSpPr>
              <p:spPr>
                <a:xfrm>
                  <a:off x="2500298" y="1214422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bdĺžnik 17"/>
                <p:cNvSpPr/>
                <p:nvPr/>
              </p:nvSpPr>
              <p:spPr>
                <a:xfrm>
                  <a:off x="3071802" y="1214422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" name="Rovná spojnica 18"/>
                <p:cNvCxnSpPr/>
                <p:nvPr/>
              </p:nvCxnSpPr>
              <p:spPr>
                <a:xfrm rot="5400000">
                  <a:off x="4424404" y="3076360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396" name="BlokTextu 4"/>
            <p:cNvSpPr txBox="1"/>
            <p:nvPr/>
          </p:nvSpPr>
          <p:spPr>
            <a:xfrm>
              <a:off x="5572132" y="378619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B</a:t>
              </a:r>
            </a:p>
          </p:txBody>
        </p:sp>
        <p:sp>
          <p:nvSpPr>
            <p:cNvPr id="16397" name="BlokTextu 5"/>
            <p:cNvSpPr txBox="1"/>
            <p:nvPr/>
          </p:nvSpPr>
          <p:spPr>
            <a:xfrm>
              <a:off x="3428992" y="3857628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A</a:t>
              </a:r>
            </a:p>
          </p:txBody>
        </p:sp>
        <p:sp>
          <p:nvSpPr>
            <p:cNvPr id="16398" name="BlokTextu 6"/>
            <p:cNvSpPr txBox="1"/>
            <p:nvPr/>
          </p:nvSpPr>
          <p:spPr>
            <a:xfrm>
              <a:off x="6215074" y="2928934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C</a:t>
              </a:r>
            </a:p>
          </p:txBody>
        </p:sp>
        <p:sp>
          <p:nvSpPr>
            <p:cNvPr id="16399" name="BlokTextu 7"/>
            <p:cNvSpPr txBox="1"/>
            <p:nvPr/>
          </p:nvSpPr>
          <p:spPr>
            <a:xfrm>
              <a:off x="4143372" y="3000372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D</a:t>
              </a:r>
            </a:p>
          </p:txBody>
        </p:sp>
        <p:sp>
          <p:nvSpPr>
            <p:cNvPr id="16400" name="BlokTextu 8"/>
            <p:cNvSpPr txBox="1"/>
            <p:nvPr/>
          </p:nvSpPr>
          <p:spPr>
            <a:xfrm>
              <a:off x="3286116" y="2143116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E</a:t>
              </a:r>
            </a:p>
          </p:txBody>
        </p:sp>
        <p:sp>
          <p:nvSpPr>
            <p:cNvPr id="16401" name="BlokTextu 9"/>
            <p:cNvSpPr txBox="1"/>
            <p:nvPr/>
          </p:nvSpPr>
          <p:spPr>
            <a:xfrm>
              <a:off x="5357818" y="2143116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F</a:t>
              </a:r>
            </a:p>
          </p:txBody>
        </p:sp>
        <p:sp>
          <p:nvSpPr>
            <p:cNvPr id="16402" name="BlokTextu 10"/>
            <p:cNvSpPr txBox="1"/>
            <p:nvPr/>
          </p:nvSpPr>
          <p:spPr>
            <a:xfrm>
              <a:off x="6286512" y="128586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G</a:t>
              </a:r>
            </a:p>
          </p:txBody>
        </p:sp>
        <p:sp>
          <p:nvSpPr>
            <p:cNvPr id="16403" name="BlokTextu 11"/>
            <p:cNvSpPr txBox="1"/>
            <p:nvPr/>
          </p:nvSpPr>
          <p:spPr>
            <a:xfrm>
              <a:off x="4143372" y="1285860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H</a:t>
              </a:r>
            </a:p>
          </p:txBody>
        </p:sp>
      </p:grpSp>
      <p:cxnSp>
        <p:nvCxnSpPr>
          <p:cNvPr id="25" name="Rovná spojnica 24"/>
          <p:cNvCxnSpPr/>
          <p:nvPr/>
        </p:nvCxnSpPr>
        <p:spPr>
          <a:xfrm flipV="1">
            <a:off x="4572000" y="3286125"/>
            <a:ext cx="4000500" cy="1285875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Vývojový diagram: zlúčenie 28"/>
          <p:cNvSpPr/>
          <p:nvPr/>
        </p:nvSpPr>
        <p:spPr>
          <a:xfrm rot="3539202">
            <a:off x="5459413" y="3692525"/>
            <a:ext cx="396875" cy="793750"/>
          </a:xfrm>
          <a:prstGeom prst="flowChartMer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5643563" y="3714750"/>
            <a:ext cx="285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grpSp>
        <p:nvGrpSpPr>
          <p:cNvPr id="6" name="Skupina 32"/>
          <p:cNvGrpSpPr/>
          <p:nvPr/>
        </p:nvGrpSpPr>
        <p:grpSpPr>
          <a:xfrm>
            <a:off x="4643438" y="1214438"/>
            <a:ext cx="3571875" cy="3643312"/>
            <a:chOff x="4643438" y="1214422"/>
            <a:chExt cx="3571900" cy="3643338"/>
          </a:xfrm>
        </p:grpSpPr>
        <p:cxnSp>
          <p:nvCxnSpPr>
            <p:cNvPr id="20" name="Rovná spojnica 19"/>
            <p:cNvCxnSpPr/>
            <p:nvPr/>
          </p:nvCxnSpPr>
          <p:spPr>
            <a:xfrm flipV="1">
              <a:off x="4643438" y="1428736"/>
              <a:ext cx="3571900" cy="342902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4" name="BlokTextu 30"/>
            <p:cNvSpPr txBox="1"/>
            <p:nvPr/>
          </p:nvSpPr>
          <p:spPr>
            <a:xfrm>
              <a:off x="7715272" y="1214422"/>
              <a:ext cx="2857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rgbClr val="FF0000"/>
                  </a:solidFill>
                  <a:latin typeface="Constantia" panose="02030602050306030303" pitchFamily="18" charset="0"/>
                </a:rPr>
                <a:t>p</a:t>
              </a:r>
            </a:p>
          </p:txBody>
        </p:sp>
      </p:grpSp>
      <p:sp>
        <p:nvSpPr>
          <p:cNvPr id="32" name="BlokTextu 31"/>
          <p:cNvSpPr txBox="1"/>
          <p:nvPr/>
        </p:nvSpPr>
        <p:spPr>
          <a:xfrm>
            <a:off x="8143875" y="2786063"/>
            <a:ext cx="428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400" dirty="0">
                <a:solidFill>
                  <a:srgbClr val="FF0000"/>
                </a:solidFill>
                <a:latin typeface="Constantia" panose="02030602050306030303" pitchFamily="18" charset="0"/>
              </a:rPr>
              <a:t>p’</a:t>
            </a:r>
            <a:endParaRPr sz="24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28625" y="357188"/>
            <a:ext cx="8143875" cy="600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Odchýlka 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dvoch rovín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je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odchýlka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ich priesečnice s rovinou, ktorá je kolmá na obidve roviny.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PR: Daná je kocka ABCDEFGH.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Určte graficky odchýlku rovín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ABC a DEF.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Kolmosť 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dvoch rovín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Dve roviny sú navzájom kolmé práve vtedy, keď jedna z nich obsahuje priamku kolmú na druhú rovinu. 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4714875" y="1928813"/>
            <a:ext cx="3357563" cy="3033712"/>
            <a:chOff x="4714876" y="2285992"/>
            <a:chExt cx="3357561" cy="3033712"/>
          </a:xfrm>
        </p:grpSpPr>
        <p:grpSp>
          <p:nvGrpSpPr>
            <p:cNvPr id="17416" name="Skupina 2"/>
            <p:cNvGrpSpPr/>
            <p:nvPr/>
          </p:nvGrpSpPr>
          <p:grpSpPr>
            <a:xfrm>
              <a:off x="4714876" y="2285992"/>
              <a:ext cx="3357561" cy="3033712"/>
              <a:chOff x="3286116" y="1285860"/>
              <a:chExt cx="3357586" cy="3033433"/>
            </a:xfrm>
          </p:grpSpPr>
          <p:grpSp>
            <p:nvGrpSpPr>
              <p:cNvPr id="17419" name="Skupina 35"/>
              <p:cNvGrpSpPr/>
              <p:nvPr/>
            </p:nvGrpSpPr>
            <p:grpSpPr>
              <a:xfrm>
                <a:off x="3643306" y="1285860"/>
                <a:ext cx="2644793" cy="2571513"/>
                <a:chOff x="3286116" y="1928802"/>
                <a:chExt cx="2644793" cy="2571513"/>
              </a:xfrm>
            </p:grpSpPr>
            <p:cxnSp>
              <p:nvCxnSpPr>
                <p:cNvPr id="16" name="Rovná spojnica 12"/>
                <p:cNvCxnSpPr/>
                <p:nvPr/>
              </p:nvCxnSpPr>
              <p:spPr>
                <a:xfrm rot="5400000">
                  <a:off x="5072944" y="2785179"/>
                  <a:ext cx="1714342" cy="1588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29" name="Skupina 45"/>
                <p:cNvGrpSpPr/>
                <p:nvPr/>
              </p:nvGrpSpPr>
              <p:grpSpPr>
                <a:xfrm>
                  <a:off x="3286116" y="1928802"/>
                  <a:ext cx="2643205" cy="2571513"/>
                  <a:chOff x="2500298" y="1214422"/>
                  <a:chExt cx="2643205" cy="2571513"/>
                </a:xfrm>
              </p:grpSpPr>
              <p:sp>
                <p:nvSpPr>
                  <p:cNvPr id="18" name="Kosodĺžnik 14"/>
                  <p:cNvSpPr/>
                  <p:nvPr/>
                </p:nvSpPr>
                <p:spPr>
                  <a:xfrm>
                    <a:off x="2500298" y="2928764"/>
                    <a:ext cx="2643205" cy="857171"/>
                  </a:xfrm>
                  <a:prstGeom prst="parallelogram">
                    <a:avLst>
                      <a:gd name="adj" fmla="val 64061"/>
                    </a:avLst>
                  </a:prstGeom>
                  <a:solidFill>
                    <a:srgbClr val="FFC000"/>
                  </a:solidFill>
                  <a:ln w="6350"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sk-SK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Obdĺžnik 15"/>
                  <p:cNvSpPr/>
                  <p:nvPr/>
                </p:nvSpPr>
                <p:spPr>
                  <a:xfrm>
                    <a:off x="2500298" y="2071593"/>
                    <a:ext cx="2071701" cy="1714342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sk-SK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Kosodĺžnik 16"/>
                  <p:cNvSpPr/>
                  <p:nvPr/>
                </p:nvSpPr>
                <p:spPr>
                  <a:xfrm>
                    <a:off x="2500298" y="1214422"/>
                    <a:ext cx="2643205" cy="857171"/>
                  </a:xfrm>
                  <a:prstGeom prst="parallelogram">
                    <a:avLst>
                      <a:gd name="adj" fmla="val 64061"/>
                    </a:avLst>
                  </a:prstGeom>
                  <a:noFill/>
                  <a:ln w="6350">
                    <a:solidFill>
                      <a:schemeClr val="bg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sk-SK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Obdĺžnik 17"/>
                  <p:cNvSpPr/>
                  <p:nvPr/>
                </p:nvSpPr>
                <p:spPr>
                  <a:xfrm>
                    <a:off x="3071802" y="1214422"/>
                    <a:ext cx="2071701" cy="1714342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sk-SK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2" name="Rovná spojnica 18"/>
                  <p:cNvCxnSpPr/>
                  <p:nvPr/>
                </p:nvCxnSpPr>
                <p:spPr>
                  <a:xfrm rot="5400000">
                    <a:off x="4424404" y="3076360"/>
                    <a:ext cx="857171" cy="561979"/>
                  </a:xfrm>
                  <a:prstGeom prst="line">
                    <a:avLst/>
                  </a:prstGeom>
                  <a:ln w="9525" cmpd="sng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420" name="BlokTextu 4"/>
              <p:cNvSpPr txBox="1"/>
              <p:nvPr/>
            </p:nvSpPr>
            <p:spPr>
              <a:xfrm>
                <a:off x="5572132" y="3786190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B</a:t>
                </a:r>
              </a:p>
            </p:txBody>
          </p:sp>
          <p:sp>
            <p:nvSpPr>
              <p:cNvPr id="17421" name="BlokTextu 5"/>
              <p:cNvSpPr txBox="1"/>
              <p:nvPr/>
            </p:nvSpPr>
            <p:spPr>
              <a:xfrm>
                <a:off x="3428992" y="3857628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A</a:t>
                </a:r>
              </a:p>
            </p:txBody>
          </p:sp>
          <p:sp>
            <p:nvSpPr>
              <p:cNvPr id="17422" name="BlokTextu 6"/>
              <p:cNvSpPr txBox="1"/>
              <p:nvPr/>
            </p:nvSpPr>
            <p:spPr>
              <a:xfrm>
                <a:off x="6215074" y="2928934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C</a:t>
                </a:r>
              </a:p>
            </p:txBody>
          </p:sp>
          <p:sp>
            <p:nvSpPr>
              <p:cNvPr id="17423" name="BlokTextu 7"/>
              <p:cNvSpPr txBox="1"/>
              <p:nvPr/>
            </p:nvSpPr>
            <p:spPr>
              <a:xfrm>
                <a:off x="4143372" y="3000372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D</a:t>
                </a:r>
              </a:p>
            </p:txBody>
          </p:sp>
          <p:sp>
            <p:nvSpPr>
              <p:cNvPr id="17424" name="BlokTextu 8"/>
              <p:cNvSpPr txBox="1"/>
              <p:nvPr/>
            </p:nvSpPr>
            <p:spPr>
              <a:xfrm>
                <a:off x="3286116" y="2143116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E</a:t>
                </a:r>
              </a:p>
            </p:txBody>
          </p:sp>
          <p:sp>
            <p:nvSpPr>
              <p:cNvPr id="17425" name="BlokTextu 9"/>
              <p:cNvSpPr txBox="1"/>
              <p:nvPr/>
            </p:nvSpPr>
            <p:spPr>
              <a:xfrm>
                <a:off x="5357818" y="2143116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F</a:t>
                </a:r>
              </a:p>
            </p:txBody>
          </p:sp>
          <p:sp>
            <p:nvSpPr>
              <p:cNvPr id="17426" name="BlokTextu 10"/>
              <p:cNvSpPr txBox="1"/>
              <p:nvPr/>
            </p:nvSpPr>
            <p:spPr>
              <a:xfrm>
                <a:off x="6286512" y="1285860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G</a:t>
                </a:r>
              </a:p>
            </p:txBody>
          </p:sp>
          <p:sp>
            <p:nvSpPr>
              <p:cNvPr id="17427" name="BlokTextu 11"/>
              <p:cNvSpPr txBox="1"/>
              <p:nvPr/>
            </p:nvSpPr>
            <p:spPr>
              <a:xfrm>
                <a:off x="4143372" y="1285860"/>
                <a:ext cx="3571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sz="24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H</a:t>
                </a:r>
              </a:p>
            </p:txBody>
          </p:sp>
        </p:grpSp>
        <p:sp>
          <p:nvSpPr>
            <p:cNvPr id="5" name="Kosodĺžnik 14"/>
            <p:cNvSpPr/>
            <p:nvPr/>
          </p:nvSpPr>
          <p:spPr bwMode="auto">
            <a:xfrm flipH="1">
              <a:off x="5072066" y="3143248"/>
              <a:ext cx="2643206" cy="857250"/>
            </a:xfrm>
            <a:prstGeom prst="parallelogram">
              <a:avLst>
                <a:gd name="adj" fmla="val 6406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sk-SK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" name="Přímá spojovací čára 5"/>
            <p:cNvCxnSpPr/>
            <p:nvPr/>
          </p:nvCxnSpPr>
          <p:spPr>
            <a:xfrm rot="5400000">
              <a:off x="6644496" y="3642520"/>
              <a:ext cx="1000132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Přímá spojovací čára 22"/>
          <p:cNvCxnSpPr/>
          <p:nvPr/>
        </p:nvCxnSpPr>
        <p:spPr>
          <a:xfrm rot="16200000" flipH="1">
            <a:off x="6357938" y="2500313"/>
            <a:ext cx="2286000" cy="157162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čára 23"/>
          <p:cNvCxnSpPr/>
          <p:nvPr/>
        </p:nvCxnSpPr>
        <p:spPr>
          <a:xfrm rot="5400000" flipH="1" flipV="1">
            <a:off x="6322219" y="3464719"/>
            <a:ext cx="2071688" cy="142875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vnoramenný trojúhelník 24"/>
          <p:cNvSpPr/>
          <p:nvPr/>
        </p:nvSpPr>
        <p:spPr>
          <a:xfrm rot="5400000">
            <a:off x="6930231" y="3428206"/>
            <a:ext cx="1120775" cy="40798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BlokTextu 29"/>
          <p:cNvSpPr txBox="1"/>
          <p:nvPr/>
        </p:nvSpPr>
        <p:spPr>
          <a:xfrm>
            <a:off x="7286625" y="3429000"/>
            <a:ext cx="285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sz="2400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899592" y="2721694"/>
            <a:ext cx="7488832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54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Ďakujem za pozornosť</a:t>
            </a:r>
            <a:endParaRPr kumimoji="0" lang="cs-CZ" sz="54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39750" y="5805488"/>
            <a:ext cx="6429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Vypracovala: Mgr. Martina Dzurová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28625" y="1071563"/>
            <a:ext cx="8358188" cy="489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1. Dvoma rôznymi bodmi A, B je určená jediná priamka.</a:t>
            </a:r>
          </a:p>
          <a:p>
            <a:pPr marL="342900" indent="-342900">
              <a:buClr>
                <a:schemeClr val="bg1"/>
              </a:buClr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2. Ak ležia dva rôzne body v rovine, tak priamka nimi určená leží tiež v tejto rovine.</a:t>
            </a:r>
          </a:p>
          <a:p>
            <a:pPr marL="342900" indent="-342900">
              <a:buClr>
                <a:schemeClr val="bg1"/>
              </a:buClr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3. Ak majú dve rôzne roviny spoločný bod, tak majú spoločnú celú priamku, ktorá týmto bodom prechádza.</a:t>
            </a:r>
          </a:p>
          <a:p>
            <a:pPr marL="342900" indent="-342900">
              <a:buClr>
                <a:schemeClr val="bg1"/>
              </a:buClr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4. Rovina je jednoznačne určená:</a:t>
            </a:r>
          </a:p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	a) priamkou a bodom, ktorý na nej leží,</a:t>
            </a:r>
          </a:p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	b) dvoma rôznymi rovnobežnými priamkami,</a:t>
            </a:r>
          </a:p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	c) dvoma rôznobežnými priamkami,</a:t>
            </a:r>
          </a:p>
          <a:p>
            <a:pPr marL="342900" indent="-342900">
              <a:buClr>
                <a:schemeClr val="bg1"/>
              </a:buClr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	d) tromi rôznymi bodmi, ktoré neležia v tej istej priamke. </a:t>
            </a:r>
          </a:p>
        </p:txBody>
      </p:sp>
      <p:sp>
        <p:nvSpPr>
          <p:cNvPr id="4" name="Obdélník 3"/>
          <p:cNvSpPr/>
          <p:nvPr/>
        </p:nvSpPr>
        <p:spPr>
          <a:xfrm>
            <a:off x="357158" y="428604"/>
            <a:ext cx="22236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cs-CZ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Tvrdenia: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62053" y="285728"/>
            <a:ext cx="898194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cs-CZ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Vzájomná poloha bodov, priamok a </a:t>
            </a:r>
            <a:r>
              <a:rPr kumimoji="0" lang="sk-SK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rovín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357188" y="1000125"/>
            <a:ext cx="828675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Bod, bod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a) body sú totožné, t.j.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A= B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b) body sú rôzne, t.j.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A≠ B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Bod, priamka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a) bod leží na priamke, t.j.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</a:t>
            </a:r>
            <a:r>
              <a:rPr kumimoji="0" lang="az-Cyrl-AZ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є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b) bod neleží na priamke, t.j.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</a:t>
            </a:r>
            <a:r>
              <a:rPr kumimoji="0" lang="az-Cyrl-AZ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є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Bod, rovina 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a) bod leží v rovine, t.j.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</a:t>
            </a:r>
            <a:r>
              <a:rPr kumimoji="0" lang="az-Cyrl-AZ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є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l-GR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β</a:t>
            </a: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b) bod neleží v rovine, t.j.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</a:t>
            </a:r>
            <a:r>
              <a:rPr kumimoji="0" lang="az-Cyrl-AZ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є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l-GR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β</a:t>
            </a: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Skupina 50"/>
          <p:cNvGrpSpPr/>
          <p:nvPr/>
        </p:nvGrpSpPr>
        <p:grpSpPr>
          <a:xfrm>
            <a:off x="6715125" y="1522413"/>
            <a:ext cx="857250" cy="490537"/>
            <a:chOff x="6715140" y="1522437"/>
            <a:chExt cx="857256" cy="489945"/>
          </a:xfrm>
        </p:grpSpPr>
        <p:grpSp>
          <p:nvGrpSpPr>
            <p:cNvPr id="7207" name="Skupina 7"/>
            <p:cNvGrpSpPr/>
            <p:nvPr/>
          </p:nvGrpSpPr>
          <p:grpSpPr>
            <a:xfrm rot="2520000">
              <a:off x="6808841" y="1522437"/>
              <a:ext cx="108000" cy="108000"/>
              <a:chOff x="5715008" y="1500174"/>
              <a:chExt cx="142876" cy="142876"/>
            </a:xfrm>
          </p:grpSpPr>
          <p:cxnSp>
            <p:nvCxnSpPr>
              <p:cNvPr id="5" name="Přímá spojovací čára 4"/>
              <p:cNvCxnSpPr/>
              <p:nvPr/>
            </p:nvCxnSpPr>
            <p:spPr>
              <a:xfrm rot="16200000" flipH="1">
                <a:off x="5714987" y="1500173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Přímá spojovací čára 6"/>
              <p:cNvCxnSpPr/>
              <p:nvPr/>
            </p:nvCxnSpPr>
            <p:spPr>
              <a:xfrm rot="5400000">
                <a:off x="5714987" y="1500173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ovéPole 8"/>
            <p:cNvSpPr txBox="1"/>
            <p:nvPr/>
          </p:nvSpPr>
          <p:spPr>
            <a:xfrm>
              <a:off x="6715140" y="1642941"/>
              <a:ext cx="857256" cy="3694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sk-SK" kern="1200" cap="none" spc="0" normalizeH="0" baseline="0" noProof="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A = B</a:t>
              </a:r>
            </a:p>
          </p:txBody>
        </p:sp>
      </p:grpSp>
      <p:grpSp>
        <p:nvGrpSpPr>
          <p:cNvPr id="8" name="Skupina 9"/>
          <p:cNvGrpSpPr/>
          <p:nvPr/>
        </p:nvGrpSpPr>
        <p:grpSpPr>
          <a:xfrm rot="2520000">
            <a:off x="5451475" y="2236788"/>
            <a:ext cx="107950" cy="107950"/>
            <a:chOff x="5715008" y="1500174"/>
            <a:chExt cx="142876" cy="142876"/>
          </a:xfrm>
        </p:grpSpPr>
        <p:cxnSp>
          <p:nvCxnSpPr>
            <p:cNvPr id="11" name="Přímá spojovací čára 10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Skupina 12"/>
          <p:cNvGrpSpPr/>
          <p:nvPr/>
        </p:nvGrpSpPr>
        <p:grpSpPr>
          <a:xfrm rot="2520000">
            <a:off x="6107113" y="2227263"/>
            <a:ext cx="107950" cy="107950"/>
            <a:chOff x="5715008" y="1500174"/>
            <a:chExt cx="142876" cy="142876"/>
          </a:xfrm>
        </p:grpSpPr>
        <p:cxnSp>
          <p:nvCxnSpPr>
            <p:cNvPr id="14" name="Přímá spojovací čára 13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ovací čára 14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ovéPole 15"/>
          <p:cNvSpPr txBox="1"/>
          <p:nvPr/>
        </p:nvSpPr>
        <p:spPr>
          <a:xfrm>
            <a:off x="5286375" y="2357438"/>
            <a:ext cx="4286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072188" y="2428875"/>
            <a:ext cx="3571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rot="5400000">
            <a:off x="5005388" y="4143375"/>
            <a:ext cx="214313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25"/>
          <p:cNvCxnSpPr/>
          <p:nvPr/>
        </p:nvCxnSpPr>
        <p:spPr>
          <a:xfrm flipV="1">
            <a:off x="5786438" y="2786063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 flipV="1">
            <a:off x="585787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kupina 27"/>
          <p:cNvGrpSpPr/>
          <p:nvPr/>
        </p:nvGrpSpPr>
        <p:grpSpPr>
          <a:xfrm rot="2520000">
            <a:off x="7237413" y="3022600"/>
            <a:ext cx="107950" cy="107950"/>
            <a:chOff x="5715008" y="1500174"/>
            <a:chExt cx="142876" cy="142876"/>
          </a:xfrm>
        </p:grpSpPr>
        <p:cxnSp>
          <p:nvCxnSpPr>
            <p:cNvPr id="29" name="Přímá spojovací čára 28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ovací čára 29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30"/>
          <p:cNvGrpSpPr/>
          <p:nvPr/>
        </p:nvGrpSpPr>
        <p:grpSpPr>
          <a:xfrm rot="2520000">
            <a:off x="7523163" y="4165600"/>
            <a:ext cx="107950" cy="107950"/>
            <a:chOff x="5715008" y="1500174"/>
            <a:chExt cx="142876" cy="142876"/>
          </a:xfrm>
        </p:grpSpPr>
        <p:cxnSp>
          <p:nvCxnSpPr>
            <p:cNvPr id="32" name="Přímá spojovací čára 31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ovací čára 32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ovéPole 33"/>
          <p:cNvSpPr txBox="1"/>
          <p:nvPr/>
        </p:nvSpPr>
        <p:spPr>
          <a:xfrm>
            <a:off x="7143750" y="3143250"/>
            <a:ext cx="428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chemeClr val="bg1"/>
                </a:solidFill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35" name="TextovéPole 34"/>
          <p:cNvSpPr txBox="1"/>
          <p:nvPr/>
        </p:nvSpPr>
        <p:spPr>
          <a:xfrm>
            <a:off x="7358063" y="4286250"/>
            <a:ext cx="428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chemeClr val="bg1"/>
                </a:solidFill>
                <a:latin typeface="Constantia" panose="02030602050306030303" pitchFamily="18" charset="0"/>
              </a:rPr>
              <a:t>A</a:t>
            </a:r>
          </a:p>
        </p:txBody>
      </p:sp>
      <p:cxnSp>
        <p:nvCxnSpPr>
          <p:cNvPr id="36" name="Přímá spojovací čára 35"/>
          <p:cNvCxnSpPr/>
          <p:nvPr/>
        </p:nvCxnSpPr>
        <p:spPr>
          <a:xfrm rot="5400000">
            <a:off x="4573588" y="6000750"/>
            <a:ext cx="214313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údaje 36"/>
          <p:cNvSpPr/>
          <p:nvPr/>
        </p:nvSpPr>
        <p:spPr>
          <a:xfrm>
            <a:off x="5429250" y="5143500"/>
            <a:ext cx="2000250" cy="57150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Vývojový diagram: údaje 37"/>
          <p:cNvSpPr/>
          <p:nvPr/>
        </p:nvSpPr>
        <p:spPr>
          <a:xfrm>
            <a:off x="6072188" y="5929313"/>
            <a:ext cx="2000250" cy="57150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Skupina 38"/>
          <p:cNvGrpSpPr/>
          <p:nvPr/>
        </p:nvGrpSpPr>
        <p:grpSpPr>
          <a:xfrm rot="2520000">
            <a:off x="6022975" y="5237163"/>
            <a:ext cx="107950" cy="107950"/>
            <a:chOff x="5715008" y="1500174"/>
            <a:chExt cx="142876" cy="142876"/>
          </a:xfrm>
        </p:grpSpPr>
        <p:cxnSp>
          <p:nvCxnSpPr>
            <p:cNvPr id="40" name="Přímá spojovací čára 39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ovací čára 40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Skupina 41"/>
          <p:cNvGrpSpPr/>
          <p:nvPr/>
        </p:nvGrpSpPr>
        <p:grpSpPr>
          <a:xfrm rot="2520000">
            <a:off x="8166100" y="6094413"/>
            <a:ext cx="107950" cy="107950"/>
            <a:chOff x="5715008" y="1500174"/>
            <a:chExt cx="142876" cy="142876"/>
          </a:xfrm>
        </p:grpSpPr>
        <p:cxnSp>
          <p:nvCxnSpPr>
            <p:cNvPr id="43" name="Přímá spojovací čára 42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ovací čára 43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ovéPole 44"/>
          <p:cNvSpPr txBox="1"/>
          <p:nvPr/>
        </p:nvSpPr>
        <p:spPr>
          <a:xfrm>
            <a:off x="8072438" y="6215063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chemeClr val="bg1"/>
                </a:solidFill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46" name="TextovéPole 45"/>
          <p:cNvSpPr txBox="1"/>
          <p:nvPr/>
        </p:nvSpPr>
        <p:spPr>
          <a:xfrm>
            <a:off x="5929313" y="5286375"/>
            <a:ext cx="428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chemeClr val="bg1"/>
                </a:solidFill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47" name="TextovéPole 46"/>
          <p:cNvSpPr txBox="1"/>
          <p:nvPr/>
        </p:nvSpPr>
        <p:spPr>
          <a:xfrm>
            <a:off x="6715125" y="5357813"/>
            <a:ext cx="2857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x-none" dirty="0">
                <a:solidFill>
                  <a:schemeClr val="bg1"/>
                </a:solidFill>
                <a:latin typeface="Constantia" panose="02030602050306030303" pitchFamily="18" charset="0"/>
              </a:rPr>
              <a:t>β</a:t>
            </a:r>
            <a:endParaRPr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TextovéPole 47"/>
          <p:cNvSpPr txBox="1"/>
          <p:nvPr/>
        </p:nvSpPr>
        <p:spPr>
          <a:xfrm>
            <a:off x="7429500" y="6143625"/>
            <a:ext cx="2857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x-none" dirty="0">
                <a:solidFill>
                  <a:schemeClr val="bg1"/>
                </a:solidFill>
                <a:latin typeface="Constantia" panose="02030602050306030303" pitchFamily="18" charset="0"/>
              </a:rPr>
              <a:t>β</a:t>
            </a:r>
            <a:endParaRPr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TextovéPole 48"/>
          <p:cNvSpPr txBox="1"/>
          <p:nvPr/>
        </p:nvSpPr>
        <p:spPr>
          <a:xfrm>
            <a:off x="7858125" y="2714625"/>
            <a:ext cx="428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  <p:sp>
        <p:nvSpPr>
          <p:cNvPr id="50" name="TextovéPole 49"/>
          <p:cNvSpPr txBox="1"/>
          <p:nvPr/>
        </p:nvSpPr>
        <p:spPr>
          <a:xfrm>
            <a:off x="7929563" y="3643313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4" grpId="0"/>
      <p:bldP spid="35" grpId="0"/>
      <p:bldP spid="37" grpId="0" animBg="1"/>
      <p:bldP spid="38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285750" y="500063"/>
            <a:ext cx="8643938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Priamka, priamka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a) rovnobežné (rôzne), t.j. </a:t>
            </a:r>
            <a:r>
              <a:rPr kumimoji="0" 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 </a:t>
            </a:r>
            <a:r>
              <a:rPr kumimoji="0" 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||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</a:t>
            </a: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b) rovnobežné (totožné), t.j. 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 = q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c) </a:t>
            </a:r>
            <a:r>
              <a:rPr kumimoji="0" 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ôznobežné, t.j.  </a:t>
            </a:r>
            <a:r>
              <a:rPr kumimoji="0" 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||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</a:t>
            </a: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d) mimobežné, t.j. </a:t>
            </a:r>
            <a:r>
              <a:rPr kumimoji="0" lang="sk-SK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 ∩ q </a:t>
            </a:r>
            <a:r>
              <a:rPr kumimoji="0" lang="sk-SK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= </a:t>
            </a:r>
            <a:endParaRPr kumimoji="0" lang="sk-SK" sz="24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Skupina 8"/>
          <p:cNvGrpSpPr/>
          <p:nvPr/>
        </p:nvGrpSpPr>
        <p:grpSpPr>
          <a:xfrm>
            <a:off x="4286250" y="5272088"/>
            <a:ext cx="285750" cy="460375"/>
            <a:chOff x="7572396" y="7000900"/>
            <a:chExt cx="285752" cy="461665"/>
          </a:xfrm>
        </p:grpSpPr>
        <p:sp>
          <p:nvSpPr>
            <p:cNvPr id="8212" name="TextovéPole 5"/>
            <p:cNvSpPr txBox="1"/>
            <p:nvPr/>
          </p:nvSpPr>
          <p:spPr>
            <a:xfrm>
              <a:off x="7572396" y="7000900"/>
              <a:ext cx="2857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8" name="Přímá spojovací čára 7"/>
            <p:cNvCxnSpPr/>
            <p:nvPr/>
          </p:nvCxnSpPr>
          <p:spPr>
            <a:xfrm rot="5400000">
              <a:off x="7623279" y="7092847"/>
              <a:ext cx="255424" cy="2143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Přímá spojovací čára 16"/>
          <p:cNvCxnSpPr/>
          <p:nvPr/>
        </p:nvCxnSpPr>
        <p:spPr>
          <a:xfrm flipV="1">
            <a:off x="5857875" y="642938"/>
            <a:ext cx="2143125" cy="9286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6286500" y="4071938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00B0F0"/>
                </a:solidFill>
                <a:latin typeface="Constantia" panose="02030602050306030303" pitchFamily="18" charset="0"/>
              </a:rPr>
              <a:t>q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flipV="1">
            <a:off x="5429250" y="500063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7500938" y="428625"/>
            <a:ext cx="428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  <p:cxnSp>
        <p:nvCxnSpPr>
          <p:cNvPr id="21" name="Přímá spojovací čára 20"/>
          <p:cNvCxnSpPr/>
          <p:nvPr/>
        </p:nvCxnSpPr>
        <p:spPr>
          <a:xfrm flipV="1">
            <a:off x="5786438" y="20002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7572375" y="2071688"/>
            <a:ext cx="78581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 </a:t>
            </a:r>
            <a:r>
              <a:rPr dirty="0">
                <a:solidFill>
                  <a:schemeClr val="bg1"/>
                </a:solidFill>
                <a:latin typeface="Constantia" panose="02030602050306030303" pitchFamily="18" charset="0"/>
              </a:rPr>
              <a:t>=</a:t>
            </a:r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Constantia" panose="02030602050306030303" pitchFamily="18" charset="0"/>
              </a:rPr>
              <a:t>q</a:t>
            </a:r>
          </a:p>
        </p:txBody>
      </p:sp>
      <p:cxnSp>
        <p:nvCxnSpPr>
          <p:cNvPr id="23" name="Přímá spojovací čára 22"/>
          <p:cNvCxnSpPr/>
          <p:nvPr/>
        </p:nvCxnSpPr>
        <p:spPr>
          <a:xfrm flipV="1">
            <a:off x="442912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6500813" y="3643313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  <p:cxnSp>
        <p:nvCxnSpPr>
          <p:cNvPr id="26" name="Přímá spojovací čára 25"/>
          <p:cNvCxnSpPr/>
          <p:nvPr/>
        </p:nvCxnSpPr>
        <p:spPr>
          <a:xfrm>
            <a:off x="4786313" y="4214813"/>
            <a:ext cx="1928813" cy="2857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8001000" y="500063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00B0F0"/>
                </a:solidFill>
                <a:latin typeface="Constantia" panose="02030602050306030303" pitchFamily="18" charset="0"/>
              </a:rPr>
              <a:t>q</a:t>
            </a:r>
          </a:p>
        </p:txBody>
      </p:sp>
      <p:sp>
        <p:nvSpPr>
          <p:cNvPr id="28" name="TextovéPole 27"/>
          <p:cNvSpPr txBox="1"/>
          <p:nvPr/>
        </p:nvSpPr>
        <p:spPr>
          <a:xfrm>
            <a:off x="7429500" y="5643563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00B0F0"/>
                </a:solidFill>
                <a:latin typeface="Constantia" panose="02030602050306030303" pitchFamily="18" charset="0"/>
              </a:rPr>
              <a:t>q</a:t>
            </a:r>
          </a:p>
        </p:txBody>
      </p:sp>
      <p:cxnSp>
        <p:nvCxnSpPr>
          <p:cNvPr id="29" name="Přímá spojovací čára 28"/>
          <p:cNvCxnSpPr/>
          <p:nvPr/>
        </p:nvCxnSpPr>
        <p:spPr>
          <a:xfrm flipV="1">
            <a:off x="5572125" y="5286375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/>
          <p:cNvSpPr txBox="1"/>
          <p:nvPr/>
        </p:nvSpPr>
        <p:spPr>
          <a:xfrm>
            <a:off x="7643813" y="5214938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  <p:cxnSp>
        <p:nvCxnSpPr>
          <p:cNvPr id="31" name="Přímá spojovací čára 30"/>
          <p:cNvCxnSpPr/>
          <p:nvPr/>
        </p:nvCxnSpPr>
        <p:spPr>
          <a:xfrm>
            <a:off x="6572250" y="585787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>
            <a:off x="5214938" y="557212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3571875" y="3860800"/>
            <a:ext cx="279400" cy="28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85750" y="428625"/>
            <a:ext cx="828675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Priamka, rovina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 priamka rôznobežná s rovinou, t.j.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δ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priamka je rovnobežná s rovinou, t.j. 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cxnSp>
        <p:nvCxnSpPr>
          <p:cNvPr id="4" name="Přímá spojovací čára 3"/>
          <p:cNvCxnSpPr/>
          <p:nvPr/>
        </p:nvCxnSpPr>
        <p:spPr>
          <a:xfrm rot="5400000" flipH="1" flipV="1">
            <a:off x="6215063" y="1285875"/>
            <a:ext cx="285750" cy="285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Vývojový diagram: údaje 4"/>
          <p:cNvSpPr/>
          <p:nvPr/>
        </p:nvSpPr>
        <p:spPr>
          <a:xfrm>
            <a:off x="6286500" y="1785938"/>
            <a:ext cx="2214563" cy="64293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6429375" y="2071688"/>
            <a:ext cx="2857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δ</a:t>
            </a:r>
            <a:endParaRPr kumimoji="0" lang="sk-SK" kern="1200" cap="none" spc="0" normalizeH="0" baseline="0" noProof="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Přímá spojovací čára 7"/>
          <p:cNvCxnSpPr/>
          <p:nvPr/>
        </p:nvCxnSpPr>
        <p:spPr>
          <a:xfrm rot="16200000" flipH="1">
            <a:off x="7000875" y="1285875"/>
            <a:ext cx="1057275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rot="16200000" flipH="1">
            <a:off x="7715250" y="2571750"/>
            <a:ext cx="428625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7358063" y="857250"/>
            <a:ext cx="428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  <p:grpSp>
        <p:nvGrpSpPr>
          <p:cNvPr id="3" name="Skupina 16"/>
          <p:cNvGrpSpPr/>
          <p:nvPr/>
        </p:nvGrpSpPr>
        <p:grpSpPr>
          <a:xfrm>
            <a:off x="7500938" y="1928813"/>
            <a:ext cx="428625" cy="490537"/>
            <a:chOff x="5286380" y="2236817"/>
            <a:chExt cx="428628" cy="489945"/>
          </a:xfrm>
        </p:grpSpPr>
        <p:grpSp>
          <p:nvGrpSpPr>
            <p:cNvPr id="9239" name="Skupina 12"/>
            <p:cNvGrpSpPr/>
            <p:nvPr/>
          </p:nvGrpSpPr>
          <p:grpSpPr>
            <a:xfrm rot="2520000">
              <a:off x="5451518" y="2236817"/>
              <a:ext cx="108000" cy="108000"/>
              <a:chOff x="5715008" y="1500174"/>
              <a:chExt cx="142876" cy="142876"/>
            </a:xfrm>
          </p:grpSpPr>
          <p:cxnSp>
            <p:nvCxnSpPr>
              <p:cNvPr id="14" name="Přímá spojovací čára 13"/>
              <p:cNvCxnSpPr/>
              <p:nvPr/>
            </p:nvCxnSpPr>
            <p:spPr>
              <a:xfrm rot="16200000" flipH="1">
                <a:off x="5714987" y="1500173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ovací čára 14"/>
              <p:cNvCxnSpPr/>
              <p:nvPr/>
            </p:nvCxnSpPr>
            <p:spPr>
              <a:xfrm rot="5400000">
                <a:off x="5714987" y="1500173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40" name="TextovéPole 15"/>
            <p:cNvSpPr txBox="1"/>
            <p:nvPr/>
          </p:nvSpPr>
          <p:spPr>
            <a:xfrm>
              <a:off x="5286380" y="2357430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Constantia" panose="02030602050306030303" pitchFamily="18" charset="0"/>
                </a:rPr>
                <a:t>A</a:t>
              </a: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1285875" y="1643063"/>
            <a:ext cx="35004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 ∩ </a:t>
            </a:r>
            <a:r>
              <a:rPr kumimoji="0" lang="el-GR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δ</a:t>
            </a:r>
            <a:r>
              <a:rPr kumimoji="0" lang="sk-SK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= A  </a:t>
            </a: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(majú spoločný jediný bod A)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1357313" y="3714750"/>
            <a:ext cx="35004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 ∩ </a:t>
            </a:r>
            <a:r>
              <a:rPr kumimoji="0" lang="el-GR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δ</a:t>
            </a:r>
            <a:r>
              <a:rPr kumimoji="0" lang="sk-SK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=  </a:t>
            </a: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(nemajú spoločný jediný bod A)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1428750" y="5072063"/>
            <a:ext cx="35004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 ∩ </a:t>
            </a:r>
            <a:r>
              <a:rPr kumimoji="0" lang="el-GR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δ</a:t>
            </a:r>
            <a:r>
              <a:rPr kumimoji="0" lang="sk-SK" b="1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= p </a:t>
            </a: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(priamka leží v rovine)</a:t>
            </a:r>
          </a:p>
        </p:txBody>
      </p:sp>
      <p:grpSp>
        <p:nvGrpSpPr>
          <p:cNvPr id="9" name="Skupina 22"/>
          <p:cNvGrpSpPr/>
          <p:nvPr/>
        </p:nvGrpSpPr>
        <p:grpSpPr>
          <a:xfrm>
            <a:off x="3429000" y="3714750"/>
            <a:ext cx="285750" cy="369888"/>
            <a:chOff x="7572396" y="7000900"/>
            <a:chExt cx="285752" cy="369332"/>
          </a:xfrm>
        </p:grpSpPr>
        <p:sp>
          <p:nvSpPr>
            <p:cNvPr id="24" name="TextovéPole 23"/>
            <p:cNvSpPr txBox="1"/>
            <p:nvPr/>
          </p:nvSpPr>
          <p:spPr>
            <a:xfrm>
              <a:off x="7572396" y="7000900"/>
              <a:ext cx="28575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sk-SK" kern="1200" cap="none" spc="0" normalizeH="0" baseline="0" noProof="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cxnSp>
          <p:nvCxnSpPr>
            <p:cNvPr id="25" name="Přímá spojovací čára 24"/>
            <p:cNvCxnSpPr/>
            <p:nvPr/>
          </p:nvCxnSpPr>
          <p:spPr>
            <a:xfrm flipH="1">
              <a:off x="7643837" y="7075078"/>
              <a:ext cx="207465" cy="2156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Kosoúhelník 33"/>
          <p:cNvSpPr/>
          <p:nvPr/>
        </p:nvSpPr>
        <p:spPr>
          <a:xfrm>
            <a:off x="5572125" y="3929063"/>
            <a:ext cx="2071688" cy="714375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Vývojový diagram: údaje 34"/>
          <p:cNvSpPr/>
          <p:nvPr/>
        </p:nvSpPr>
        <p:spPr>
          <a:xfrm>
            <a:off x="4929188" y="5500688"/>
            <a:ext cx="2571750" cy="785813"/>
          </a:xfrm>
          <a:prstGeom prst="flowChartInputOutp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" name="Přímá spojovací čára 35"/>
          <p:cNvCxnSpPr/>
          <p:nvPr/>
        </p:nvCxnSpPr>
        <p:spPr>
          <a:xfrm>
            <a:off x="7572375" y="4429125"/>
            <a:ext cx="78581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8072438" y="4071938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  <p:cxnSp>
        <p:nvCxnSpPr>
          <p:cNvPr id="41" name="Přímá spojovací čára 40"/>
          <p:cNvCxnSpPr/>
          <p:nvPr/>
        </p:nvCxnSpPr>
        <p:spPr>
          <a:xfrm flipV="1">
            <a:off x="5214938" y="5572125"/>
            <a:ext cx="1785938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/>
          <p:cNvSpPr txBox="1"/>
          <p:nvPr/>
        </p:nvSpPr>
        <p:spPr>
          <a:xfrm>
            <a:off x="6929438" y="5500688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</a:p>
        </p:txBody>
      </p:sp>
      <p:cxnSp>
        <p:nvCxnSpPr>
          <p:cNvPr id="47" name="Přímá spojovací čára 46"/>
          <p:cNvCxnSpPr/>
          <p:nvPr/>
        </p:nvCxnSpPr>
        <p:spPr>
          <a:xfrm>
            <a:off x="5072063" y="4429125"/>
            <a:ext cx="50006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8" grpId="0"/>
      <p:bldP spid="19" grpId="0"/>
      <p:bldP spid="20" grpId="0"/>
      <p:bldP spid="34" grpId="0" animBg="1"/>
      <p:bldP spid="35" grpId="0" animBg="1"/>
      <p:bldP spid="3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57188" y="214313"/>
            <a:ext cx="7929563" cy="6370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Rovina, rovina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 rovnobežné (rôzne), t.j.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 rovnobežné (splývajúce), t.j. 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 = 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ôznobežné, t.j.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3" name="Vývojový diagram: údaje 2"/>
          <p:cNvSpPr/>
          <p:nvPr/>
        </p:nvSpPr>
        <p:spPr>
          <a:xfrm>
            <a:off x="6072188" y="1143000"/>
            <a:ext cx="2571750" cy="78581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Vývojový diagram: údaje 3"/>
          <p:cNvSpPr/>
          <p:nvPr/>
        </p:nvSpPr>
        <p:spPr>
          <a:xfrm>
            <a:off x="5643563" y="64293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500938" y="1071563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x-none" dirty="0">
                <a:solidFill>
                  <a:schemeClr val="bg1"/>
                </a:solidFill>
                <a:latin typeface="Constantia" panose="02030602050306030303" pitchFamily="18" charset="0"/>
              </a:rPr>
              <a:t>φ</a:t>
            </a:r>
            <a:endParaRPr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7858125" y="1571625"/>
            <a:ext cx="2857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x-none" dirty="0">
                <a:solidFill>
                  <a:schemeClr val="bg1"/>
                </a:solidFill>
                <a:latin typeface="Constantia" panose="02030602050306030303" pitchFamily="18" charset="0"/>
              </a:rPr>
              <a:t>ω</a:t>
            </a:r>
            <a:endParaRPr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Vývojový diagram: údaje 7"/>
          <p:cNvSpPr/>
          <p:nvPr/>
        </p:nvSpPr>
        <p:spPr>
          <a:xfrm>
            <a:off x="5715000" y="264318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7215188" y="3000375"/>
            <a:ext cx="9286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x-none" dirty="0">
                <a:solidFill>
                  <a:schemeClr val="bg1"/>
                </a:solidFill>
                <a:latin typeface="Constantia" panose="02030602050306030303" pitchFamily="18" charset="0"/>
              </a:rPr>
              <a:t>φ</a:t>
            </a:r>
            <a:r>
              <a:rPr dirty="0">
                <a:solidFill>
                  <a:schemeClr val="bg1"/>
                </a:solidFill>
                <a:latin typeface="Constantia" panose="02030602050306030303" pitchFamily="18" charset="0"/>
              </a:rPr>
              <a:t> = </a:t>
            </a:r>
            <a:r>
              <a:rPr lang="el-GR" altLang="x-none" dirty="0">
                <a:solidFill>
                  <a:schemeClr val="bg1"/>
                </a:solidFill>
                <a:latin typeface="Constantia" panose="02030602050306030303" pitchFamily="18" charset="0"/>
              </a:rPr>
              <a:t>ω</a:t>
            </a:r>
            <a:r>
              <a:rPr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</a:p>
        </p:txBody>
      </p:sp>
      <p:grpSp>
        <p:nvGrpSpPr>
          <p:cNvPr id="7" name="Skupina 16"/>
          <p:cNvGrpSpPr/>
          <p:nvPr/>
        </p:nvGrpSpPr>
        <p:grpSpPr>
          <a:xfrm rot="1087523">
            <a:off x="4454525" y="3897313"/>
            <a:ext cx="1630363" cy="2460625"/>
            <a:chOff x="5723186" y="4044232"/>
            <a:chExt cx="1828123" cy="2632322"/>
          </a:xfrm>
        </p:grpSpPr>
        <p:sp>
          <p:nvSpPr>
            <p:cNvPr id="12" name="Vývojový diagram: údaje 11"/>
            <p:cNvSpPr/>
            <p:nvPr/>
          </p:nvSpPr>
          <p:spPr>
            <a:xfrm rot="1025769">
              <a:off x="5718225" y="4197372"/>
              <a:ext cx="1374207" cy="2027737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Vývojový diagram: údaje 12"/>
            <p:cNvSpPr/>
            <p:nvPr/>
          </p:nvSpPr>
          <p:spPr>
            <a:xfrm rot="6851498">
              <a:off x="5556395" y="4684632"/>
              <a:ext cx="2632322" cy="134750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Vývojový diagram: údaje 13"/>
            <p:cNvSpPr/>
            <p:nvPr/>
          </p:nvSpPr>
          <p:spPr>
            <a:xfrm rot="1213119">
              <a:off x="6760806" y="4419670"/>
              <a:ext cx="735165" cy="2080383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4" name="TextovéPole 14"/>
            <p:cNvSpPr txBox="1"/>
            <p:nvPr/>
          </p:nvSpPr>
          <p:spPr>
            <a:xfrm>
              <a:off x="6715140" y="6072206"/>
              <a:ext cx="35719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l-GR" altLang="x-none" dirty="0">
                  <a:solidFill>
                    <a:schemeClr val="bg1"/>
                  </a:solidFill>
                  <a:latin typeface="Constantia" panose="02030602050306030303" pitchFamily="18" charset="0"/>
                </a:rPr>
                <a:t>φ</a:t>
              </a:r>
              <a:endParaRPr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0255" name="TextovéPole 15"/>
            <p:cNvSpPr txBox="1"/>
            <p:nvPr/>
          </p:nvSpPr>
          <p:spPr>
            <a:xfrm>
              <a:off x="6072198" y="5572140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l-GR" altLang="x-none" dirty="0">
                  <a:solidFill>
                    <a:schemeClr val="bg1"/>
                  </a:solidFill>
                  <a:latin typeface="Constantia" panose="02030602050306030303" pitchFamily="18" charset="0"/>
                </a:rPr>
                <a:t>ω</a:t>
              </a:r>
              <a:endParaRPr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</p:txBody>
        </p:sp>
      </p:grpSp>
      <p:sp>
        <p:nvSpPr>
          <p:cNvPr id="15" name="TextovéPole 14"/>
          <p:cNvSpPr txBox="1"/>
          <p:nvPr/>
        </p:nvSpPr>
        <p:spPr>
          <a:xfrm rot="924634">
            <a:off x="3225800" y="4518025"/>
            <a:ext cx="360363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4000" dirty="0">
                <a:solidFill>
                  <a:srgbClr val="000000"/>
                </a:solidFill>
                <a:latin typeface="Georgia" panose="02040502050405020303" pitchFamily="18" charset="0"/>
              </a:rPr>
              <a:t>⁄</a:t>
            </a:r>
            <a:endParaRPr sz="4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285852" y="357166"/>
            <a:ext cx="6474721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cs-CZ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Vzájomná poloha troch rovín</a:t>
            </a:r>
            <a:endParaRPr kumimoji="0" lang="sk-SK" sz="36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428625" y="1071563"/>
            <a:ext cx="8358188" cy="489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buClr>
                <a:schemeClr val="bg1"/>
              </a:buClr>
              <a:buNone/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1. Každé dve z daných rovín sú rovnobežné.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AutoNum type="arabicPeriod"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2. Každé dve roviny sú rôznobežné, pričom ich priesečnice sú rôzne a prechádzajú jediným spoločným bodom všetkých troch rovín.</a:t>
            </a: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3. Každé dve roviny sú rôznobežné, </a:t>
            </a:r>
          </a:p>
          <a:p>
            <a:pPr marL="457200" indent="-457200">
              <a:buClr>
                <a:schemeClr val="bg1"/>
              </a:buClr>
              <a:buNone/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    pričom všetky tri priesečnice </a:t>
            </a:r>
          </a:p>
          <a:p>
            <a:pPr marL="457200" indent="-457200">
              <a:buClr>
                <a:schemeClr val="bg1"/>
              </a:buClr>
              <a:buNone/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    splynú v jedinú priamku.</a:t>
            </a:r>
          </a:p>
        </p:txBody>
      </p:sp>
      <p:grpSp>
        <p:nvGrpSpPr>
          <p:cNvPr id="2" name="Skupina 32"/>
          <p:cNvGrpSpPr/>
          <p:nvPr/>
        </p:nvGrpSpPr>
        <p:grpSpPr>
          <a:xfrm>
            <a:off x="6143625" y="1357313"/>
            <a:ext cx="2466975" cy="1019175"/>
            <a:chOff x="6357950" y="1000108"/>
            <a:chExt cx="2466491" cy="1023945"/>
          </a:xfrm>
        </p:grpSpPr>
        <p:grpSp>
          <p:nvGrpSpPr>
            <p:cNvPr id="11290" name="Skupina 31"/>
            <p:cNvGrpSpPr/>
            <p:nvPr/>
          </p:nvGrpSpPr>
          <p:grpSpPr>
            <a:xfrm>
              <a:off x="6357950" y="1000108"/>
              <a:ext cx="2466491" cy="1023945"/>
              <a:chOff x="6357950" y="1000108"/>
              <a:chExt cx="2466491" cy="1023945"/>
            </a:xfrm>
          </p:grpSpPr>
          <p:sp>
            <p:nvSpPr>
              <p:cNvPr id="5" name="Vývojový diagram: údaje 4"/>
              <p:cNvSpPr/>
              <p:nvPr/>
            </p:nvSpPr>
            <p:spPr>
              <a:xfrm>
                <a:off x="6929338" y="1500916"/>
                <a:ext cx="1895103" cy="523137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Vývojový diagram: údaje 5"/>
              <p:cNvSpPr/>
              <p:nvPr/>
            </p:nvSpPr>
            <p:spPr>
              <a:xfrm>
                <a:off x="6643644" y="1213829"/>
                <a:ext cx="1999858" cy="572579"/>
              </a:xfrm>
              <a:prstGeom prst="flowChartInputOutpu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Vývojový diagram: údaje 6"/>
              <p:cNvSpPr/>
              <p:nvPr/>
            </p:nvSpPr>
            <p:spPr>
              <a:xfrm>
                <a:off x="6357950" y="1000108"/>
                <a:ext cx="1999858" cy="570985"/>
              </a:xfrm>
              <a:prstGeom prst="flowChartInputOutp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1291" name="TextovéPole 7"/>
            <p:cNvSpPr txBox="1"/>
            <p:nvPr/>
          </p:nvSpPr>
          <p:spPr>
            <a:xfrm>
              <a:off x="7715272" y="1214422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11292" name="TextovéPole 8"/>
            <p:cNvSpPr txBox="1"/>
            <p:nvPr/>
          </p:nvSpPr>
          <p:spPr>
            <a:xfrm>
              <a:off x="8001024" y="1428736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11293" name="TextovéPole 9"/>
            <p:cNvSpPr txBox="1"/>
            <p:nvPr/>
          </p:nvSpPr>
          <p:spPr>
            <a:xfrm>
              <a:off x="8215338" y="1643050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g</a:t>
              </a:r>
            </a:p>
          </p:txBody>
        </p:sp>
      </p:grpSp>
      <p:grpSp>
        <p:nvGrpSpPr>
          <p:cNvPr id="9" name="Skupina 27"/>
          <p:cNvGrpSpPr/>
          <p:nvPr/>
        </p:nvGrpSpPr>
        <p:grpSpPr>
          <a:xfrm>
            <a:off x="5429250" y="4643438"/>
            <a:ext cx="2587625" cy="1643062"/>
            <a:chOff x="5056927" y="4786322"/>
            <a:chExt cx="2586907" cy="1643074"/>
          </a:xfrm>
        </p:grpSpPr>
        <p:sp>
          <p:nvSpPr>
            <p:cNvPr id="20" name="Vývojový diagram: údaje 19"/>
            <p:cNvSpPr/>
            <p:nvPr/>
          </p:nvSpPr>
          <p:spPr>
            <a:xfrm rot="19882680">
              <a:off x="5056927" y="4995853"/>
              <a:ext cx="2202750" cy="796982"/>
            </a:xfrm>
            <a:prstGeom prst="flowChartInputOutp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21299984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Vývojový diagram: údaje 20"/>
            <p:cNvSpPr/>
            <p:nvPr/>
          </p:nvSpPr>
          <p:spPr>
            <a:xfrm rot="19901424">
              <a:off x="5148976" y="5186375"/>
              <a:ext cx="2172685" cy="571504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Vývojový diagram: údaje 21"/>
            <p:cNvSpPr/>
            <p:nvPr/>
          </p:nvSpPr>
          <p:spPr>
            <a:xfrm rot="19902387">
              <a:off x="5258484" y="5403864"/>
              <a:ext cx="2056829" cy="346078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4" name="Přímá spojovací čára 23"/>
            <p:cNvCxnSpPr/>
            <p:nvPr/>
          </p:nvCxnSpPr>
          <p:spPr>
            <a:xfrm flipV="1">
              <a:off x="5128345" y="5072074"/>
              <a:ext cx="2499618" cy="13573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9" name="TextovéPole 26"/>
            <p:cNvSpPr txBox="1"/>
            <p:nvPr/>
          </p:nvSpPr>
          <p:spPr>
            <a:xfrm>
              <a:off x="7215206" y="4786322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rgbClr val="FF0000"/>
                  </a:solidFill>
                  <a:latin typeface="Constantia" panose="02030602050306030303" pitchFamily="18" charset="0"/>
                </a:rPr>
                <a:t>p</a:t>
              </a:r>
            </a:p>
          </p:txBody>
        </p:sp>
      </p:grpSp>
      <p:grpSp>
        <p:nvGrpSpPr>
          <p:cNvPr id="10" name="Skupina 36"/>
          <p:cNvGrpSpPr/>
          <p:nvPr/>
        </p:nvGrpSpPr>
        <p:grpSpPr>
          <a:xfrm>
            <a:off x="2857500" y="3357563"/>
            <a:ext cx="1858963" cy="1296987"/>
            <a:chOff x="2857488" y="3357562"/>
            <a:chExt cx="1858182" cy="1296572"/>
          </a:xfrm>
        </p:grpSpPr>
        <p:grpSp>
          <p:nvGrpSpPr>
            <p:cNvPr id="11271" name="Skupina 46"/>
            <p:cNvGrpSpPr/>
            <p:nvPr/>
          </p:nvGrpSpPr>
          <p:grpSpPr>
            <a:xfrm>
              <a:off x="2857488" y="3357562"/>
              <a:ext cx="1858182" cy="1296572"/>
              <a:chOff x="6785784" y="3000372"/>
              <a:chExt cx="1858182" cy="1296572"/>
            </a:xfrm>
          </p:grpSpPr>
          <p:grpSp>
            <p:nvGrpSpPr>
              <p:cNvPr id="11277" name="Skupina 38"/>
              <p:cNvGrpSpPr/>
              <p:nvPr/>
            </p:nvGrpSpPr>
            <p:grpSpPr>
              <a:xfrm>
                <a:off x="6785784" y="3000372"/>
                <a:ext cx="1858182" cy="1281612"/>
                <a:chOff x="6785784" y="3000372"/>
                <a:chExt cx="1858182" cy="1286678"/>
              </a:xfrm>
            </p:grpSpPr>
            <p:sp>
              <p:nvSpPr>
                <p:cNvPr id="11" name="Vývojový diagram: údaje 10"/>
                <p:cNvSpPr/>
                <p:nvPr/>
              </p:nvSpPr>
              <p:spPr>
                <a:xfrm>
                  <a:off x="6787371" y="3785851"/>
                  <a:ext cx="1856595" cy="501879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Vývojový diagram: postup 11"/>
                <p:cNvSpPr/>
                <p:nvPr/>
              </p:nvSpPr>
              <p:spPr>
                <a:xfrm>
                  <a:off x="7144408" y="3000372"/>
                  <a:ext cx="1499558" cy="785479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" name="Přímá spojovací čára 35"/>
                <p:cNvCxnSpPr/>
                <p:nvPr/>
              </p:nvCxnSpPr>
              <p:spPr>
                <a:xfrm rot="5400000" flipH="1" flipV="1">
                  <a:off x="6393837" y="3894198"/>
                  <a:ext cx="785480" cy="1587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ovací čára 37"/>
                <p:cNvCxnSpPr/>
                <p:nvPr/>
              </p:nvCxnSpPr>
              <p:spPr>
                <a:xfrm rot="5400000" flipH="1" flipV="1">
                  <a:off x="6715747" y="3071996"/>
                  <a:ext cx="500285" cy="357037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78" name="TextovéPole 40"/>
              <p:cNvSpPr txBox="1"/>
              <p:nvPr/>
            </p:nvSpPr>
            <p:spPr>
              <a:xfrm>
                <a:off x="8358214" y="3429000"/>
                <a:ext cx="285752" cy="3678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11279" name="TextovéPole 43"/>
              <p:cNvSpPr txBox="1"/>
              <p:nvPr/>
            </p:nvSpPr>
            <p:spPr>
              <a:xfrm>
                <a:off x="8001024" y="3929066"/>
                <a:ext cx="285752" cy="3678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g</a:t>
                </a:r>
              </a:p>
            </p:txBody>
          </p:sp>
          <p:sp>
            <p:nvSpPr>
              <p:cNvPr id="11280" name="TextovéPole 44"/>
              <p:cNvSpPr txBox="1"/>
              <p:nvPr/>
            </p:nvSpPr>
            <p:spPr>
              <a:xfrm>
                <a:off x="6786578" y="3714752"/>
                <a:ext cx="285752" cy="3678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11272" name="Skupina 34"/>
            <p:cNvGrpSpPr/>
            <p:nvPr/>
          </p:nvGrpSpPr>
          <p:grpSpPr>
            <a:xfrm>
              <a:off x="3071802" y="4071942"/>
              <a:ext cx="357190" cy="440770"/>
              <a:chOff x="6072198" y="2236817"/>
              <a:chExt cx="357190" cy="440770"/>
            </a:xfrm>
          </p:grpSpPr>
          <p:grpSp>
            <p:nvGrpSpPr>
              <p:cNvPr id="11273" name="Skupina 28"/>
              <p:cNvGrpSpPr/>
              <p:nvPr/>
            </p:nvGrpSpPr>
            <p:grpSpPr>
              <a:xfrm rot="2520000">
                <a:off x="6165898" y="2236817"/>
                <a:ext cx="108000" cy="108000"/>
                <a:chOff x="5715008" y="1500174"/>
                <a:chExt cx="142876" cy="142876"/>
              </a:xfrm>
            </p:grpSpPr>
            <p:cxnSp>
              <p:nvCxnSpPr>
                <p:cNvPr id="30" name="Přímá spojovací čára 29"/>
                <p:cNvCxnSpPr/>
                <p:nvPr/>
              </p:nvCxnSpPr>
              <p:spPr>
                <a:xfrm rot="16200000" flipH="1">
                  <a:off x="5714608" y="1500156"/>
                  <a:ext cx="142764" cy="14275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Přímá spojovací čára 30"/>
                <p:cNvCxnSpPr/>
                <p:nvPr/>
              </p:nvCxnSpPr>
              <p:spPr>
                <a:xfrm rot="5400000">
                  <a:off x="5714608" y="1500156"/>
                  <a:ext cx="142764" cy="14275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ovéPole 33"/>
              <p:cNvSpPr txBox="1"/>
              <p:nvPr/>
            </p:nvSpPr>
            <p:spPr>
              <a:xfrm>
                <a:off x="6072107" y="2307997"/>
                <a:ext cx="357037" cy="3697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sk-SK" kern="1200" cap="none" spc="0" normalizeH="0" baseline="0" noProof="0" dirty="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57188" y="357188"/>
            <a:ext cx="8358187" cy="378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buClr>
                <a:schemeClr val="bg1"/>
              </a:buClr>
              <a:buNone/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4. Každé dve roviny sú rôznobežné, pričom všetky tri priesečnice sú rôzne a navzájom rovnobežné.</a:t>
            </a: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AutoNum type="arabicPeriod"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endParaRPr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457200" indent="-457200">
              <a:buClr>
                <a:schemeClr val="bg1"/>
              </a:buClr>
              <a:buNone/>
            </a:pPr>
            <a:r>
              <a:rPr sz="2400" dirty="0">
                <a:solidFill>
                  <a:schemeClr val="bg1"/>
                </a:solidFill>
                <a:latin typeface="Constantia" panose="02030602050306030303" pitchFamily="18" charset="0"/>
              </a:rPr>
              <a:t>5. Dve roviny sú rovnobežné a tretia ich pretína v rovnobežných priamkach.</a:t>
            </a:r>
          </a:p>
        </p:txBody>
      </p:sp>
      <p:grpSp>
        <p:nvGrpSpPr>
          <p:cNvPr id="4" name="Skupina 39"/>
          <p:cNvGrpSpPr/>
          <p:nvPr/>
        </p:nvGrpSpPr>
        <p:grpSpPr>
          <a:xfrm>
            <a:off x="4572000" y="1000125"/>
            <a:ext cx="3729038" cy="1928813"/>
            <a:chOff x="5072066" y="642918"/>
            <a:chExt cx="3729077" cy="1928826"/>
          </a:xfrm>
        </p:grpSpPr>
        <p:sp>
          <p:nvSpPr>
            <p:cNvPr id="12302" name="TextovéPole 16"/>
            <p:cNvSpPr txBox="1"/>
            <p:nvPr/>
          </p:nvSpPr>
          <p:spPr>
            <a:xfrm>
              <a:off x="7929586" y="1571612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rgbClr val="FF0000"/>
                  </a:solidFill>
                  <a:latin typeface="Constantia" panose="02030602050306030303" pitchFamily="18" charset="0"/>
                </a:rPr>
                <a:t>p</a:t>
              </a:r>
            </a:p>
          </p:txBody>
        </p:sp>
        <p:grpSp>
          <p:nvGrpSpPr>
            <p:cNvPr id="12303" name="Skupina 19"/>
            <p:cNvGrpSpPr/>
            <p:nvPr/>
          </p:nvGrpSpPr>
          <p:grpSpPr>
            <a:xfrm>
              <a:off x="5072066" y="642918"/>
              <a:ext cx="3729077" cy="1928826"/>
              <a:chOff x="5072066" y="642918"/>
              <a:chExt cx="3729077" cy="1928826"/>
            </a:xfrm>
          </p:grpSpPr>
          <p:grpSp>
            <p:nvGrpSpPr>
              <p:cNvPr id="12307" name="Skupina 6"/>
              <p:cNvGrpSpPr/>
              <p:nvPr/>
            </p:nvGrpSpPr>
            <p:grpSpPr>
              <a:xfrm rot="770122">
                <a:off x="5786446" y="1214422"/>
                <a:ext cx="1898787" cy="1194296"/>
                <a:chOff x="5392537" y="1221881"/>
                <a:chExt cx="1898787" cy="1194296"/>
              </a:xfrm>
            </p:grpSpPr>
            <p:sp>
              <p:nvSpPr>
                <p:cNvPr id="3" name="Vývojový diagram: údaje 2"/>
                <p:cNvSpPr/>
                <p:nvPr/>
              </p:nvSpPr>
              <p:spPr>
                <a:xfrm rot="20084537">
                  <a:off x="5389828" y="1416406"/>
                  <a:ext cx="1604980" cy="500066"/>
                </a:xfrm>
                <a:prstGeom prst="flowChartInputOutpu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" name="Rovnoramenný trojúhelník 4"/>
                <p:cNvSpPr/>
                <p:nvPr/>
              </p:nvSpPr>
              <p:spPr>
                <a:xfrm rot="1666185">
                  <a:off x="5637866" y="1975988"/>
                  <a:ext cx="620720" cy="439741"/>
                </a:xfrm>
                <a:prstGeom prst="triangle">
                  <a:avLst>
                    <a:gd name="adj" fmla="val 5285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Vývojový diagram: postup 5"/>
                <p:cNvSpPr/>
                <p:nvPr/>
              </p:nvSpPr>
              <p:spPr>
                <a:xfrm rot="19921970">
                  <a:off x="5788444" y="1221794"/>
                  <a:ext cx="1500204" cy="998544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k-S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" name="Přímá spojovací čára 8"/>
              <p:cNvCxnSpPr/>
              <p:nvPr/>
            </p:nvCxnSpPr>
            <p:spPr>
              <a:xfrm flipV="1">
                <a:off x="5857887" y="1928802"/>
                <a:ext cx="2500338" cy="64294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ovací čára 9"/>
              <p:cNvCxnSpPr/>
              <p:nvPr/>
            </p:nvCxnSpPr>
            <p:spPr>
              <a:xfrm flipV="1">
                <a:off x="5715011" y="857232"/>
                <a:ext cx="2571777" cy="71438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Přímá spojovací čára 10"/>
              <p:cNvCxnSpPr>
                <a:endCxn id="5" idx="1"/>
              </p:cNvCxnSpPr>
              <p:nvPr/>
            </p:nvCxnSpPr>
            <p:spPr>
              <a:xfrm flipV="1">
                <a:off x="5072066" y="1997065"/>
                <a:ext cx="1085861" cy="2889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ovací čára 12"/>
              <p:cNvCxnSpPr/>
              <p:nvPr/>
            </p:nvCxnSpPr>
            <p:spPr>
              <a:xfrm flipV="1">
                <a:off x="7715282" y="1285860"/>
                <a:ext cx="1085861" cy="2889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12" name="TextovéPole 17"/>
              <p:cNvSpPr txBox="1"/>
              <p:nvPr/>
            </p:nvSpPr>
            <p:spPr>
              <a:xfrm>
                <a:off x="8286776" y="1000108"/>
                <a:ext cx="42862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dirty="0">
                    <a:solidFill>
                      <a:srgbClr val="00B0F0"/>
                    </a:solidFill>
                    <a:latin typeface="Constantia" panose="02030602050306030303" pitchFamily="18" charset="0"/>
                  </a:rPr>
                  <a:t>q</a:t>
                </a:r>
              </a:p>
            </p:txBody>
          </p:sp>
          <p:sp>
            <p:nvSpPr>
              <p:cNvPr id="12313" name="TextovéPole 18"/>
              <p:cNvSpPr txBox="1"/>
              <p:nvPr/>
            </p:nvSpPr>
            <p:spPr>
              <a:xfrm>
                <a:off x="7786710" y="642918"/>
                <a:ext cx="42862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dirty="0">
                    <a:solidFill>
                      <a:schemeClr val="accent2"/>
                    </a:solidFill>
                    <a:latin typeface="Constantia" panose="02030602050306030303" pitchFamily="18" charset="0"/>
                  </a:rPr>
                  <a:t>r</a:t>
                </a:r>
              </a:p>
            </p:txBody>
          </p:sp>
        </p:grpSp>
        <p:sp>
          <p:nvSpPr>
            <p:cNvPr id="12304" name="TextovéPole 34"/>
            <p:cNvSpPr txBox="1"/>
            <p:nvPr/>
          </p:nvSpPr>
          <p:spPr>
            <a:xfrm>
              <a:off x="6000760" y="1928802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12305" name="TextovéPole 35"/>
            <p:cNvSpPr txBox="1"/>
            <p:nvPr/>
          </p:nvSpPr>
          <p:spPr>
            <a:xfrm>
              <a:off x="6357950" y="2000240"/>
              <a:ext cx="35719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12306" name="TextovéPole 36"/>
            <p:cNvSpPr txBox="1"/>
            <p:nvPr/>
          </p:nvSpPr>
          <p:spPr>
            <a:xfrm>
              <a:off x="5929322" y="1643050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b</a:t>
              </a:r>
            </a:p>
          </p:txBody>
        </p:sp>
      </p:grpSp>
      <p:grpSp>
        <p:nvGrpSpPr>
          <p:cNvPr id="12" name="Skupina 38"/>
          <p:cNvGrpSpPr/>
          <p:nvPr/>
        </p:nvGrpSpPr>
        <p:grpSpPr>
          <a:xfrm>
            <a:off x="4357688" y="4071938"/>
            <a:ext cx="3000375" cy="2092325"/>
            <a:chOff x="3714744" y="3917822"/>
            <a:chExt cx="3000396" cy="2092049"/>
          </a:xfrm>
        </p:grpSpPr>
        <p:grpSp>
          <p:nvGrpSpPr>
            <p:cNvPr id="12293" name="Skupina 31"/>
            <p:cNvGrpSpPr/>
            <p:nvPr/>
          </p:nvGrpSpPr>
          <p:grpSpPr>
            <a:xfrm>
              <a:off x="3714744" y="3917822"/>
              <a:ext cx="3000396" cy="2092049"/>
              <a:chOff x="3714744" y="3917822"/>
              <a:chExt cx="3000396" cy="2092049"/>
            </a:xfrm>
          </p:grpSpPr>
          <p:sp>
            <p:nvSpPr>
              <p:cNvPr id="27" name="Vývojový diagram: údaje 26"/>
              <p:cNvSpPr/>
              <p:nvPr/>
            </p:nvSpPr>
            <p:spPr>
              <a:xfrm rot="17984730">
                <a:off x="4893559" y="5139208"/>
                <a:ext cx="1257134" cy="484190"/>
              </a:xfrm>
              <a:prstGeom prst="flowChartInputOutp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Vývojový diagram: údaje 27"/>
              <p:cNvSpPr/>
              <p:nvPr/>
            </p:nvSpPr>
            <p:spPr>
              <a:xfrm>
                <a:off x="4143372" y="4857498"/>
                <a:ext cx="2571768" cy="785708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Vývojový diagram: údaje 28"/>
              <p:cNvSpPr/>
              <p:nvPr/>
            </p:nvSpPr>
            <p:spPr>
              <a:xfrm rot="17984730">
                <a:off x="4607013" y="4709846"/>
                <a:ext cx="1258722" cy="484190"/>
              </a:xfrm>
              <a:prstGeom prst="flowChartInputOutp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Vývojový diagram: údaje 29"/>
              <p:cNvSpPr/>
              <p:nvPr/>
            </p:nvSpPr>
            <p:spPr>
              <a:xfrm>
                <a:off x="3714744" y="4357501"/>
                <a:ext cx="2714644" cy="857137"/>
              </a:xfrm>
              <a:prstGeom prst="flowChartInputOutpu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Vývojový diagram: údaje 30"/>
              <p:cNvSpPr/>
              <p:nvPr/>
            </p:nvSpPr>
            <p:spPr>
              <a:xfrm rot="17984730">
                <a:off x="4328405" y="4304293"/>
                <a:ext cx="1257134" cy="484190"/>
              </a:xfrm>
              <a:prstGeom prst="flowChartInputOutp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sk-SK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294" name="TextovéPole 32"/>
            <p:cNvSpPr txBox="1"/>
            <p:nvPr/>
          </p:nvSpPr>
          <p:spPr>
            <a:xfrm>
              <a:off x="4572000" y="4500570"/>
              <a:ext cx="35719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12295" name="TextovéPole 33"/>
            <p:cNvSpPr txBox="1"/>
            <p:nvPr/>
          </p:nvSpPr>
          <p:spPr>
            <a:xfrm>
              <a:off x="5572132" y="4857760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12296" name="TextovéPole 37"/>
            <p:cNvSpPr txBox="1"/>
            <p:nvPr/>
          </p:nvSpPr>
          <p:spPr>
            <a:xfrm>
              <a:off x="6000760" y="5286388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dirty="0">
                  <a:solidFill>
                    <a:schemeClr val="bg1"/>
                  </a:solidFill>
                  <a:latin typeface="Symbol" panose="05050102010706020507" pitchFamily="18" charset="2"/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000100" y="642918"/>
            <a:ext cx="718401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Rovnobežnosť  priamok  a  rovín</a:t>
            </a:r>
          </a:p>
        </p:txBody>
      </p:sp>
      <p:sp>
        <p:nvSpPr>
          <p:cNvPr id="3" name="Obdĺžnik 2"/>
          <p:cNvSpPr/>
          <p:nvPr/>
        </p:nvSpPr>
        <p:spPr>
          <a:xfrm>
            <a:off x="571500" y="1643063"/>
            <a:ext cx="7786688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Rovnobežnosť  dvoch  priamok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Každým bodom v priestore môžeme viesť k danej priamke jedinú rovnobežku.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Ak je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b||c,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a||c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Rovnobežnosť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priamky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roviny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Priamka je rovnobežná s rovinou práve vtedy, ak je rovnobežná s niektorou priamkou  danej roviny.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Ak je priamka rovnobežná s dvoma rôznobežnými rovinami, tak je rovnobežná aj s ich priesečnicou.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</TotalTime>
  <Words>576</Words>
  <Application>Microsoft Office PowerPoint</Application>
  <PresentationFormat>Prezentácia na obrazovke (4:3)</PresentationFormat>
  <Paragraphs>244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Constantia</vt:lpstr>
      <vt:lpstr>Georgia</vt:lpstr>
      <vt:lpstr>Symbol</vt:lpstr>
      <vt:lpstr>Wingdings 2</vt:lpstr>
      <vt:lpstr>Papír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rodina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emil</dc:creator>
  <cp:lastModifiedBy>ucitel</cp:lastModifiedBy>
  <cp:revision>76</cp:revision>
  <dcterms:created xsi:type="dcterms:W3CDTF">2009-03-15T17:25:10Z</dcterms:created>
  <dcterms:modified xsi:type="dcterms:W3CDTF">2023-05-03T07:35:09Z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9879DB85F1DA4B2CAF0F7C8FABA061DB</vt:lpwstr>
  </property>
  <property fmtid="{D5CDD505-2E9C-101B-9397-08002B2CF9AE}" pid="3" name="KSOProductBuildVer">
    <vt:lpwstr>1033-11.2.0.11219</vt:lpwstr>
  </property>
</Properties>
</file>