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1D3037-A70B-4973-9726-B76DD82570B2}" type="datetimeFigureOut">
              <a:rPr lang="sk-SK" smtClean="0"/>
              <a:pPr/>
              <a:t>24. 1. 2015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63AD36-9CF1-4CB2-9647-7E951E3F346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6172200" cy="1894362"/>
          </a:xfrm>
        </p:spPr>
        <p:txBody>
          <a:bodyPr>
            <a:noAutofit/>
          </a:bodyPr>
          <a:lstStyle/>
          <a:p>
            <a:r>
              <a:rPr lang="sk-SK" sz="8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Zložené bielkoviny</a:t>
            </a:r>
            <a:endParaRPr lang="sk-SK" sz="80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981700"/>
            <a:ext cx="6400800" cy="1752600"/>
          </a:xfrm>
        </p:spPr>
        <p:txBody>
          <a:bodyPr/>
          <a:lstStyle/>
          <a:p>
            <a:endParaRPr lang="sk-SK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sz="2000" dirty="0" smtClean="0">
                <a:solidFill>
                  <a:schemeClr val="bg1"/>
                </a:solidFill>
              </a:rPr>
              <a:t>Lívia </a:t>
            </a:r>
            <a:r>
              <a:rPr lang="sk-SK" sz="2000" dirty="0" err="1" smtClean="0">
                <a:solidFill>
                  <a:schemeClr val="bg1"/>
                </a:solidFill>
              </a:rPr>
              <a:t>Sopková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HEMOPROTEINY</a:t>
            </a:r>
            <a:endParaRPr lang="sk-SK" dirty="0"/>
          </a:p>
        </p:txBody>
      </p:sp>
      <p:pic>
        <p:nvPicPr>
          <p:cNvPr id="4" name="Zástupný symbol obsahu 3" descr="Haem-B-3D-vd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39166" y="1600200"/>
            <a:ext cx="4703668" cy="4873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METALOPROTEINY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 </a:t>
            </a:r>
            <a:r>
              <a:rPr lang="sk-SK" dirty="0" smtClean="0"/>
              <a:t>sú</a:t>
            </a:r>
            <a:r>
              <a:rPr lang="sk-SK" dirty="0"/>
              <a:t> </a:t>
            </a:r>
            <a:r>
              <a:rPr lang="sk-SK" dirty="0" smtClean="0"/>
              <a:t>proteíny, ktoré obsahujú ako</a:t>
            </a:r>
            <a:r>
              <a:rPr lang="sk-SK" dirty="0"/>
              <a:t> </a:t>
            </a:r>
            <a:r>
              <a:rPr lang="sk-SK" dirty="0" err="1"/>
              <a:t>kofaktor</a:t>
            </a:r>
            <a:r>
              <a:rPr lang="sk-SK" dirty="0"/>
              <a:t> </a:t>
            </a:r>
            <a:r>
              <a:rPr lang="sk-SK" dirty="0" smtClean="0"/>
              <a:t>kov alebo</a:t>
            </a:r>
            <a:r>
              <a:rPr lang="sk-SK" dirty="0"/>
              <a:t> </a:t>
            </a:r>
            <a:r>
              <a:rPr lang="sk-SK" dirty="0" err="1" smtClean="0"/>
              <a:t>prosteticku</a:t>
            </a:r>
            <a:r>
              <a:rPr lang="sk-SK" dirty="0" smtClean="0"/>
              <a:t> </a:t>
            </a:r>
            <a:r>
              <a:rPr lang="sk-SK" dirty="0"/>
              <a:t>skupinu</a:t>
            </a:r>
            <a:r>
              <a:rPr lang="sk-SK" dirty="0" smtClean="0"/>
              <a:t>.</a:t>
            </a:r>
          </a:p>
          <a:p>
            <a:r>
              <a:rPr lang="sk-SK" dirty="0"/>
              <a:t> </a:t>
            </a:r>
            <a:r>
              <a:rPr lang="sk-SK" dirty="0" smtClean="0"/>
              <a:t>viazaný </a:t>
            </a:r>
            <a:r>
              <a:rPr lang="sk-SK" dirty="0"/>
              <a:t>obvykle </a:t>
            </a:r>
            <a:r>
              <a:rPr lang="sk-SK" dirty="0" smtClean="0"/>
              <a:t>komplexne vo vnútri </a:t>
            </a:r>
            <a:r>
              <a:rPr lang="sk-SK" dirty="0" err="1"/>
              <a:t>porfyrinového</a:t>
            </a:r>
            <a:r>
              <a:rPr lang="sk-SK" dirty="0"/>
              <a:t> </a:t>
            </a:r>
            <a:r>
              <a:rPr lang="sk-SK" dirty="0" err="1" smtClean="0"/>
              <a:t>jádra</a:t>
            </a:r>
            <a:r>
              <a:rPr lang="sk-SK" dirty="0" smtClean="0"/>
              <a:t>.</a:t>
            </a:r>
          </a:p>
          <a:p>
            <a:r>
              <a:rPr lang="sk-SK" dirty="0" smtClean="0"/>
              <a:t> väčšinou sú </a:t>
            </a:r>
            <a:r>
              <a:rPr lang="sk-SK" dirty="0" err="1"/>
              <a:t>f</a:t>
            </a:r>
            <a:r>
              <a:rPr lang="sk-SK" dirty="0" err="1" smtClean="0"/>
              <a:t>arevné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Patrí medzi nich veľa </a:t>
            </a:r>
            <a:r>
              <a:rPr lang="sk-SK" dirty="0"/>
              <a:t>význ. </a:t>
            </a:r>
            <a:r>
              <a:rPr lang="sk-SK" dirty="0" err="1" smtClean="0"/>
              <a:t>enzymou</a:t>
            </a:r>
            <a:r>
              <a:rPr lang="sk-SK" dirty="0" smtClean="0"/>
              <a:t>, napr. zo </a:t>
            </a:r>
            <a:r>
              <a:rPr lang="sk-SK" dirty="0"/>
              <a:t>skupiny </a:t>
            </a:r>
            <a:r>
              <a:rPr lang="sk-SK" dirty="0" err="1"/>
              <a:t>oxidoreduktas</a:t>
            </a:r>
            <a:r>
              <a:rPr lang="sk-SK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METALOPROTEINY</a:t>
            </a:r>
            <a:endParaRPr lang="sk-SK" dirty="0"/>
          </a:p>
        </p:txBody>
      </p:sp>
      <p:pic>
        <p:nvPicPr>
          <p:cNvPr id="4" name="Zástupný symbol obsahu 3" descr="1GZX_Haemoglobi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949994"/>
            <a:ext cx="7560840" cy="622342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NUKLEOPROTEINY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je akýkoľvek proteín, ktorý viaže DNA alebo RNA. K </a:t>
            </a:r>
            <a:r>
              <a:rPr lang="sk-SK" dirty="0" err="1" smtClean="0"/>
              <a:t>nukleoproteinom</a:t>
            </a:r>
            <a:r>
              <a:rPr lang="sk-SK" dirty="0" smtClean="0"/>
              <a:t> tak patria všetky DNA väzbové proteíny, ako sú rôzne transkripčné faktory či trebárs </a:t>
            </a:r>
            <a:r>
              <a:rPr lang="sk-SK" dirty="0" err="1" smtClean="0"/>
              <a:t>históny</a:t>
            </a:r>
            <a:r>
              <a:rPr lang="sk-SK" dirty="0" smtClean="0"/>
              <a:t>. Ku známym RNA väzbovým </a:t>
            </a:r>
            <a:r>
              <a:rPr lang="sk-SK" dirty="0" err="1" smtClean="0"/>
              <a:t>nukleoproteinom</a:t>
            </a:r>
            <a:r>
              <a:rPr lang="sk-SK" dirty="0" smtClean="0"/>
              <a:t> patrí </a:t>
            </a:r>
            <a:r>
              <a:rPr lang="sk-SK" dirty="0" err="1" smtClean="0"/>
              <a:t>snRNP</a:t>
            </a:r>
            <a:r>
              <a:rPr lang="sk-SK" dirty="0" smtClean="0"/>
              <a:t> a </a:t>
            </a:r>
            <a:r>
              <a:rPr lang="sk-SK" dirty="0" err="1" smtClean="0"/>
              <a:t>snoRNP</a:t>
            </a:r>
            <a:r>
              <a:rPr lang="sk-SK" dirty="0" smtClean="0"/>
              <a:t> komplexy.</a:t>
            </a:r>
          </a:p>
          <a:p>
            <a:r>
              <a:rPr lang="sk-SK" dirty="0" smtClean="0"/>
              <a:t>Mimo to sa termín "</a:t>
            </a:r>
            <a:r>
              <a:rPr lang="sk-SK" dirty="0" err="1" smtClean="0"/>
              <a:t>nukleoproteiny</a:t>
            </a:r>
            <a:r>
              <a:rPr lang="sk-SK" dirty="0" smtClean="0"/>
              <a:t>" hojne používa aj vo virológiu. Jednoduché vírusové častice mnohokrát nie sú takmer nič iné ako komplexy </a:t>
            </a:r>
            <a:r>
              <a:rPr lang="sk-SK" dirty="0" err="1" smtClean="0"/>
              <a:t>nukleoproteinov</a:t>
            </a:r>
            <a:r>
              <a:rPr lang="sk-SK" dirty="0" smtClean="0"/>
              <a:t>, teda bielkovín viažucich vírusovú RNA alebo DNA. Pri zložitejších vírusov je </a:t>
            </a:r>
            <a:r>
              <a:rPr lang="sk-SK" dirty="0" err="1" smtClean="0"/>
              <a:t>nukleoprotein</a:t>
            </a:r>
            <a:r>
              <a:rPr lang="sk-SK" dirty="0" smtClean="0"/>
              <a:t> myslený ten proteín, ktorý sa nabaľuje na génom a vytvára tak vnútorné "</a:t>
            </a:r>
            <a:r>
              <a:rPr lang="sk-SK" dirty="0" err="1" smtClean="0"/>
              <a:t>core</a:t>
            </a:r>
            <a:r>
              <a:rPr lang="sk-SK" dirty="0" smtClean="0"/>
              <a:t>" (angl. "</a:t>
            </a:r>
            <a:r>
              <a:rPr lang="sk-SK" dirty="0" err="1" smtClean="0"/>
              <a:t>Core</a:t>
            </a:r>
            <a:r>
              <a:rPr lang="sk-SK" dirty="0" smtClean="0"/>
              <a:t>" = jadro) vírusové častice.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NUKLEOPROTEINY</a:t>
            </a:r>
            <a:endParaRPr lang="sk-SK" dirty="0"/>
          </a:p>
        </p:txBody>
      </p:sp>
      <p:pic>
        <p:nvPicPr>
          <p:cNvPr id="4" name="Zástupný symbol obsahu 3" descr="220px-Nucleosome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6984776" cy="457185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FLAVOPROTEINY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Sú bielkoviny, ktoré obsahujú </a:t>
            </a:r>
            <a:r>
              <a:rPr lang="sk-SK" dirty="0" err="1" smtClean="0"/>
              <a:t>flavinnukleotid</a:t>
            </a:r>
            <a:r>
              <a:rPr lang="sk-SK" dirty="0" smtClean="0"/>
              <a:t> (FAD alebo FMN) vo forme </a:t>
            </a:r>
            <a:r>
              <a:rPr lang="sk-SK" dirty="0" err="1" smtClean="0"/>
              <a:t>koenzýmu</a:t>
            </a:r>
            <a:r>
              <a:rPr lang="sk-SK" dirty="0" smtClean="0"/>
              <a:t> či </a:t>
            </a:r>
            <a:r>
              <a:rPr lang="sk-SK" dirty="0" err="1" smtClean="0"/>
              <a:t>prostetickej</a:t>
            </a:r>
            <a:r>
              <a:rPr lang="sk-SK" dirty="0" smtClean="0"/>
              <a:t> skupiny. </a:t>
            </a:r>
          </a:p>
          <a:p>
            <a:r>
              <a:rPr lang="sk-SK" dirty="0" err="1" smtClean="0"/>
              <a:t>Flavoproteíny</a:t>
            </a:r>
            <a:r>
              <a:rPr lang="sk-SK" dirty="0" smtClean="0"/>
              <a:t> sú často enzýmy, typické </a:t>
            </a:r>
            <a:r>
              <a:rPr lang="sk-SK" dirty="0" err="1" smtClean="0"/>
              <a:t>oxidoreduktázy</a:t>
            </a:r>
            <a:r>
              <a:rPr lang="sk-SK" dirty="0" smtClean="0"/>
              <a:t> alebo prenášača elektrónov v elektrónových transportných reťazcoch.</a:t>
            </a:r>
          </a:p>
          <a:p>
            <a:r>
              <a:rPr lang="sk-SK" dirty="0" smtClean="0"/>
              <a:t>Medzi </a:t>
            </a:r>
            <a:r>
              <a:rPr lang="sk-SK" dirty="0" err="1" smtClean="0"/>
              <a:t>flavoproteíny</a:t>
            </a:r>
            <a:r>
              <a:rPr lang="sk-SK" dirty="0" smtClean="0"/>
              <a:t> patrí napríklad </a:t>
            </a:r>
            <a:r>
              <a:rPr lang="sk-SK" dirty="0" err="1" smtClean="0"/>
              <a:t>oxidáza</a:t>
            </a:r>
            <a:r>
              <a:rPr lang="sk-SK" dirty="0" smtClean="0"/>
              <a:t> </a:t>
            </a:r>
            <a:r>
              <a:rPr lang="sk-SK" dirty="0" err="1" smtClean="0"/>
              <a:t>L-aminokyselín</a:t>
            </a:r>
            <a:r>
              <a:rPr lang="sk-SK" dirty="0" smtClean="0"/>
              <a:t>, </a:t>
            </a:r>
            <a:r>
              <a:rPr lang="sk-SK" dirty="0" err="1" smtClean="0"/>
              <a:t>xantínoxidázy</a:t>
            </a:r>
            <a:r>
              <a:rPr lang="sk-SK" dirty="0" smtClean="0"/>
              <a:t> či pečeňové </a:t>
            </a:r>
            <a:r>
              <a:rPr lang="sk-SK" dirty="0" err="1" smtClean="0"/>
              <a:t>aldehyddehydrogenáza</a:t>
            </a:r>
            <a:r>
              <a:rPr lang="sk-SK" dirty="0" smtClean="0"/>
              <a:t>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FLAVOPROTEINY</a:t>
            </a:r>
            <a:endParaRPr lang="sk-SK" dirty="0"/>
          </a:p>
        </p:txBody>
      </p:sp>
      <p:pic>
        <p:nvPicPr>
          <p:cNvPr id="4" name="Zástupný symbol obsahu 3" descr="220px-PDB_1e20_EBI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66782"/>
            <a:ext cx="6336704" cy="475252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Bielkoviny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sú </a:t>
            </a:r>
            <a:r>
              <a:rPr lang="sk-SK" dirty="0"/>
              <a:t>makromolekulové látky s osobitým postavením v živočíšnych systémoch. Sú štruktúrou, ktorá podmieňuje základné prejavy života organizmov</a:t>
            </a:r>
            <a:r>
              <a:rPr lang="sk-SK" dirty="0" smtClean="0"/>
              <a:t>.</a:t>
            </a:r>
          </a:p>
          <a:p>
            <a:r>
              <a:rPr lang="sk-SK" dirty="0"/>
              <a:t>základnou stavebnou jednotkou všetkých typov bielkovín sú aminokyseliny.</a:t>
            </a:r>
          </a:p>
          <a:p>
            <a:r>
              <a:rPr lang="sk-SK" dirty="0"/>
              <a:t>bielkoviny sú vysokomolekulové látky pozostávajúce z viac ako 100 aminokyselín spojených </a:t>
            </a:r>
            <a:r>
              <a:rPr lang="sk-SK" dirty="0" err="1"/>
              <a:t>peptidovou</a:t>
            </a:r>
            <a:r>
              <a:rPr lang="sk-SK" dirty="0"/>
              <a:t> väzbou.</a:t>
            </a:r>
          </a:p>
          <a:p>
            <a:pPr>
              <a:buFontTx/>
              <a:buChar char="-"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900" b="1" dirty="0"/>
              <a:t>Bielkoviny môžu byť </a:t>
            </a:r>
            <a:r>
              <a:rPr lang="sk-SK" sz="3900" b="1" dirty="0" smtClean="0"/>
              <a:t>:</a:t>
            </a:r>
          </a:p>
          <a:p>
            <a:r>
              <a:rPr lang="sk-SK" b="1" dirty="0" smtClean="0"/>
              <a:t>jednoduché</a:t>
            </a:r>
            <a:r>
              <a:rPr lang="sk-SK" dirty="0"/>
              <a:t> (zložené zo samých aminokyselín)</a:t>
            </a:r>
          </a:p>
          <a:p>
            <a:r>
              <a:rPr lang="sk-SK" b="1" dirty="0"/>
              <a:t>zložené</a:t>
            </a:r>
            <a:r>
              <a:rPr lang="sk-SK" dirty="0"/>
              <a:t> (obsahujú účinné zložky napr:H</a:t>
            </a:r>
            <a:r>
              <a:rPr lang="sk-SK" baseline="-25000" dirty="0"/>
              <a:t>3</a:t>
            </a:r>
            <a:r>
              <a:rPr lang="sk-SK" dirty="0"/>
              <a:t>PO</a:t>
            </a:r>
            <a:r>
              <a:rPr lang="sk-SK" baseline="-25000" dirty="0"/>
              <a:t>4</a:t>
            </a:r>
            <a:r>
              <a:rPr lang="sk-SK" dirty="0"/>
              <a:t>,molekulu </a:t>
            </a:r>
            <a:r>
              <a:rPr lang="sk-SK" dirty="0" err="1"/>
              <a:t>cukru,pigment,lipidy</a:t>
            </a:r>
            <a:r>
              <a:rPr lang="sk-SK" dirty="0" smtClean="0"/>
              <a:t>)</a:t>
            </a:r>
          </a:p>
          <a:p>
            <a:pPr>
              <a:buNone/>
            </a:pPr>
            <a:r>
              <a:rPr lang="sk-SK" b="1" i="1" dirty="0" smtClean="0"/>
              <a:t>    -LIPOPROTEINY  </a:t>
            </a:r>
            <a:r>
              <a:rPr lang="sk-SK" i="1" dirty="0" smtClean="0"/>
              <a:t>(</a:t>
            </a:r>
            <a:r>
              <a:rPr lang="sk-SK" i="1" dirty="0" err="1" smtClean="0"/>
              <a:t>Triglycerid</a:t>
            </a:r>
            <a:r>
              <a:rPr lang="sk-SK" i="1" dirty="0"/>
              <a:t>, cholesterol)</a:t>
            </a:r>
            <a:endParaRPr lang="sk-SK" i="1" dirty="0" smtClean="0"/>
          </a:p>
          <a:p>
            <a:pPr>
              <a:buNone/>
            </a:pPr>
            <a:r>
              <a:rPr lang="sk-SK" b="1" i="1" dirty="0" smtClean="0"/>
              <a:t>    -GLYKOPROTEINY </a:t>
            </a:r>
            <a:r>
              <a:rPr lang="sk-SK" i="1" dirty="0" smtClean="0"/>
              <a:t>(</a:t>
            </a:r>
            <a:r>
              <a:rPr lang="sk-SK" i="1" dirty="0" err="1" smtClean="0"/>
              <a:t>galaktóza</a:t>
            </a:r>
            <a:r>
              <a:rPr lang="sk-SK" i="1" dirty="0" smtClean="0"/>
              <a:t>, </a:t>
            </a:r>
            <a:r>
              <a:rPr lang="sk-SK" i="1" dirty="0" err="1" smtClean="0"/>
              <a:t>manóza</a:t>
            </a:r>
            <a:r>
              <a:rPr lang="sk-SK" i="1" dirty="0" smtClean="0"/>
              <a:t>, </a:t>
            </a:r>
            <a:r>
              <a:rPr lang="sk-SK" i="1" dirty="0" err="1" smtClean="0"/>
              <a:t>fukóza</a:t>
            </a:r>
            <a:r>
              <a:rPr lang="sk-SK" i="1" dirty="0" smtClean="0"/>
              <a:t>)</a:t>
            </a:r>
          </a:p>
          <a:p>
            <a:pPr>
              <a:buNone/>
            </a:pPr>
            <a:r>
              <a:rPr lang="sk-SK" b="1" i="1" dirty="0" smtClean="0"/>
              <a:t>    -FOSFOPROTEINY </a:t>
            </a:r>
            <a:r>
              <a:rPr lang="sk-SK" i="1" dirty="0" smtClean="0"/>
              <a:t>(kyselina fosforečná)</a:t>
            </a:r>
          </a:p>
          <a:p>
            <a:pPr>
              <a:buNone/>
            </a:pPr>
            <a:r>
              <a:rPr lang="sk-SK" b="1" i="1" dirty="0" smtClean="0"/>
              <a:t>    -HEMOPROTEINY </a:t>
            </a:r>
            <a:r>
              <a:rPr lang="sk-SK" i="1" dirty="0" smtClean="0"/>
              <a:t>(obsahujú molekulu </a:t>
            </a:r>
            <a:r>
              <a:rPr lang="sk-SK" i="1" dirty="0" err="1" smtClean="0"/>
              <a:t>hému</a:t>
            </a:r>
            <a:r>
              <a:rPr lang="sk-SK" i="1" dirty="0"/>
              <a:t>)</a:t>
            </a:r>
            <a:endParaRPr lang="sk-SK" i="1" dirty="0" smtClean="0"/>
          </a:p>
          <a:p>
            <a:pPr>
              <a:buNone/>
            </a:pPr>
            <a:r>
              <a:rPr lang="sk-SK" b="1" i="1" dirty="0" smtClean="0"/>
              <a:t>    -METALOPROTEINY </a:t>
            </a:r>
            <a:r>
              <a:rPr lang="sk-SK" i="1" dirty="0" smtClean="0"/>
              <a:t>(ióny kovov)</a:t>
            </a:r>
          </a:p>
          <a:p>
            <a:pPr>
              <a:buNone/>
            </a:pPr>
            <a:r>
              <a:rPr lang="sk-SK" b="1" i="1" dirty="0" smtClean="0"/>
              <a:t>    -NUKLEOPROTEINY  </a:t>
            </a:r>
            <a:r>
              <a:rPr lang="sk-SK" i="1" dirty="0" smtClean="0"/>
              <a:t>(nukleové kyseliny)</a:t>
            </a:r>
          </a:p>
          <a:p>
            <a:pPr>
              <a:buNone/>
            </a:pPr>
            <a:r>
              <a:rPr lang="sk-SK" b="1" i="1" dirty="0" smtClean="0"/>
              <a:t>    -FLAVOPROTEINY</a:t>
            </a:r>
            <a:r>
              <a:rPr lang="sk-SK" dirty="0"/>
              <a:t>  </a:t>
            </a:r>
            <a:r>
              <a:rPr lang="sk-SK" i="1" dirty="0" smtClean="0"/>
              <a:t>(obsahuje deriváty vitamínu B</a:t>
            </a:r>
            <a:r>
              <a:rPr lang="sk-SK" sz="1200" i="1" dirty="0" smtClean="0"/>
              <a:t>2</a:t>
            </a:r>
            <a:r>
              <a:rPr lang="sk-SK" sz="3000" i="1" dirty="0" smtClean="0"/>
              <a:t>-riboflavinu</a:t>
            </a:r>
            <a:r>
              <a:rPr lang="sk-SK" i="1" dirty="0" smtClean="0"/>
              <a:t>)</a:t>
            </a:r>
            <a:endParaRPr lang="sk-SK" b="1" i="1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LIPOPROTEINY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29600" cy="4896544"/>
          </a:xfrm>
        </p:spPr>
        <p:txBody>
          <a:bodyPr>
            <a:normAutofit fontScale="77500" lnSpcReduction="20000"/>
          </a:bodyPr>
          <a:lstStyle/>
          <a:p>
            <a:endParaRPr lang="sk-SK" dirty="0" smtClean="0"/>
          </a:p>
          <a:p>
            <a:r>
              <a:rPr lang="sk-SK" dirty="0" err="1" smtClean="0"/>
              <a:t>Lipoproteíny</a:t>
            </a:r>
            <a:r>
              <a:rPr lang="sk-SK" dirty="0" smtClean="0"/>
              <a:t> sú proteíny s naviazanými </a:t>
            </a:r>
            <a:r>
              <a:rPr lang="sk-SK" dirty="0" err="1" smtClean="0"/>
              <a:t>lipidmi</a:t>
            </a:r>
            <a:r>
              <a:rPr lang="sk-SK" dirty="0" smtClean="0"/>
              <a:t>, ktorých funkciou je transport vo vode nerozpustných </a:t>
            </a:r>
            <a:r>
              <a:rPr lang="sk-SK" dirty="0" err="1" smtClean="0"/>
              <a:t>lipidov</a:t>
            </a:r>
            <a:r>
              <a:rPr lang="sk-SK" dirty="0" smtClean="0"/>
              <a:t> vodným prostredím krvi.</a:t>
            </a:r>
          </a:p>
          <a:p>
            <a:pPr>
              <a:buNone/>
            </a:pPr>
            <a:r>
              <a:rPr lang="sk-SK" dirty="0" smtClean="0"/>
              <a:t>      - </a:t>
            </a:r>
            <a:r>
              <a:rPr lang="sk-SK" dirty="0" err="1" smtClean="0"/>
              <a:t>Lipidy</a:t>
            </a:r>
            <a:r>
              <a:rPr lang="sk-SK" dirty="0" smtClean="0"/>
              <a:t> majú hydrofóbny charakter. Preto sú v </a:t>
            </a:r>
            <a:r>
              <a:rPr lang="sk-SK" dirty="0" err="1" smtClean="0"/>
              <a:t>hydrofilnom</a:t>
            </a:r>
            <a:r>
              <a:rPr lang="sk-SK" dirty="0" smtClean="0"/>
              <a:t> prostredí ľudského organizmu (okrem voľných mastných kyselín) transportované krvou buď vo väzbe na nosič (napríklad albumín) alebo vo forme častíc premenlivého zloženia - </a:t>
            </a:r>
            <a:r>
              <a:rPr lang="sk-SK" dirty="0" err="1" smtClean="0"/>
              <a:t>lipoproteínov</a:t>
            </a:r>
            <a:r>
              <a:rPr lang="sk-SK" dirty="0" smtClean="0"/>
              <a:t>.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err="1" smtClean="0"/>
              <a:t>Lipoproteíny</a:t>
            </a:r>
            <a:r>
              <a:rPr lang="sk-SK" dirty="0" smtClean="0"/>
              <a:t> tvora súčasť bunkových membrán, cytoplazmy buniek, krvnej plazmy a vaječného žĺtka. Zaujímajú guľovitý tvar v priestore. Ich jednovrstvový povrch je zložený z </a:t>
            </a:r>
            <a:r>
              <a:rPr lang="sk-SK" dirty="0" err="1" smtClean="0"/>
              <a:t>fosfolipidov</a:t>
            </a:r>
            <a:r>
              <a:rPr lang="sk-SK" dirty="0" smtClean="0"/>
              <a:t> a cholesterolu. Tie sú usporiadané tak, že </a:t>
            </a:r>
            <a:r>
              <a:rPr lang="sk-SK" dirty="0" err="1" smtClean="0"/>
              <a:t>hydrofilné</a:t>
            </a:r>
            <a:r>
              <a:rPr lang="sk-SK" dirty="0" smtClean="0"/>
              <a:t> časti sú orientované von a hydrofóbne časti dovnútra. Špeciálne bielkovinové nosiče, na ktoré sú viazané </a:t>
            </a:r>
            <a:r>
              <a:rPr lang="sk-SK" dirty="0" err="1" smtClean="0"/>
              <a:t>lipidy</a:t>
            </a:r>
            <a:r>
              <a:rPr lang="sk-SK" dirty="0" smtClean="0"/>
              <a:t>, sa nazývajú </a:t>
            </a:r>
            <a:r>
              <a:rPr lang="sk-SK" dirty="0" err="1" smtClean="0"/>
              <a:t>apolipoproteíny</a:t>
            </a:r>
            <a:r>
              <a:rPr lang="sk-SK" dirty="0" smtClean="0"/>
              <a:t> (skrátene </a:t>
            </a:r>
            <a:r>
              <a:rPr lang="sk-SK" dirty="0" err="1" smtClean="0"/>
              <a:t>apoproteín</a:t>
            </a:r>
            <a:r>
              <a:rPr lang="sk-SK" dirty="0" smtClean="0"/>
              <a:t>). Molekuly </a:t>
            </a:r>
            <a:r>
              <a:rPr lang="sk-SK" dirty="0" err="1" smtClean="0"/>
              <a:t>apolipoproteínu</a:t>
            </a:r>
            <a:r>
              <a:rPr lang="sk-SK" dirty="0" smtClean="0"/>
              <a:t> sú uložené buď na povrchu častice alebo sú do nej čiastočne zanorenia. Jadro </a:t>
            </a:r>
            <a:r>
              <a:rPr lang="sk-SK" dirty="0" err="1" smtClean="0"/>
              <a:t>lipoproteínu</a:t>
            </a:r>
            <a:r>
              <a:rPr lang="sk-SK" dirty="0" smtClean="0"/>
              <a:t> tvoria </a:t>
            </a:r>
            <a:r>
              <a:rPr lang="sk-SK" dirty="0" err="1" smtClean="0"/>
              <a:t>triacylglyceroly</a:t>
            </a:r>
            <a:r>
              <a:rPr lang="sk-SK" dirty="0" smtClean="0"/>
              <a:t> a estery cholesterolu.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LIPOPROTEINY</a:t>
            </a:r>
            <a:endParaRPr lang="sk-SK" dirty="0"/>
          </a:p>
        </p:txBody>
      </p:sp>
      <p:pic>
        <p:nvPicPr>
          <p:cNvPr id="4" name="Zástupný symbol obsahu 3" descr="Chylomicron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2866" y="1600200"/>
            <a:ext cx="6256268" cy="4873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GLYKOPROTEINY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nebielkovinovú zložku tvorí sacharid. Nachádzajú sa v slinách a vo vajcovom bielku.</a:t>
            </a:r>
          </a:p>
          <a:p>
            <a:r>
              <a:rPr lang="sk-SK" dirty="0" smtClean="0"/>
              <a:t>bielkoviny s </a:t>
            </a:r>
            <a:r>
              <a:rPr lang="sk-SK" dirty="0" err="1" smtClean="0"/>
              <a:t>kovalentne</a:t>
            </a:r>
            <a:r>
              <a:rPr lang="sk-SK" dirty="0" smtClean="0"/>
              <a:t> viazaným jedným či</a:t>
            </a:r>
          </a:p>
          <a:p>
            <a:pPr>
              <a:buNone/>
            </a:pPr>
            <a:r>
              <a:rPr lang="sk-SK" dirty="0" smtClean="0"/>
              <a:t>     niekoľkými </a:t>
            </a:r>
            <a:r>
              <a:rPr lang="sk-SK" dirty="0" err="1" smtClean="0"/>
              <a:t>oligosacharidovými</a:t>
            </a:r>
            <a:r>
              <a:rPr lang="sk-SK" dirty="0" smtClean="0"/>
              <a:t> reťazci</a:t>
            </a:r>
          </a:p>
          <a:p>
            <a:pPr>
              <a:buNone/>
            </a:pPr>
            <a:r>
              <a:rPr lang="sk-SK" dirty="0" smtClean="0"/>
              <a:t>     cukrový reťazec sa syntetizuje vysoko je syntetizovaný vysoko špecifickými enzymatickými reakciami z </a:t>
            </a:r>
            <a:r>
              <a:rPr lang="sk-SK" dirty="0" err="1" smtClean="0"/>
              <a:t>aktivných</a:t>
            </a:r>
            <a:r>
              <a:rPr lang="sk-SK" dirty="0" smtClean="0"/>
              <a:t> cukrov (zlúčeniny </a:t>
            </a:r>
            <a:r>
              <a:rPr lang="sk-SK" dirty="0" err="1" smtClean="0"/>
              <a:t>nukleotidov</a:t>
            </a:r>
            <a:r>
              <a:rPr lang="sk-SK" dirty="0"/>
              <a:t> </a:t>
            </a:r>
            <a:r>
              <a:rPr lang="sk-SK" dirty="0" smtClean="0"/>
              <a:t>s cukrom).</a:t>
            </a:r>
          </a:p>
          <a:p>
            <a:r>
              <a:rPr lang="sk-SK" dirty="0"/>
              <a:t> </a:t>
            </a:r>
            <a:r>
              <a:rPr lang="sk-SK" dirty="0" err="1" smtClean="0"/>
              <a:t>oligosacharidové</a:t>
            </a:r>
            <a:r>
              <a:rPr lang="sk-SK" dirty="0" smtClean="0"/>
              <a:t> reťazce ovplyvňujú špecificky</a:t>
            </a:r>
          </a:p>
          <a:p>
            <a:pPr>
              <a:buNone/>
            </a:pPr>
            <a:r>
              <a:rPr lang="sk-SK" dirty="0" smtClean="0"/>
              <a:t>     funkcie </a:t>
            </a:r>
            <a:r>
              <a:rPr lang="sk-SK" dirty="0" err="1" smtClean="0"/>
              <a:t>glykoproteínu</a:t>
            </a:r>
            <a:r>
              <a:rPr lang="sk-SK" dirty="0" smtClean="0"/>
              <a:t> rovnako ako ich lokalizáciu a rýchlosť.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GLYKOPROTEINY</a:t>
            </a:r>
            <a:endParaRPr lang="sk-SK" dirty="0"/>
          </a:p>
        </p:txBody>
      </p:sp>
      <p:pic>
        <p:nvPicPr>
          <p:cNvPr id="4" name="Zástupný symbol obsahu 3" descr="220px-Glicoprotein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950941"/>
            <a:ext cx="6664374" cy="590705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tiahnu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684809"/>
            <a:ext cx="3240360" cy="417319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FOSFOPROTEINY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obsahujú esterovo viazanú kyselinu </a:t>
            </a:r>
            <a:r>
              <a:rPr lang="sk-SK" dirty="0" err="1" smtClean="0"/>
              <a:t>trihydrogenfosforečnú</a:t>
            </a:r>
            <a:r>
              <a:rPr lang="sk-SK" dirty="0" smtClean="0"/>
              <a:t>. Nachádzajú sa v pomerne veľkom množstve v</a:t>
            </a:r>
          </a:p>
          <a:p>
            <a:pPr>
              <a:buNone/>
            </a:pPr>
            <a:r>
              <a:rPr lang="sk-SK" dirty="0" smtClean="0"/>
              <a:t>   mlieku a to v podobe kazeínu.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 smtClean="0"/>
              <a:t>HEMOPROTEINY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nebielkovinovú zložku tvorí </a:t>
            </a:r>
            <a:r>
              <a:rPr lang="sk-SK" dirty="0" err="1" smtClean="0"/>
              <a:t>hem</a:t>
            </a:r>
            <a:r>
              <a:rPr lang="sk-SK" dirty="0" smtClean="0"/>
              <a:t> (jeho štruktúra je odvodená od </a:t>
            </a:r>
            <a:r>
              <a:rPr lang="sk-SK" dirty="0" err="1" smtClean="0"/>
              <a:t>porfyrínu</a:t>
            </a:r>
            <a:r>
              <a:rPr lang="sk-SK" dirty="0" smtClean="0"/>
              <a:t>). Najznámejším zástupcom je hemoglobín krvi a </a:t>
            </a:r>
            <a:r>
              <a:rPr lang="sk-SK" dirty="0" err="1" smtClean="0"/>
              <a:t>myoglobín</a:t>
            </a:r>
            <a:r>
              <a:rPr lang="sk-SK" dirty="0" smtClean="0"/>
              <a:t> svalov.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</TotalTime>
  <Words>466</Words>
  <Application>Microsoft Office PowerPoint</Application>
  <PresentationFormat>Prezentácia na obrazovke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Arkáda</vt:lpstr>
      <vt:lpstr>Zložené bielkoviny</vt:lpstr>
      <vt:lpstr>Bielkoviny </vt:lpstr>
      <vt:lpstr>Snímka 3</vt:lpstr>
      <vt:lpstr>LIPOPROTEINY</vt:lpstr>
      <vt:lpstr>LIPOPROTEINY</vt:lpstr>
      <vt:lpstr>GLYKOPROTEINY</vt:lpstr>
      <vt:lpstr>GLYKOPROTEINY</vt:lpstr>
      <vt:lpstr>FOSFOPROTEINY</vt:lpstr>
      <vt:lpstr>HEMOPROTEINY</vt:lpstr>
      <vt:lpstr>HEMOPROTEINY</vt:lpstr>
      <vt:lpstr>METALOPROTEINY</vt:lpstr>
      <vt:lpstr>METALOPROTEINY</vt:lpstr>
      <vt:lpstr>NUKLEOPROTEINY</vt:lpstr>
      <vt:lpstr>NUKLEOPROTEINY</vt:lpstr>
      <vt:lpstr>FLAVOPROTEINY</vt:lpstr>
      <vt:lpstr>FLAVOPROTEINY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Zložené bielkoviny</dc:title>
  <dc:creator>Sopko</dc:creator>
  <cp:lastModifiedBy>Gymgl</cp:lastModifiedBy>
  <cp:revision>12</cp:revision>
  <dcterms:created xsi:type="dcterms:W3CDTF">2015-01-22T14:56:00Z</dcterms:created>
  <dcterms:modified xsi:type="dcterms:W3CDTF">2015-01-24T13:15:37Z</dcterms:modified>
</cp:coreProperties>
</file>