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2" r:id="rId2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CC66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88362-14E8-43D5-9C52-A2A917DF76D3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1E6EC-7672-4900-B6CD-BC5A0A90086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1E6EC-7672-4900-B6CD-BC5A0A900860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1E6EC-7672-4900-B6CD-BC5A0A900860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EE2-CBB0-4424-8987-DD90DC16277E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4B00-DA05-43E4-A1BA-BD2713D4A8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EE2-CBB0-4424-8987-DD90DC16277E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4B00-DA05-43E4-A1BA-BD2713D4A8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EE2-CBB0-4424-8987-DD90DC16277E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4B00-DA05-43E4-A1BA-BD2713D4A8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EE2-CBB0-4424-8987-DD90DC16277E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4B00-DA05-43E4-A1BA-BD2713D4A8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EE2-CBB0-4424-8987-DD90DC16277E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4B00-DA05-43E4-A1BA-BD2713D4A8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EE2-CBB0-4424-8987-DD90DC16277E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4B00-DA05-43E4-A1BA-BD2713D4A8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EE2-CBB0-4424-8987-DD90DC16277E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4B00-DA05-43E4-A1BA-BD2713D4A8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EE2-CBB0-4424-8987-DD90DC16277E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4B00-DA05-43E4-A1BA-BD2713D4A8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EE2-CBB0-4424-8987-DD90DC16277E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4B00-DA05-43E4-A1BA-BD2713D4A8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EE2-CBB0-4424-8987-DD90DC16277E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4B00-DA05-43E4-A1BA-BD2713D4A8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EE2-CBB0-4424-8987-DD90DC16277E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4B00-DA05-43E4-A1BA-BD2713D4A80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2EE2-CBB0-4424-8987-DD90DC16277E}" type="datetimeFigureOut">
              <a:rPr lang="sk-SK" smtClean="0"/>
              <a:pPr/>
              <a:t>18. 1. 2015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E4B00-DA05-43E4-A1BA-BD2713D4A80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LFZ8CsrJqU" TargetMode="External"/><Relationship Id="rId13" Type="http://schemas.openxmlformats.org/officeDocument/2006/relationships/hyperlink" Target="http://articles.mercola.com/sites/articles/archive/2012/12/16/vitamin-k2.aspx" TargetMode="External"/><Relationship Id="rId3" Type="http://schemas.openxmlformats.org/officeDocument/2006/relationships/hyperlink" Target="http://www.opotravinach.sk/sciences/view/Vitam%C3%ADny%20ROZPUSTN%C3%89%20vo%20vode" TargetMode="External"/><Relationship Id="rId7" Type="http://schemas.openxmlformats.org/officeDocument/2006/relationships/hyperlink" Target="http://www.123rf.com/photo_17018672_the-products-containing-vitamin-b6.html" TargetMode="External"/><Relationship Id="rId12" Type="http://schemas.openxmlformats.org/officeDocument/2006/relationships/hyperlink" Target="http://shopcongnghethucpham.com/vitamin-e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esehatan.gen22.net/2012/10/16-sumber-vitamin-b9-asam-folat-terbaik.html" TargetMode="External"/><Relationship Id="rId11" Type="http://schemas.openxmlformats.org/officeDocument/2006/relationships/hyperlink" Target="http://www.forbes.com/sites/robertglatter/2014/08/07/dementia-risk-and-vitamin-d-levels-is-there-a-connection/" TargetMode="External"/><Relationship Id="rId5" Type="http://schemas.openxmlformats.org/officeDocument/2006/relationships/hyperlink" Target="http://www.theamarukgolfclub.ca/studies-show-lack-of-vitamin-b12-can-make-people-age-faster/" TargetMode="External"/><Relationship Id="rId10" Type="http://schemas.openxmlformats.org/officeDocument/2006/relationships/hyperlink" Target="http://www.fitjog.com/vitamins/vitamin-b1-thiamine.php" TargetMode="External"/><Relationship Id="rId4" Type="http://schemas.openxmlformats.org/officeDocument/2006/relationships/hyperlink" Target="http://paperpkblog.com/news/index.php/usage-of-vitamin-c-prevents-from-stroke-research/" TargetMode="External"/><Relationship Id="rId9" Type="http://schemas.openxmlformats.org/officeDocument/2006/relationships/hyperlink" Target="https://renadyl.wordpress.com/2013/11/12/vitamin-b3-and-kidney-health/" TargetMode="External"/><Relationship Id="rId14" Type="http://schemas.openxmlformats.org/officeDocument/2006/relationships/hyperlink" Target="http://www.dietyahubnuti.cz/infografiky/nejlepsi-zdroje-vitaminu-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3399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835696" y="2492896"/>
            <a:ext cx="5614392" cy="1470025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00B0F0"/>
                </a:solidFill>
              </a:rPr>
              <a:t>V</a:t>
            </a:r>
            <a:r>
              <a:rPr lang="sk-SK" sz="6000" b="1" dirty="0" smtClean="0">
                <a:solidFill>
                  <a:srgbClr val="FFC000"/>
                </a:solidFill>
              </a:rPr>
              <a:t>i</a:t>
            </a:r>
            <a:r>
              <a:rPr lang="sk-SK" sz="6000" b="1" dirty="0" smtClean="0">
                <a:solidFill>
                  <a:srgbClr val="00FF00"/>
                </a:solidFill>
              </a:rPr>
              <a:t>t</a:t>
            </a:r>
            <a:r>
              <a:rPr lang="sk-SK" sz="6000" b="1" dirty="0" smtClean="0">
                <a:solidFill>
                  <a:srgbClr val="FF0000"/>
                </a:solidFill>
              </a:rPr>
              <a:t>a</a:t>
            </a:r>
            <a:r>
              <a:rPr lang="sk-SK" sz="6000" b="1" dirty="0" smtClean="0">
                <a:solidFill>
                  <a:srgbClr val="7030A0"/>
                </a:solidFill>
              </a:rPr>
              <a:t>m</a:t>
            </a:r>
            <a:r>
              <a:rPr lang="sk-SK" sz="6000" b="1" dirty="0" smtClean="0">
                <a:solidFill>
                  <a:srgbClr val="00B0F0"/>
                </a:solidFill>
              </a:rPr>
              <a:t>í</a:t>
            </a:r>
            <a:r>
              <a:rPr lang="sk-SK" sz="6000" b="1" dirty="0" smtClean="0">
                <a:solidFill>
                  <a:srgbClr val="C00000"/>
                </a:solidFill>
              </a:rPr>
              <a:t>n</a:t>
            </a:r>
            <a:r>
              <a:rPr lang="sk-SK" sz="6000" b="1" dirty="0" smtClean="0">
                <a:solidFill>
                  <a:srgbClr val="FF6699"/>
                </a:solidFill>
              </a:rPr>
              <a:t>y</a:t>
            </a:r>
            <a:r>
              <a:rPr lang="sk-SK" sz="6000" b="1" dirty="0" smtClean="0"/>
              <a:t> </a:t>
            </a:r>
            <a:endParaRPr lang="sk-SK" sz="60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2800" b="1" dirty="0" smtClean="0">
                <a:solidFill>
                  <a:srgbClr val="000000"/>
                </a:solidFill>
                <a:effectLst>
                  <a:outerShdw blurRad="152400" dist="40004" dir="5040305">
                    <a:srgbClr val="000000"/>
                  </a:outerShdw>
                </a:effectLst>
              </a:rPr>
              <a:t>RNDr. Lenka </a:t>
            </a:r>
            <a:r>
              <a:rPr lang="sk-SK" sz="2800" b="1" dirty="0" err="1" smtClean="0">
                <a:solidFill>
                  <a:srgbClr val="000000"/>
                </a:solidFill>
                <a:effectLst>
                  <a:outerShdw blurRad="152400" dist="40004" dir="5040305">
                    <a:srgbClr val="000000"/>
                  </a:outerShdw>
                </a:effectLst>
              </a:rPr>
              <a:t>Škarbeková</a:t>
            </a:r>
            <a:endParaRPr lang="sk-SK" sz="2800" b="1" dirty="0" smtClean="0">
              <a:solidFill>
                <a:srgbClr val="000000"/>
              </a:solidFill>
              <a:effectLst>
                <a:outerShdw blurRad="152400" dist="40004" dir="5040305">
                  <a:srgbClr val="000000"/>
                </a:outerShdw>
              </a:effectLst>
            </a:endParaRPr>
          </a:p>
          <a:p>
            <a:pPr lvl="0">
              <a:spcBef>
                <a:spcPts val="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k-SK" sz="2800" b="1" smtClean="0">
                <a:solidFill>
                  <a:srgbClr val="000000"/>
                </a:solidFill>
                <a:effectLst>
                  <a:outerShdw blurRad="152400" dist="40004" dir="5040305">
                    <a:srgbClr val="000000"/>
                  </a:outerShdw>
                </a:effectLst>
              </a:rPr>
              <a:t>GEL-ŠKA-CHE-IIIA-50</a:t>
            </a:r>
            <a:endParaRPr lang="sk-SK" sz="2800" b="1" dirty="0" smtClean="0">
              <a:solidFill>
                <a:srgbClr val="000000"/>
              </a:solidFill>
              <a:effectLst>
                <a:outerShdw blurRad="152400" dist="40004" dir="5040305">
                  <a:srgbClr val="000000"/>
                </a:outerShdw>
              </a:effectLst>
            </a:endParaRPr>
          </a:p>
          <a:p>
            <a:endParaRPr lang="sk-SK" sz="96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 l="24715" t="31250" r="25505" b="46371"/>
          <a:stretch>
            <a:fillRect/>
          </a:stretch>
        </p:blipFill>
        <p:spPr>
          <a:xfrm>
            <a:off x="1" y="1"/>
            <a:ext cx="9144000" cy="2608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4" name="Picture 2" descr="http://files.zdrave-jedla.webnode.sk/200000011-8787288812/ovocie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4869160"/>
            <a:ext cx="1961537" cy="1791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5000" r="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V</a:t>
            </a:r>
            <a:r>
              <a:rPr lang="sk-SK" b="1" dirty="0" smtClean="0">
                <a:solidFill>
                  <a:srgbClr val="FF0000"/>
                </a:solidFill>
              </a:rPr>
              <a:t>itamín B</a:t>
            </a:r>
            <a:r>
              <a:rPr lang="sk-SK" b="1" baseline="-25000" dirty="0" smtClean="0">
                <a:solidFill>
                  <a:srgbClr val="FF0000"/>
                </a:solidFill>
              </a:rPr>
              <a:t>3</a:t>
            </a:r>
            <a:r>
              <a:rPr lang="sk-SK" b="1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(niacín)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sk-SK" dirty="0" smtClean="0">
                <a:solidFill>
                  <a:srgbClr val="FF0000"/>
                </a:solidFill>
              </a:rPr>
              <a:t>Podporuje funkciu tráviaceho ústrojenstva, kože a nervov. Rovnako má nenahraditeľnú úlohu pri premene potravy na energiu.</a:t>
            </a:r>
          </a:p>
          <a:p>
            <a:pPr algn="just"/>
            <a:r>
              <a:rPr lang="sk-SK" b="1" dirty="0" smtClean="0">
                <a:solidFill>
                  <a:schemeClr val="bg1"/>
                </a:solidFill>
              </a:rPr>
              <a:t>denná dávka:</a:t>
            </a:r>
            <a:r>
              <a:rPr lang="sk-SK" b="1" dirty="0">
                <a:solidFill>
                  <a:schemeClr val="bg1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muži 16mg/deň, ženy 14mg/deň</a:t>
            </a:r>
          </a:p>
          <a:p>
            <a:pPr algn="just"/>
            <a:r>
              <a:rPr lang="sk-SK" b="1" dirty="0" smtClean="0">
                <a:solidFill>
                  <a:schemeClr val="bg1"/>
                </a:solidFill>
              </a:rPr>
              <a:t>nedostatok:</a:t>
            </a:r>
            <a:r>
              <a:rPr lang="sk-SK" b="1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pelagra (zápaly kože, depresia, demencia), strata chuti do jedla, hnačka, bolesť hlavy, vyčerpanie, poruchy spánku</a:t>
            </a:r>
          </a:p>
          <a:p>
            <a:pPr algn="just"/>
            <a:r>
              <a:rPr lang="sk-SK" b="1" dirty="0" smtClean="0">
                <a:solidFill>
                  <a:schemeClr val="bg1"/>
                </a:solidFill>
              </a:rPr>
              <a:t>zdroj:</a:t>
            </a:r>
            <a:r>
              <a:rPr lang="sk-SK" b="1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kuracie prsia, hovädzia pečeň, losos, cereálie, </a:t>
            </a:r>
            <a:r>
              <a:rPr lang="sk-SK" dirty="0" smtClean="0">
                <a:solidFill>
                  <a:srgbClr val="FF0000"/>
                </a:solidFill>
              </a:rPr>
              <a:t>bravčové mäso, </a:t>
            </a:r>
            <a:r>
              <a:rPr lang="sk-SK" dirty="0" smtClean="0">
                <a:solidFill>
                  <a:srgbClr val="FF0000"/>
                </a:solidFill>
              </a:rPr>
              <a:t>hydina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V</a:t>
            </a:r>
            <a:r>
              <a:rPr lang="sk-SK" b="1" dirty="0" smtClean="0">
                <a:solidFill>
                  <a:srgbClr val="FF0000"/>
                </a:solidFill>
              </a:rPr>
              <a:t>itamín B</a:t>
            </a:r>
            <a:r>
              <a:rPr lang="sk-SK" b="1" baseline="-25000" dirty="0" smtClean="0">
                <a:solidFill>
                  <a:srgbClr val="FF0000"/>
                </a:solidFill>
              </a:rPr>
              <a:t>5</a:t>
            </a:r>
            <a:r>
              <a:rPr lang="sk-SK" b="1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(kyselina pantoténová)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sk-SK" dirty="0" smtClean="0">
                <a:solidFill>
                  <a:schemeClr val="bg1"/>
                </a:solidFill>
              </a:rPr>
              <a:t>Je veľmi dôležitý pre metabolické spracovanie prijatých živín a nenahraditeľný pre syntézu hormónov a cholesterolu.</a:t>
            </a:r>
          </a:p>
          <a:p>
            <a:pPr algn="just"/>
            <a:r>
              <a:rPr lang="sk-SK" dirty="0" smtClean="0">
                <a:solidFill>
                  <a:schemeClr val="bg1"/>
                </a:solidFill>
              </a:rPr>
              <a:t>C</a:t>
            </a:r>
            <a:r>
              <a:rPr lang="sk-SK" baseline="-25000" dirty="0" smtClean="0">
                <a:solidFill>
                  <a:schemeClr val="bg1"/>
                </a:solidFill>
              </a:rPr>
              <a:t>9</a:t>
            </a:r>
            <a:r>
              <a:rPr lang="sk-SK" dirty="0" smtClean="0">
                <a:solidFill>
                  <a:schemeClr val="bg1"/>
                </a:solidFill>
              </a:rPr>
              <a:t>H</a:t>
            </a:r>
            <a:r>
              <a:rPr lang="sk-SK" baseline="-25000" dirty="0" smtClean="0">
                <a:solidFill>
                  <a:schemeClr val="bg1"/>
                </a:solidFill>
              </a:rPr>
              <a:t>17</a:t>
            </a:r>
            <a:r>
              <a:rPr lang="sk-SK" dirty="0" smtClean="0">
                <a:solidFill>
                  <a:schemeClr val="bg1"/>
                </a:solidFill>
              </a:rPr>
              <a:t>O</a:t>
            </a:r>
            <a:r>
              <a:rPr lang="sk-SK" baseline="-25000" dirty="0" smtClean="0">
                <a:solidFill>
                  <a:schemeClr val="bg1"/>
                </a:solidFill>
              </a:rPr>
              <a:t>4</a:t>
            </a:r>
            <a:r>
              <a:rPr lang="sk-SK" dirty="0" smtClean="0">
                <a:solidFill>
                  <a:schemeClr val="bg1"/>
                </a:solidFill>
              </a:rPr>
              <a:t>N</a:t>
            </a:r>
          </a:p>
          <a:p>
            <a:pPr algn="just"/>
            <a:r>
              <a:rPr lang="sk-SK" b="1" dirty="0" smtClean="0">
                <a:solidFill>
                  <a:schemeClr val="bg1"/>
                </a:solidFill>
              </a:rPr>
              <a:t>denná dávka:</a:t>
            </a:r>
            <a:r>
              <a:rPr lang="sk-SK" b="1" dirty="0">
                <a:solidFill>
                  <a:schemeClr val="bg1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5mg/deň</a:t>
            </a:r>
          </a:p>
          <a:p>
            <a:pPr algn="just"/>
            <a:r>
              <a:rPr lang="sk-SK" b="1" dirty="0" smtClean="0">
                <a:solidFill>
                  <a:schemeClr val="bg1"/>
                </a:solidFill>
              </a:rPr>
              <a:t>nedostatok:</a:t>
            </a:r>
            <a:r>
              <a:rPr lang="sk-SK" b="1" dirty="0">
                <a:solidFill>
                  <a:schemeClr val="bg1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hnačka, zápaly tráviaceho traktu, dermatitída, kožné zápaly, zrýchlený tep, únava, poruchy spánku</a:t>
            </a:r>
          </a:p>
          <a:p>
            <a:pPr algn="just"/>
            <a:r>
              <a:rPr lang="sk-SK" b="1" dirty="0" smtClean="0">
                <a:solidFill>
                  <a:schemeClr val="bg1"/>
                </a:solidFill>
              </a:rPr>
              <a:t>zdroj:</a:t>
            </a:r>
            <a:r>
              <a:rPr lang="sk-SK" b="1" dirty="0">
                <a:solidFill>
                  <a:schemeClr val="bg1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kvasnice, karfiol, brokolica, slnečnicové semená, pečeň, hríby, celozrnné výrobky</a:t>
            </a:r>
          </a:p>
          <a:p>
            <a:pPr algn="just"/>
            <a:r>
              <a:rPr lang="sk-SK" dirty="0" smtClean="0">
                <a:solidFill>
                  <a:schemeClr val="bg1"/>
                </a:solidFill>
              </a:rPr>
              <a:t>V </a:t>
            </a:r>
            <a:r>
              <a:rPr lang="sk-SK" dirty="0" err="1" smtClean="0">
                <a:solidFill>
                  <a:schemeClr val="bg1"/>
                </a:solidFill>
              </a:rPr>
              <a:t>koenzýme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  <a:r>
              <a:rPr lang="sk-SK" dirty="0" err="1" smtClean="0">
                <a:solidFill>
                  <a:schemeClr val="bg1"/>
                </a:solidFill>
              </a:rPr>
              <a:t>CoA</a:t>
            </a:r>
            <a:r>
              <a:rPr lang="sk-SK" dirty="0" smtClean="0">
                <a:solidFill>
                  <a:schemeClr val="bg1"/>
                </a:solidFill>
              </a:rPr>
              <a:t> prenos </a:t>
            </a:r>
            <a:r>
              <a:rPr lang="sk-SK" dirty="0" err="1" smtClean="0">
                <a:solidFill>
                  <a:schemeClr val="bg1"/>
                </a:solidFill>
              </a:rPr>
              <a:t>acylu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k-SK" b="1" dirty="0"/>
              <a:t>V</a:t>
            </a:r>
            <a:r>
              <a:rPr lang="sk-SK" b="1" dirty="0" smtClean="0"/>
              <a:t>itamín B</a:t>
            </a:r>
            <a:r>
              <a:rPr lang="sk-SK" b="1" baseline="-25000" dirty="0" smtClean="0"/>
              <a:t>6</a:t>
            </a:r>
            <a:r>
              <a:rPr lang="sk-SK" b="1" dirty="0" smtClean="0"/>
              <a:t> </a:t>
            </a:r>
            <a:r>
              <a:rPr lang="sk-SK" dirty="0" smtClean="0"/>
              <a:t>(pyridoxín)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dirty="0" smtClean="0"/>
              <a:t>Hrá dôležitú úlohu v metabolizme červených krviniek, pri raste a vývoji kostry, v prevencii zubných infekcií a kazov.</a:t>
            </a:r>
          </a:p>
          <a:p>
            <a:pPr algn="just"/>
            <a:r>
              <a:rPr lang="sk-SK" b="1" dirty="0" smtClean="0"/>
              <a:t>denná dávka: </a:t>
            </a:r>
            <a:r>
              <a:rPr lang="sk-SK" dirty="0" smtClean="0"/>
              <a:t>1,3mg/deň</a:t>
            </a:r>
          </a:p>
          <a:p>
            <a:pPr algn="just"/>
            <a:r>
              <a:rPr lang="sk-SK" b="1" dirty="0" smtClean="0"/>
              <a:t>nedostatok:</a:t>
            </a:r>
            <a:r>
              <a:rPr lang="sk-SK" b="1" dirty="0"/>
              <a:t> </a:t>
            </a:r>
            <a:r>
              <a:rPr lang="sk-SK" dirty="0" smtClean="0"/>
              <a:t>dermatitída, chudokrvnosť, poruchy imunity, rastu, spánku, vypadávanie vlasov</a:t>
            </a:r>
          </a:p>
          <a:p>
            <a:pPr algn="just"/>
            <a:r>
              <a:rPr lang="sk-SK" b="1" dirty="0" smtClean="0"/>
              <a:t>prebytok:</a:t>
            </a:r>
            <a:r>
              <a:rPr lang="sk-SK" b="1" dirty="0"/>
              <a:t> </a:t>
            </a:r>
            <a:r>
              <a:rPr lang="sk-SK" dirty="0" smtClean="0"/>
              <a:t>neuropatia</a:t>
            </a:r>
          </a:p>
          <a:p>
            <a:pPr algn="just"/>
            <a:r>
              <a:rPr lang="sk-SK" b="1" dirty="0" smtClean="0"/>
              <a:t>zdroj:</a:t>
            </a:r>
            <a:r>
              <a:rPr lang="sk-SK" dirty="0" smtClean="0"/>
              <a:t> banány, kuracie prsia, losos, pečeň, kvasnice, strukoviny, </a:t>
            </a:r>
            <a:r>
              <a:rPr lang="sk-SK" dirty="0" smtClean="0"/>
              <a:t>bravčové mäso, </a:t>
            </a:r>
            <a:r>
              <a:rPr lang="sk-SK" dirty="0" smtClean="0"/>
              <a:t>zemiaky</a:t>
            </a:r>
          </a:p>
          <a:p>
            <a:pPr algn="just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V</a:t>
            </a:r>
            <a:r>
              <a:rPr lang="sk-SK" b="1" dirty="0" smtClean="0">
                <a:solidFill>
                  <a:srgbClr val="FF0000"/>
                </a:solidFill>
              </a:rPr>
              <a:t>itamín B</a:t>
            </a:r>
            <a:r>
              <a:rPr lang="sk-SK" b="1" baseline="-25000" dirty="0" smtClean="0">
                <a:solidFill>
                  <a:srgbClr val="FF0000"/>
                </a:solidFill>
              </a:rPr>
              <a:t>9</a:t>
            </a:r>
            <a:r>
              <a:rPr lang="sk-SK" b="1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(kyselina listová)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sk-SK" dirty="0" smtClean="0">
                <a:solidFill>
                  <a:srgbClr val="FF0000"/>
                </a:solidFill>
              </a:rPr>
              <a:t>Je základným koenzýmom metabolizmu bielkovín. Je dôležitá pre tvorbu červených krviniek, syntézu DNA, rast tkaniva a funkciu buniek. Okrem toho zvyšuje chuť do jedla a stimuluje tvorbu žalúdočnej kyseliny.</a:t>
            </a:r>
          </a:p>
          <a:p>
            <a:pPr algn="just"/>
            <a:r>
              <a:rPr lang="sk-SK" dirty="0" smtClean="0">
                <a:solidFill>
                  <a:srgbClr val="FF0000"/>
                </a:solidFill>
              </a:rPr>
              <a:t>Prevencia srdcových a mozgových príčin.</a:t>
            </a:r>
          </a:p>
          <a:p>
            <a:pPr algn="just"/>
            <a:r>
              <a:rPr lang="sk-SK" b="1" dirty="0" smtClean="0">
                <a:solidFill>
                  <a:schemeClr val="bg1">
                    <a:lumMod val="95000"/>
                  </a:schemeClr>
                </a:solidFill>
              </a:rPr>
              <a:t>denná dávka</a:t>
            </a:r>
            <a:r>
              <a:rPr lang="sk-SK" b="1" dirty="0" smtClean="0">
                <a:solidFill>
                  <a:srgbClr val="FF0000"/>
                </a:solidFill>
              </a:rPr>
              <a:t>:</a:t>
            </a:r>
            <a:r>
              <a:rPr lang="sk-SK" dirty="0" smtClean="0">
                <a:solidFill>
                  <a:srgbClr val="FF0000"/>
                </a:solidFill>
              </a:rPr>
              <a:t> 400µg/deň</a:t>
            </a:r>
          </a:p>
          <a:p>
            <a:pPr algn="just"/>
            <a:r>
              <a:rPr lang="sk-SK" b="1" dirty="0" smtClean="0">
                <a:solidFill>
                  <a:schemeClr val="bg1">
                    <a:lumMod val="95000"/>
                  </a:schemeClr>
                </a:solidFill>
              </a:rPr>
              <a:t>nedostatok: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chudokrvnosť, predčasný pôrod, reprodukčné problémy, poruchy vstrebávania, hnačka</a:t>
            </a:r>
          </a:p>
          <a:p>
            <a:pPr algn="just"/>
            <a:r>
              <a:rPr lang="sk-SK" b="1" dirty="0" smtClean="0">
                <a:solidFill>
                  <a:schemeClr val="bg1">
                    <a:lumMod val="95000"/>
                  </a:schemeClr>
                </a:solidFill>
              </a:rPr>
              <a:t>prebytok: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alergia, poruchy trávenia, nespavosť</a:t>
            </a:r>
          </a:p>
          <a:p>
            <a:pPr algn="just"/>
            <a:r>
              <a:rPr lang="sk-SK" b="1" dirty="0" smtClean="0">
                <a:solidFill>
                  <a:schemeClr val="bg1">
                    <a:lumMod val="95000"/>
                  </a:schemeClr>
                </a:solidFill>
              </a:rPr>
              <a:t>zdroj:</a:t>
            </a:r>
            <a:r>
              <a:rPr lang="sk-SK" b="1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pečeň, hlávkový šalát, špenát, brokolica, hrášok, kvasnice, vajcia, mlieko</a:t>
            </a:r>
          </a:p>
          <a:p>
            <a:pPr algn="just"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k-SK" b="1" dirty="0"/>
              <a:t>V</a:t>
            </a:r>
            <a:r>
              <a:rPr lang="sk-SK" b="1" dirty="0" smtClean="0"/>
              <a:t>itamín B</a:t>
            </a:r>
            <a:r>
              <a:rPr lang="sk-SK" b="1" baseline="-25000" dirty="0" smtClean="0"/>
              <a:t>12</a:t>
            </a:r>
            <a:r>
              <a:rPr lang="sk-SK" b="1" dirty="0" smtClean="0"/>
              <a:t> </a:t>
            </a:r>
            <a:r>
              <a:rPr lang="sk-SK" dirty="0" smtClean="0"/>
              <a:t>(kobalamín)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/>
              <a:t>Dôležitý pre metabolizmus, nevyhnutný pre tvorbu červených krviniek, fungovanie centrálneho nervového systému a delenie buniek.</a:t>
            </a:r>
          </a:p>
          <a:p>
            <a:r>
              <a:rPr lang="sk-SK" dirty="0" smtClean="0"/>
              <a:t>Rast a vývin organizmu  </a:t>
            </a:r>
          </a:p>
          <a:p>
            <a:r>
              <a:rPr lang="sk-SK" b="1" dirty="0" smtClean="0"/>
              <a:t>denná dávka:</a:t>
            </a:r>
            <a:r>
              <a:rPr lang="sk-SK" dirty="0" smtClean="0"/>
              <a:t> 2,4</a:t>
            </a:r>
            <a:r>
              <a:rPr lang="el-GR" dirty="0" smtClean="0"/>
              <a:t>μ</a:t>
            </a:r>
            <a:r>
              <a:rPr lang="sk-SK" dirty="0" smtClean="0"/>
              <a:t>g/deň</a:t>
            </a:r>
          </a:p>
          <a:p>
            <a:r>
              <a:rPr lang="sk-SK" b="1" dirty="0" smtClean="0"/>
              <a:t>nedostatok:</a:t>
            </a:r>
            <a:r>
              <a:rPr lang="sk-SK" b="1" dirty="0"/>
              <a:t> </a:t>
            </a:r>
            <a:r>
              <a:rPr lang="sk-SK" dirty="0" smtClean="0"/>
              <a:t>degenerácia nervov a kostnej drene, nervové poruchy, dermatitída, poruchy metabolizmu sacharidov, poruchy rastu</a:t>
            </a:r>
          </a:p>
          <a:p>
            <a:r>
              <a:rPr lang="sk-SK" b="1" dirty="0" smtClean="0"/>
              <a:t>zdroj:</a:t>
            </a:r>
            <a:r>
              <a:rPr lang="sk-SK" b="1" dirty="0"/>
              <a:t> </a:t>
            </a:r>
            <a:r>
              <a:rPr lang="sk-SK" dirty="0" smtClean="0"/>
              <a:t>pečeň, losos, krevety, červené mäso, vajcia, mlieko</a:t>
            </a:r>
          </a:p>
          <a:p>
            <a:r>
              <a:rPr lang="sk-SK" dirty="0" smtClean="0"/>
              <a:t>Prenos metylových skupín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t="-27000" r="5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k-SK" b="1" dirty="0"/>
              <a:t>V</a:t>
            </a:r>
            <a:r>
              <a:rPr lang="sk-SK" b="1" dirty="0" smtClean="0"/>
              <a:t>itamín C </a:t>
            </a:r>
            <a:r>
              <a:rPr lang="sk-SK" dirty="0" smtClean="0"/>
              <a:t>(Kyselina L-askorbová)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/>
              <a:t>je dôležitým </a:t>
            </a:r>
            <a:r>
              <a:rPr lang="sk-SK" dirty="0" err="1" smtClean="0"/>
              <a:t>antioxidantom</a:t>
            </a:r>
            <a:r>
              <a:rPr lang="sk-SK" dirty="0" smtClean="0"/>
              <a:t>, zvyšuje obranyschopnosť organizmu proti infekčným a vírusovým chorobám, je potrebný pre reguláciu normálneho telesného rastu, hojenie rán, tvorba červených krviniek, stimuluje tvorbu bielych krviniek</a:t>
            </a:r>
          </a:p>
          <a:p>
            <a:r>
              <a:rPr lang="sk-SK" b="1" dirty="0" smtClean="0"/>
              <a:t>denná dávka:</a:t>
            </a:r>
            <a:r>
              <a:rPr lang="sk-SK" b="1" dirty="0"/>
              <a:t> </a:t>
            </a:r>
            <a:r>
              <a:rPr lang="sk-SK" dirty="0" smtClean="0"/>
              <a:t>deti: 50 - 70µg, muži a ženy: 75µg</a:t>
            </a:r>
          </a:p>
          <a:p>
            <a:r>
              <a:rPr lang="sk-SK" b="1" dirty="0" smtClean="0"/>
              <a:t>nedostatok : </a:t>
            </a:r>
            <a:r>
              <a:rPr lang="sk-SK" dirty="0" err="1" smtClean="0"/>
              <a:t>skorbut</a:t>
            </a:r>
            <a:r>
              <a:rPr lang="sk-SK" dirty="0" smtClean="0"/>
              <a:t>, krvácanie ďasien, náchylnosť k infekciám, strata zubov, padanie vlasov, depresia, nespavosť, znížená výkonnosť, chudokrvnosť, tvorba modrín</a:t>
            </a:r>
          </a:p>
          <a:p>
            <a:r>
              <a:rPr lang="sk-SK" b="1" dirty="0" smtClean="0"/>
              <a:t>zdroj:</a:t>
            </a:r>
            <a:r>
              <a:rPr lang="sk-SK" dirty="0" smtClean="0"/>
              <a:t> </a:t>
            </a:r>
            <a:r>
              <a:rPr lang="sk-SK" dirty="0" err="1" smtClean="0"/>
              <a:t>camu</a:t>
            </a:r>
            <a:r>
              <a:rPr lang="sk-SK" dirty="0" smtClean="0"/>
              <a:t> </a:t>
            </a:r>
            <a:r>
              <a:rPr lang="sk-SK" dirty="0" err="1" smtClean="0"/>
              <a:t>camu</a:t>
            </a:r>
            <a:r>
              <a:rPr lang="sk-SK" dirty="0" smtClean="0"/>
              <a:t>, </a:t>
            </a:r>
            <a:r>
              <a:rPr lang="sk-SK" dirty="0" err="1" smtClean="0"/>
              <a:t>acerola</a:t>
            </a:r>
            <a:r>
              <a:rPr lang="sk-SK" dirty="0" smtClean="0"/>
              <a:t>, pomaranče, petržlenová vňať, grepy, šípky, paradajky, jahody, </a:t>
            </a:r>
            <a:r>
              <a:rPr lang="sk-SK" dirty="0" err="1" smtClean="0"/>
              <a:t>papaya</a:t>
            </a:r>
            <a:r>
              <a:rPr lang="sk-SK" dirty="0" smtClean="0"/>
              <a:t>, brokolica, </a:t>
            </a:r>
            <a:r>
              <a:rPr lang="sk-SK" dirty="0" err="1" smtClean="0"/>
              <a:t>kiwi</a:t>
            </a:r>
            <a:r>
              <a:rPr lang="sk-SK" dirty="0" smtClean="0"/>
              <a:t>, kapusta, čierne ríbezle, jablká, zemiaky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k-SK" b="1" dirty="0"/>
              <a:t>V</a:t>
            </a:r>
            <a:r>
              <a:rPr lang="sk-SK" b="1" dirty="0" smtClean="0"/>
              <a:t>itamín H </a:t>
            </a:r>
            <a:r>
              <a:rPr lang="sk-SK" dirty="0" smtClean="0"/>
              <a:t>(biotín)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/>
              <a:t>Má kladný účinok na zdravie pokožky, chráni pred </a:t>
            </a:r>
            <a:r>
              <a:rPr lang="sk-SK" dirty="0" err="1" smtClean="0"/>
              <a:t>exémami</a:t>
            </a:r>
            <a:r>
              <a:rPr lang="sk-SK" dirty="0" smtClean="0"/>
              <a:t> a kožnými zápalmi, posilňuje rast vlasov, chráni pred vypadávaním a šedivením, zlepšuje premenu glukózy na energiu.</a:t>
            </a:r>
          </a:p>
          <a:p>
            <a:r>
              <a:rPr lang="sk-SK" dirty="0" smtClean="0"/>
              <a:t>Produkovaný v čreve mikroorganizmami </a:t>
            </a:r>
          </a:p>
          <a:p>
            <a:r>
              <a:rPr lang="sk-SK" b="1" dirty="0" smtClean="0"/>
              <a:t>denná dávka:</a:t>
            </a:r>
            <a:r>
              <a:rPr lang="sk-SK" dirty="0" smtClean="0"/>
              <a:t> 30</a:t>
            </a:r>
            <a:r>
              <a:rPr lang="el-GR" dirty="0" smtClean="0"/>
              <a:t>μ</a:t>
            </a:r>
            <a:r>
              <a:rPr lang="sk-SK" dirty="0" smtClean="0"/>
              <a:t>g/deň</a:t>
            </a:r>
          </a:p>
          <a:p>
            <a:r>
              <a:rPr lang="sk-SK" b="1" dirty="0" smtClean="0"/>
              <a:t>nedostatok:</a:t>
            </a:r>
            <a:r>
              <a:rPr lang="sk-SK" b="1" dirty="0"/>
              <a:t> </a:t>
            </a:r>
            <a:r>
              <a:rPr lang="sk-SK" dirty="0" smtClean="0"/>
              <a:t>dermatitída, strata vlasov, bolesť svalov, zvracanie, únava, </a:t>
            </a:r>
            <a:r>
              <a:rPr lang="sk-SK" dirty="0" err="1" smtClean="0"/>
              <a:t>anorexia</a:t>
            </a:r>
            <a:r>
              <a:rPr lang="sk-SK" dirty="0" smtClean="0"/>
              <a:t>, chudokrvnosť</a:t>
            </a:r>
          </a:p>
          <a:p>
            <a:r>
              <a:rPr lang="sk-SK" b="1" dirty="0" smtClean="0"/>
              <a:t>zdroj: </a:t>
            </a:r>
            <a:r>
              <a:rPr lang="sk-SK" dirty="0" smtClean="0"/>
              <a:t>pečeň, vaječné </a:t>
            </a:r>
            <a:r>
              <a:rPr lang="sk-SK" dirty="0" err="1" smtClean="0"/>
              <a:t>žĺtko</a:t>
            </a:r>
            <a:r>
              <a:rPr lang="sk-SK" dirty="0" smtClean="0"/>
              <a:t>, hrach, sója, mrkva, špenát, droždie, cibuľa</a:t>
            </a:r>
          </a:p>
          <a:p>
            <a:r>
              <a:rPr lang="sk-SK" dirty="0" smtClean="0"/>
              <a:t>Prenos -COOH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b="1" dirty="0" smtClean="0"/>
              <a:t>Vitamíny rozpustné v tukoch 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Vitamín D </a:t>
            </a:r>
            <a:r>
              <a:rPr lang="sk-SK" dirty="0" smtClean="0"/>
              <a:t>(</a:t>
            </a:r>
            <a:r>
              <a:rPr lang="sk-SK" dirty="0" err="1" smtClean="0"/>
              <a:t>kalciferol</a:t>
            </a:r>
            <a:r>
              <a:rPr lang="sk-SK" dirty="0" smtClean="0"/>
              <a:t>)</a:t>
            </a:r>
          </a:p>
          <a:p>
            <a:r>
              <a:rPr lang="sk-SK" b="1" dirty="0" smtClean="0"/>
              <a:t>Vitamín E </a:t>
            </a:r>
            <a:r>
              <a:rPr lang="sk-SK" dirty="0" smtClean="0"/>
              <a:t>(</a:t>
            </a:r>
            <a:r>
              <a:rPr lang="sk-SK" dirty="0" err="1" smtClean="0"/>
              <a:t>tokoferol</a:t>
            </a:r>
            <a:r>
              <a:rPr lang="sk-SK" dirty="0" smtClean="0"/>
              <a:t>)</a:t>
            </a:r>
          </a:p>
          <a:p>
            <a:r>
              <a:rPr lang="sk-SK" b="1" dirty="0" smtClean="0"/>
              <a:t>Vitamín K </a:t>
            </a:r>
            <a:r>
              <a:rPr lang="sk-SK" dirty="0" smtClean="0"/>
              <a:t>(</a:t>
            </a:r>
            <a:r>
              <a:rPr lang="sk-SK" dirty="0" err="1" smtClean="0"/>
              <a:t>fylochinón</a:t>
            </a:r>
            <a:r>
              <a:rPr lang="sk-SK" dirty="0" smtClean="0"/>
              <a:t>)</a:t>
            </a:r>
          </a:p>
          <a:p>
            <a:r>
              <a:rPr lang="sk-SK" b="1" dirty="0" smtClean="0"/>
              <a:t>Vitamín A </a:t>
            </a:r>
            <a:r>
              <a:rPr lang="sk-SK" dirty="0" smtClean="0"/>
              <a:t>(retinol)</a:t>
            </a:r>
          </a:p>
          <a:p>
            <a:endParaRPr lang="sk-SK" dirty="0"/>
          </a:p>
        </p:txBody>
      </p:sp>
      <p:sp>
        <p:nvSpPr>
          <p:cNvPr id="5" name="Obláčik 4"/>
          <p:cNvSpPr/>
          <p:nvPr/>
        </p:nvSpPr>
        <p:spPr>
          <a:xfrm>
            <a:off x="4644008" y="2348880"/>
            <a:ext cx="4499992" cy="2952328"/>
          </a:xfrm>
          <a:prstGeom prst="cloudCallout">
            <a:avLst>
              <a:gd name="adj1" fmla="val -48308"/>
              <a:gd name="adj2" fmla="val 7776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7200" dirty="0" smtClean="0">
                <a:solidFill>
                  <a:srgbClr val="00B0F0"/>
                </a:solidFill>
              </a:rPr>
              <a:t>D</a:t>
            </a:r>
            <a:r>
              <a:rPr lang="sk-SK" sz="7200" dirty="0" smtClean="0"/>
              <a:t>,</a:t>
            </a:r>
            <a:r>
              <a:rPr lang="sk-SK" sz="7200" dirty="0" smtClean="0">
                <a:solidFill>
                  <a:srgbClr val="FF0000"/>
                </a:solidFill>
              </a:rPr>
              <a:t>E</a:t>
            </a:r>
            <a:r>
              <a:rPr lang="sk-SK" sz="7200" dirty="0" smtClean="0"/>
              <a:t>,</a:t>
            </a:r>
            <a:r>
              <a:rPr lang="sk-SK" sz="7200" dirty="0" smtClean="0">
                <a:solidFill>
                  <a:srgbClr val="7030A0"/>
                </a:solidFill>
              </a:rPr>
              <a:t>K</a:t>
            </a:r>
            <a:r>
              <a:rPr lang="sk-SK" sz="7200" dirty="0" smtClean="0"/>
              <a:t>,</a:t>
            </a:r>
            <a:r>
              <a:rPr lang="sk-SK" sz="7200" dirty="0" smtClean="0">
                <a:solidFill>
                  <a:srgbClr val="FFC000"/>
                </a:solidFill>
              </a:rPr>
              <a:t>A</a:t>
            </a:r>
            <a:endParaRPr lang="sk-SK" sz="7200" dirty="0">
              <a:solidFill>
                <a:srgbClr val="FFC000"/>
              </a:solidFill>
            </a:endParaRPr>
          </a:p>
        </p:txBody>
      </p:sp>
      <p:sp>
        <p:nvSpPr>
          <p:cNvPr id="6146" name="AutoShape 2" descr="data:image/jpeg;base64,/9j/4AAQSkZJRgABAQAAAQABAAD/2wCEAAkGBxQTEhQUEhQVFhQXFxcYGBgXFhgWFRYXFRQWFhYXFBUZHCggGB0lHBYUITEhJSkrLi4uFx8zODMsNygtLisBCgoKDg0OGxAQGzQkICQsLCwsLCwvLDYsLywsLCwsLCwsLC8sLDQsLCwsLCwtLCwsLCwsLCwsLCwsLCwsLCwsLP/AABEIALcBFAMBIgACEQEDEQH/xAAcAAEAAgMBAQEAAAAAAAAAAAAABQYDBAcCAQj/xABDEAACAQIDBQUEBggEBwEAAAABAgADEQQSIQUGMUFRImFxgZEHEzKhQlJyscHRFCMzYoKS4fAkQ1PxFRZEc6KywlT/xAAaAQEAAwEBAQAAAAAAAAAAAAAAAQIDBAUG/8QAMhEAAgIBAwIEAwgBBQAAAAAAAAECEQMEEiExQQUTUYEUMmFCcZGhscHR8CIGFSNy4f/aAAwDAQACEQMRAD8A7hERAEREAREQBERAEREAREQBERAEREAREQBERAEREAREQBERAEREAREQBERAEREAREQBERAEREAREQBERAEREARExtWUcWA8xFgyRNc41PrX8LmeDj16MfKV3ImmbcTUG0F6N6TImKU8/UERuQpmeJ8VgeBvPssQIiIAiJgfGUw2U1EDdCwB9LxYM8SMr7fw6Gxqrfuu3zE1am9uHU9ouBzOQ2HebSNyBOxMWGxC1FDIwZTwINxMskCIiAIiIAiIgCIiAIiIAiQFbb7Dgg8zeYTtyoeg8B+cxeeBp5ciyxKlU2jVP028tPumu1dj8Rv4mVeoXZE+Uy4PiUHFlHmJi/T6fI38ATKe+IUcSBBxIHAnyv8AhM3qq7FvKXqXA40clY+QH3mYnxzclUfab8BKyhrt8K1LeNh6kz6dn4luYX7T3PyEq9UPKRPnHt9dB4C/4mYmxR5ux8FtIyns9gO3VUeRP3mGw1L6VVz4aelhOefiEI/NJL3LrDfQkDVvydvEz6t/qgfOQz4w0v2StU/it8msJrNvdXU64Q+oP3XlV4jpn9texPkz9CyAOf6Ce1w7nr6kStJvvW//ACuPKev+c6x/6Wp8vxMf7lpl9ojycnoWlcK3W3nMGK2YH+Kq47lNpXl3qrHjhnH8SD72mYbfqH/Jt4uv4Eyr8W0i6sn4fIb52NQXnVJ6+8f8DNjC1Ch7NQsv1XOb0Y6j5yGqbSqsNAqn7V/uWaIwzk5ne5/dv6XYn5ATmyeO4IfIrLLSyfUuT7T6AesxnajcgPnIOlV0y9OE9++M8zJ4/mcuHx7Gy0sTcx+0apUqLANpmW4Kk8NenK44TnK7KpM7hrrUzH42uCQdQzfEp6MD6y8tUuLHgZz7fV3p1VZSRmU3tzZDlJ9LTbS+Ky1E9k/YiWFRXBufp6oRmN+QJsWsNCHHMqbA8iCCJ4fb6EgqBm1VgbWbuPj+UqdDEmorXPaU/Jhl/L0kXUxBB+fpPe0+VyTT7HBmjtfB0Hc7ez9HxYQn/D1WCkE/AxNlbyNge4907NPyziWv8PMA9Laa24T9Jbr401sHh6p4vSQn7WUZvneduN9jNMlIiJqSIiIAiIgCIiAIiIBUTg25j1Npjq4YqLlkXxJnPjvLXqMA1Vh1Njb+VBc+om/V2MuJXMcUxbvBVR/Axv8AOfOT1mLF81/37j0FCUuhYa+JoqP1mJUdwteaTbbwY+k9Q/xf0kPs7cxVcmq+dLaBSRc95/rJmnu9hh/koftXb/2JnPl8axR4gr/v1aJWnk+rPdDeTBqLsKY7icz+are02qG9SnWlh6h6EUrD+ZiBPtHConwoi/ZUD7hMs8zL4rkm+G/xSX5L9zaOBI9UtuVX40qiDqTT/BiZ6fFMeJPrMRn0CcGXPPI7k3+L/k1jBIe8M+XM+z5eYFhYxln0QYB5sJ9AE+2hYB9yiMs9Wn28iwY7TKk8z3TEhsH0ieiZ6UT2FleasgxrKnv5s8uiEfRc+jr+ay4gSD3rqgU7HmyD0zGdfh8n8RGvUzyfKc3wWziha5vmBH5TVxGz7NT7yb/35SaeuM4A5feRYD5zXx7dsKBqo4D6zaAffPt9NH/KT+483PzSI5MN2R5zv25FEpgMKp4+6U+uv4zle727b4moqKCEFg7W0A4sfwE7dSphQFUWAAAHQAWE9HGjA9RETUCIiAIiIAiIgCIiAcN2Fj0FOpnQM2gS+pufGSOz3K5Vvd3Ogvw8ZB4txRyqo4C+Y66njYTf3RUvXLNckKTfv4fnPh80Fslk7df4PVi+Ui0V8StLIrG2YhR4/wB29Zs5ZQ99sWTiCvJFAHidT94lp2LtQNhadWoQNLEnmVNr/KcGXSuOKOT1/foaxncmiSAmTLIKtvGp/ZrfvJsPTjIvG4+s41ew6LeUjpMknzwHlSLLiNqUU0Zxfu1+6bNCoHUMvA6iVLZO771WDOCtPv4t3CXJaVgABYDSU1EMeOoxdvuTByfLPIjLPWWepzWaGO0T2RGWLB4yz7aewJ6VIsHhRFp7yz5aRYPIEyATyBK5tveBlJSiL2+JrXAPQTbBgnnntgVlJRVss4a399dBPdySbAnwEr+4FWricTeoSUpLmPQs2iX/API+U6YlMDgAPCfSaf8A0+54VGcq5t0cWTVVLhFfobLqNxAXx/Kam2NzvfKP1nauTqNASANLHkBLbOTe0X2ikFsPg2tyeqvEnmtM8h+9z5dT6uDwnSaVbkrfq3yc0tRORiq7MwGBf/GYkvUHCnSFyD1c8AfG0vuz9ysHSOYUszXvd2LG58dJ+edn1UFem1ck01dXqWFyVVgxUAnibW85fq3tNx+MxCUcCiUveOFS6+8fXizk6AAXJsNADrOvDKEVVGUpN9TstGiqCyKFHQAAfKZJr/pAWy3LOAL2Gvi3JZG7d2ouHovWrMQijRVNizHRUB0uxNgOA1nU5JEUTUTle0t9a1dvd4clKY0LLrUY8SAf7tLDu5t8UcMi1w7VSXZrWa2Z2KjMW1spEzWeF0FFvoXOJHbM23RrkqjdscUYZXHkePlJGbJp8ohqhERJAiIgCIiAfnvGBnOZkbgPhsR6CTW6uNo0s2diGYi11I0ErRrOptceWk28Jjqo11Pdqb+k+Py4d+PZ2PTjJJ2Yt76obE1CpuDlt/KPymPAVSEAJNuQk0uAp1x7xkysdOlrTTbCJTIRwe4g8fUSYZY7FjrlfsRKLuzxh6BZgKfxHkOcsWK2H+pH64JWFyRnyqb27J10PfIekrqD7lrDwGf+b8poFCT2iSe/WZyjKcrjKq/H3JtJU0bP/EMVT0WtU05M2ceV7gyX2VvXiNRVppUItovYqMNblQeyxGnZFjrpNBWKU1YlTSNwykC6a/ERbUd41Hhw0RWpsxVWt0HFT9k/2Z1/D4c8LcU/1Mt8ovqX7Zm3qFc5VfK/Om4yOD0sePlJIrOaYqpey4hM4+i97OByyVRrbxuJNbK2vVpDRmxNEDVSB+k0x91Qf2J5eo8I43YX7P8AZ/ydENR2kXGRm0NuUaXFrnoJ5O1KOIpXpVOyeY0I7mHEGQ77uo5zdtr99h6zz8WCKf8AzWvoaSm/sivvwgNkpk+chd7N4HqrSZC9PKTfKxXU21BHSTq7Np0/9Fe65dvMATR3vwivQDIL5CbnLYZT0HiB856ek+Hhmjtj7nPm3uD5Pe5u+BqH3OJIzWOWodM1uT252590tL7Up2upzdy6ziVLEFSrr8St+On5TqWzamHWlTd6wTMoOVjZlJ4ggm9/KT4j4fjjJTgnz2XqV0+dtU2fNsbSruuVVyA6dWPy0lZpYFmcU1Beq/BRf5jlLRjqmGVMzV3ycbq+YHlplvM+728GFw12pU1ueNV1qKbdMzL9020EXCSTi4r/AKsnLNV1svG6OwhhMOE0LntOerW4DuA0kvXxCoLuyqOrEAepnPd4PaNhzSK0sWlGoSLsqNWsPpACwF7cDK1tHaeDyIyipiKji5q4m9R2F9BTRuyl+NwoNreM+neohCKUTiS3Pllk9pO9hNL9HwbozP8AtKi1EAVOGUMTxPO3LxnH22fWUFvds5/cHvP/AFvOi7HwFOpY1XCBuFNCFHgSOMjd5NkUEOVAUPIgnTnprOfJOT/yY/x6cnP6VB2bJlY1DxWxBHQEHh/WdH3BwJwTM9RUNZxYHNqicxflfnbXQcNb6eJelQwmHanWdqjmoCSfgNPLdCpuBq6nTlbWamHr1Ff3lYAWX4gxOc6cRc/LrMJZZLlF4449bOj/APNzUvipIU/cup+ZN5z3fLaOJxmJDVWC4ZD+qVDdVBGrODxqW0udBy53UhXxd/dDscMzGy+XM+QMkcPuriFFjVpsCNVKsVI6E9PKaLNKSoiUExs3EpSRVUAEj/Yfn33mhWwWKav29FuD7xmAQAi9w19fAazQ2pgcTh9ai3UfSU5l/MeYkZX22zaFjOaKl3Vm8ZKKonsVtVqdVXpuSyNo3M24Ttm7G2VxeGSsuhOjDow0Yfj5z82NjM3PnOv+yPaVKnhjTqVURnqnIrMFLdlb5QeOuk7dJKSm77mOVpo6TESj73b3Mr/o2DBeuxygIAXY8wl9EUfSqNoLG1ze3oTmoq2YE1vHt40mpYfDhXxdY2RSezTUavWq21yKOX0jYDmROoLAAm5tx698rW5m7BwoarXb3mLq2949yQo4inTLa5RzJ1Y6nkBZojfVgRESwPz0+XiyqB3jXy6zxhqILEhgiW4MdfIcZKVtnoxvfJ6X9ABN3C7Mpj4AzHrl/Ez4x54xR6lNmPZL5gQL2BFib66anw4TNtPCh11Fyuo6yQTZ7kWVbDqW1+UzUsBb4nA/vrOCWaKnuTL1xTK9gnNrCiTficxBA7rCZ6GxBe7tl14CxPmSZPstFfiJb++6eqG0KY0RdfL7zEtTN24Kv79RsXc0MPspAGAVnBBvdb6HjxsJQN59g1cI17H3RPZbp+6xHAjkefqJ0/EY437TIg6Flv8APT5TSqVqL3WqVqKRaxDNe/edB5CaaTV5cUtzVp9URPGpKijbC272QlXt076ggX1OtifhbXwbuOssa7FLAVcGzZOK5iF56gNyPIgjqDK5trdk02NTBkso1NMkF7cwv1x3cfGbu6e17NYglf8AMpk2IPC4B5i3E8tDyI9uSeZeZp3z3T/ddmc3yupG9UoVM5q0R7rFAXanayVxzKjhm7h5TYw+8NN1BIIcfGrHgTpdSNSO/wABLkdm061HsG99VPAqw4Wv8LA+YnMt4mVXD5WuSVqMik5WPBmpAXysLhhyYHTtAxLBHJNeZHn9fp/4NzS4ZNVt68JSA98CCb2IuQbeBuPWaeL36pGmwpUrBgQGYKCwOh7GpsRzJ8uYpz7u12c+6RqqCzBQSzLfqPpLpoTx4cbzVql6b5aymm5/1QUv4A8ZMfDMF2uffhexnLPPobOEp63Gg6zapUixsis57h/dpm2dhkYgVGzHiFDKNPWWrZeALulKmtlJ1twsOJM7aSMVFsr1DYmNqAD3lKgttACWceJUf/U2qe4gOtbFVHP7qhfmxa8te9ldVrqikdhAGI63PZPgLeshMRthEHbYKDpcm3+8JtcIjy13NLD+zlKxKUauVgbs9ZxYLqLIiqLsTbieRkRVxgLX4W0A6AaCdASnRWzEkldTckXI5FQeF+Upe9uApmz4YAOWs1MEC9/pLc6W58pWcd9WTSiuCNxm1yF0YiaFPaVQ6s7N4km3hebVTY7sBmqUEtyZmJ8yiEfOfW2TT0/xKE9yMR68flJUIpUyu40qoqVUqsjfsU96U11UuiOy9CLoT3A9Jn3dqvinC2Y00sahANlW9gCR8OY6Dz6Td2TsZitelQrlnrLlbJTfSkCCQSQLZjYHUcLa3mLGYw4ILhhdQjdsWK5qjDtOynU8ABfgAPO8lFwqKt9iYyZ0XDY1UAVbKoHAaAW4ACZ32ovG9us57R2vccZ4qbTJFrzzorInyjrjTLjtPeBLZTqD5/hOc7x4EIRVp/s2Nj0VrXA8CAbeE2cRapl7RUg3v1HQiYMVXZ6NVAGanmQNl1IbNdLd+hF+8zswJqS/MrkraaWxabVagUa/gOpl4OGUhFKhyq5QLEjiWJsNTqW46agW0vK5sY+7Q5qYpDXtHNnKafETxNxyA5dABkrbcZuzT7K89dW8TL5bcnt6HM3XUuGM2vXyqlXFFFUABFY8BoBlp6epmjg95BRqI6vXbKyk9rJcAglbXNwbWlY1+kbnoOPn0kvsXZBqtndf1Klc/aVdCfhUuwGYgH75SmRZ258XXrKGDChTYAjLZqpBAIuzDKmh4AE981XwNM6dt2+s1V2I78xJImGnjqbWLLUtbQBlceHED/aZX2qoFqdGo3i9GmPUvf5Tt3X1ZbgnMBiQlNVdszAWJ43Pjz89YlFr7T2lc+5oYWmnJTVp1D4sxYa+U+S6ytEH1jQpclB77Xnpdo30pofG2n5zew271JTcUyx6uSx+ZklTwRGgCgd39J8GtJmn8uOT+/g9bfFdWVxqeIqXsMo5X0/r8phwm71XMGq1gbclW9+654S3LgT19BMybM+0f77p2Y/C9a1SSj/fczeXGivVdj0mN2FzyudB/DwlZ2vsTEgk0nBXotlPoLTp9PZQ+qPObKbPHd5Cd2m8Ezwdyn7Vf6mc9TB9EcNo4GoH/wAQta3UXuPXjL5s7ZVJqYyKx7ySG87S9rg06TItBRwAnoZPB45K3SftwYrUbeiOV7ybq1GQ5Mx7gQD6jnKrszdipUOrZMp4nMaotp8ea48PlO4bwYj3WGrOtgwQ2PQnQHyJvOa4LEhVAmObCtK1CD+pDyb+WbmA2Z7tChrVWzWzdvLe32LTRxe79HUozoTf6WZde48PIie6u0rc5FYza5lJZeCik0zdwuMRKgpuVosB2HDEk34nUAZSQNLmSybWFRWTE0qVRlJAcWKOLfFbiDytKd/xWlkqCtTWpdCEJtenUuMrA8bcbjnpM2CxotoZpDK6su5JqiZbd/DNqUXwAAH3SSTaJoUmWiq57WBJ18Byv6St1drkfDqbgac5MYLZubt12JP1AbAfaI4n5eMt5tFeSq1t5qZZhVwTM1zch3R799mnmhi9n6l8Fihca5qj1RodCM9yPKdApimOCKP4RrMdehSYaovoAfUTojl+hVooBVqxIwZfJmBNPMc97ELnudBx6DrMz7j4mqcz1lp34hczkelgPUy0U6CUM7UwNfita+nXuEwYjeLKLLrfjMJaipehbamisv7Oaqi4xCN9qmyj1DNI6vu3i6d+xTK69pXuPMZbiWTF721RolvSaNbeViLt8XcLTRZlIrsLt7Pd0zhqRetb3lSxIGuUDgCfOc79q1ajUx1akRSXL7sGqEc1M3u1NiVuCoBTS19JOn2gYpMIyU1V2Ggc3LIp04c7fKcyoI9Vyz1O0xJJKqSSTqSbTqhS5KydcGCjXamcrXtyazAML6MLjgZNbKwdfFNahTJ01exCKOF2e1vLUyXwmFxiKDRqJUUAdllHAfvAaedpbE3kq+6pJQVKeJKn3lGupyG2hNOolw3gL8dbW1iW18pCMvqUNMRSoMVPu3qqSGY9tQQdcqkWt3kX8OEl8DtmvU0pM7C1+ySFAHHiQBNXaBqVKjHE4LDUyTYugADeYB49+sy4TZ66BfdLbvUDuJBGvnMZR+/8h17m/hNqY2oLUxUI+s9QKh89b+V5t1auMUA9hifo0mJe99ABlGe/d858pbPxI1Chx1Fm+Sn8JsUqbZ1IupGugZGDciQdR3GVquqCibOD3Sx+NyGunuaa3INQD3lmteyaMeA+K0+707vfoKJlqO6VHPxKFCkLoBb+KWrBbUxWUAVQf+4ua/8AELH1vI/ePaDYvCvSz0CQQwyOCbrfTKdeZmz2OHAcSnriaoS1OoVsQwIudODAgeWvdJXZ+38YB2lpVh0zlXt3EgL6maWy8IpRhV0+qxqClkII1JIN7jSxFvvFirbl1gi1MNWSqCL2ayN4BgSreZEzim+gowPvIgPbXE0m+r7lHHiGNriJGHbL0iadQMjqbMpuCD3ifZO6Q2nZhg175kWgo5TJE9JRSK2z4Fn2JE7zV8UlEnBpTeqTb9YWsosdQqjtHhoSBre+ljL4RBLSNx+38LR0q4iih6NUUN/Le85Pj9m7Zrk+/pYqoD9EVqNKn4ZA2X5TWpbl4/guzwB+/iaX3I4mTyS7IttR0mt7RNnL/wBRf7NOq3zCWmrU9p+BHA1W8KR/+rSkr7PtoHhh8GlxbtVXJ9VvCex/Ft8dfDp9n3r2/mtK7svoTUSf277QKGKovQo066swHadFVbKwJFwxPLpKl+k5dJNUPZI+HDVjifeOiuQi0sgbsnTMXJlZqm88zxDHNtSZeLVDEY2/CRtevMlZZgenpOOEUVZo4ihUrCoKQuURqrdyU7FjPGzccbd86h7L9kpRp1cVXAvWXIgP+jxYnucgadEB5zne9GBpYfFP7hs1Em69Uv8AQPW3I9O+ek8S8tIJdzc2NiT79S2oXXz4fjeWmttcyl7IrA1NOJBtbqCD9wMsGMTnPPyYpuXBqnwZcRtR252ninthhxMjzTPIzC2HYmIxmmVZMU9sDN4yubcxRSoVT4T2h4Hl63m2MExOh1kZtwWq5DxUW+ZM6IQbdyITGHLNxmw+FZp5wTLJAV1lftEmPdnY1StXWmCQupY91jJ/Gey+rfNRqIT0cFD/ADC4PoJbtwN3zTBrVeyzCyJ9JVJ4v0J6S8YfDA6z1MeO48mcjhH/AArHYQ2ejVCj6SqXSw/fS4HynramJXFJ2Gy1kIKX7L3GnZJ0J7jxn6BVbcJrY3ZtGqLVaVOoP30VvvEt8P6MpwcU2Hjxi6bU6llxCdRa4vbgeIPQ8CfCazYdqLNlLIfpKD/5AcCO6dH25uRQU+9oUgjLwyXFvIaW7pW8Xhvedk9msvwnk3cSZzzg4smq5RqYPG11AJWlVU6g5ALjuZQJN0HXEZbIVYXBF7jXW49PnIXd7FhKvuX0RyQAfoVOngfvI75cE2SL3U2I4ESUnJUaJoyYTD2AUjwkHt2mmEYYg0kcOcrh7lLngxXgL9bHW3WWmnUDHKwy1OnJvsn8JrbdoZsPVBFyEJsRxyi4+6NtEPkqOMrUmQstAKrrcW+jY20HBl14Hl0lg9nmNzUDTJ1QkchYHW1h0N5C06YenQyiwakbdLFTNfcfGe7xjUidHW3mNRfyDaysXUkyqZ0FsJSq9p0UsNLlQTp3kRMtAWzfaMToLEvEROozEREAREQBERAPLtYE9JxjfbBJSqNUpaKxJK/VJ+r3d3KdpIkZjdgYer+0pK0xzY96otFpdT86YnatMalx4c5jwuMNZgFU5fDjO71PZzs4m5w4v9pvzkns/dbCUf2dBB32ufUznjpKJ3I5xs7Y2JrIASQLaD+kjtoezHEtfKL377TtyUwOAA8J6m3w6fUbz89UPZrjqFRKqrYqwIGYEG3I9xFx5yU3jw7UiC6lQwv3A8xcaXnbcRSzLbhKZvFuM2IBtV8je0rkw30JUkciO0VE8naYlkx/sgxN7pUB8/zmlS9keMvqb+YtMPJZJg2NVNRrqLga/wBJFbX3WxlaozpSa7G5IBIM6RsL2dV6ZBd1AHIH8BOgYDZIQAE3muPCyG0j87YTcPabaCmfS33mWXY3s22grB2AUjmWXTwAndlUDhPs18iJXcVfYew69NQKjAnxlkoU8otxmSJqopEN2IiJYgSF2xu7TrC47LdR1k1EiUVJUwnRy3a+52KNVSADYqc44EhhYnmD8tOM6D+gEDvkjEzjiUSbIPE0Awyut5GYvB1gLUqxt9V7HyDEE+stlSkG4iadbZ/QxKFk2UbBYQp7lGGqBl1twANuGnCUfaeJNHHFkNmUKR0NmY2PynSdrYepSbMEZjrlsCSSRblNbBbotWS+Jpg31CnQr4HiDOR43dIUbWzt88M9NWY5WI7S2JytwIv8/OJkwu5FBBYIwF7/ABX+ZvEvty+ha0XKIidpmIiIAiIgCIiAIiIAiIgCIiAIiIAiIgCIiAIiIAiIgCIiAIiIAiIgCIiAIiIAiIgCIiAIiIAiIgCIiAIiIAiIgCIiAIiIAiIgCIiAIiIAiIgCIiAIiIAiIgCIiAIiIAiIgH//2Q=="/>
          <p:cNvSpPr>
            <a:spLocks noChangeAspect="1" noChangeArrowheads="1"/>
          </p:cNvSpPr>
          <p:nvPr/>
        </p:nvSpPr>
        <p:spPr bwMode="auto">
          <a:xfrm>
            <a:off x="155575" y="-1851025"/>
            <a:ext cx="5819775" cy="38671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148" name="AutoShape 4" descr="data:image/jpeg;base64,/9j/4AAQSkZJRgABAQAAAQABAAD/2wCEAAkGBxQTEhQUEhQVFhQXFxcYGBgXFhgWFRYXFRQWFhYXFBUZHCggGB0lHBYUITEhJSkrLi4uFx8zODMsNygtLisBCgoKDg0OGxAQGzQkICQsLCwsLCwvLDYsLywsLCwsLCwsLC8sLDQsLCwsLCwtLCwsLCwsLCwsLCwsLCwsLCwsLP/AABEIALcBFAMBIgACEQEDEQH/xAAcAAEAAgMBAQEAAAAAAAAAAAAABQYDBAcCAQj/xABDEAACAQIDBQUEBggEBwEAAAABAgADEQQSIQUGMUFRImFxgZEHEzKhQlJyscHRFCMzYoKS4fAkQ1PxFRZEc6KywlT/xAAaAQEAAwEBAQAAAAAAAAAAAAAAAQIDBAUG/8QAMhEAAgIBAwIEAwgBBQAAAAAAAAECEQMEEiExQQUTUYEUMmFCcZGhscHR8CIGFSNy4f/aAAwDAQACEQMRAD8A7hERAEREAREQBERAEREAREQBERAEREAREQBERAEREAREQBERAEREAREQBERAEREAREQBERAEREAREQBERAEREARExtWUcWA8xFgyRNc41PrX8LmeDj16MfKV3ImmbcTUG0F6N6TImKU8/UERuQpmeJ8VgeBvPssQIiIAiJgfGUw2U1EDdCwB9LxYM8SMr7fw6Gxqrfuu3zE1am9uHU9ouBzOQ2HebSNyBOxMWGxC1FDIwZTwINxMskCIiAIiIAiIgCIiAIiIAiQFbb7Dgg8zeYTtyoeg8B+cxeeBp5ciyxKlU2jVP028tPumu1dj8Rv4mVeoXZE+Uy4PiUHFlHmJi/T6fI38ATKe+IUcSBBxIHAnyv8AhM3qq7FvKXqXA40clY+QH3mYnxzclUfab8BKyhrt8K1LeNh6kz6dn4luYX7T3PyEq9UPKRPnHt9dB4C/4mYmxR5ux8FtIyns9gO3VUeRP3mGw1L6VVz4aelhOefiEI/NJL3LrDfQkDVvydvEz6t/qgfOQz4w0v2StU/it8msJrNvdXU64Q+oP3XlV4jpn9texPkz9CyAOf6Ce1w7nr6kStJvvW//ACuPKev+c6x/6Wp8vxMf7lpl9ojycnoWlcK3W3nMGK2YH+Kq47lNpXl3qrHjhnH8SD72mYbfqH/Jt4uv4Eyr8W0i6sn4fIb52NQXnVJ6+8f8DNjC1Ch7NQsv1XOb0Y6j5yGqbSqsNAqn7V/uWaIwzk5ne5/dv6XYn5ATmyeO4IfIrLLSyfUuT7T6AesxnajcgPnIOlV0y9OE9++M8zJ4/mcuHx7Gy0sTcx+0apUqLANpmW4Kk8NenK44TnK7KpM7hrrUzH42uCQdQzfEp6MD6y8tUuLHgZz7fV3p1VZSRmU3tzZDlJ9LTbS+Ky1E9k/YiWFRXBufp6oRmN+QJsWsNCHHMqbA8iCCJ4fb6EgqBm1VgbWbuPj+UqdDEmorXPaU/Jhl/L0kXUxBB+fpPe0+VyTT7HBmjtfB0Hc7ez9HxYQn/D1WCkE/AxNlbyNge4907NPyziWv8PMA9Laa24T9Jbr401sHh6p4vSQn7WUZvneduN9jNMlIiJqSIiIAiIgCIiAIiIBUTg25j1Npjq4YqLlkXxJnPjvLXqMA1Vh1Njb+VBc+om/V2MuJXMcUxbvBVR/Axv8AOfOT1mLF81/37j0FCUuhYa+JoqP1mJUdwteaTbbwY+k9Q/xf0kPs7cxVcmq+dLaBSRc95/rJmnu9hh/koftXb/2JnPl8axR4gr/v1aJWnk+rPdDeTBqLsKY7icz+are02qG9SnWlh6h6EUrD+ZiBPtHConwoi/ZUD7hMs8zL4rkm+G/xSX5L9zaOBI9UtuVX40qiDqTT/BiZ6fFMeJPrMRn0CcGXPPI7k3+L/k1jBIe8M+XM+z5eYFhYxln0QYB5sJ9AE+2hYB9yiMs9Wn28iwY7TKk8z3TEhsH0ieiZ6UT2FleasgxrKnv5s8uiEfRc+jr+ay4gSD3rqgU7HmyD0zGdfh8n8RGvUzyfKc3wWziha5vmBH5TVxGz7NT7yb/35SaeuM4A5feRYD5zXx7dsKBqo4D6zaAffPt9NH/KT+483PzSI5MN2R5zv25FEpgMKp4+6U+uv4zle727b4moqKCEFg7W0A4sfwE7dSphQFUWAAAHQAWE9HGjA9RETUCIiAIiIAiIgCIiAcN2Fj0FOpnQM2gS+pufGSOz3K5Vvd3Ogvw8ZB4txRyqo4C+Y66njYTf3RUvXLNckKTfv4fnPh80Fslk7df4PVi+Ui0V8StLIrG2YhR4/wB29Zs5ZQ99sWTiCvJFAHidT94lp2LtQNhadWoQNLEnmVNr/KcGXSuOKOT1/foaxncmiSAmTLIKtvGp/ZrfvJsPTjIvG4+s41ew6LeUjpMknzwHlSLLiNqUU0Zxfu1+6bNCoHUMvA6iVLZO771WDOCtPv4t3CXJaVgABYDSU1EMeOoxdvuTByfLPIjLPWWepzWaGO0T2RGWLB4yz7aewJ6VIsHhRFp7yz5aRYPIEyATyBK5tveBlJSiL2+JrXAPQTbBgnnntgVlJRVss4a399dBPdySbAnwEr+4FWricTeoSUpLmPQs2iX/API+U6YlMDgAPCfSaf8A0+54VGcq5t0cWTVVLhFfobLqNxAXx/Kam2NzvfKP1nauTqNASANLHkBLbOTe0X2ikFsPg2tyeqvEnmtM8h+9z5dT6uDwnSaVbkrfq3yc0tRORiq7MwGBf/GYkvUHCnSFyD1c8AfG0vuz9ysHSOYUszXvd2LG58dJ+edn1UFem1ck01dXqWFyVVgxUAnibW85fq3tNx+MxCUcCiUveOFS6+8fXizk6AAXJsNADrOvDKEVVGUpN9TstGiqCyKFHQAAfKZJr/pAWy3LOAL2Gvi3JZG7d2ouHovWrMQijRVNizHRUB0uxNgOA1nU5JEUTUTle0t9a1dvd4clKY0LLrUY8SAf7tLDu5t8UcMi1w7VSXZrWa2Z2KjMW1spEzWeF0FFvoXOJHbM23RrkqjdscUYZXHkePlJGbJp8ohqhERJAiIgCIiAfnvGBnOZkbgPhsR6CTW6uNo0s2diGYi11I0ErRrOptceWk28Jjqo11Pdqb+k+Py4d+PZ2PTjJJ2Yt76obE1CpuDlt/KPymPAVSEAJNuQk0uAp1x7xkysdOlrTTbCJTIRwe4g8fUSYZY7FjrlfsRKLuzxh6BZgKfxHkOcsWK2H+pH64JWFyRnyqb27J10PfIekrqD7lrDwGf+b8poFCT2iSe/WZyjKcrjKq/H3JtJU0bP/EMVT0WtU05M2ceV7gyX2VvXiNRVppUItovYqMNblQeyxGnZFjrpNBWKU1YlTSNwykC6a/ERbUd41Hhw0RWpsxVWt0HFT9k/2Z1/D4c8LcU/1Mt8ovqX7Zm3qFc5VfK/Om4yOD0sePlJIrOaYqpey4hM4+i97OByyVRrbxuJNbK2vVpDRmxNEDVSB+k0x91Qf2J5eo8I43YX7P8AZ/ydENR2kXGRm0NuUaXFrnoJ5O1KOIpXpVOyeY0I7mHEGQ77uo5zdtr99h6zz8WCKf8AzWvoaSm/sivvwgNkpk+chd7N4HqrSZC9PKTfKxXU21BHSTq7Np0/9Fe65dvMATR3vwivQDIL5CbnLYZT0HiB856ek+Hhmjtj7nPm3uD5Pe5u+BqH3OJIzWOWodM1uT252590tL7Up2upzdy6ziVLEFSrr8St+On5TqWzamHWlTd6wTMoOVjZlJ4ggm9/KT4j4fjjJTgnz2XqV0+dtU2fNsbSruuVVyA6dWPy0lZpYFmcU1Beq/BRf5jlLRjqmGVMzV3ycbq+YHlplvM+728GFw12pU1ueNV1qKbdMzL9020EXCSTi4r/AKsnLNV1svG6OwhhMOE0LntOerW4DuA0kvXxCoLuyqOrEAepnPd4PaNhzSK0sWlGoSLsqNWsPpACwF7cDK1tHaeDyIyipiKji5q4m9R2F9BTRuyl+NwoNreM+neohCKUTiS3Pllk9pO9hNL9HwbozP8AtKi1EAVOGUMTxPO3LxnH22fWUFvds5/cHvP/AFvOi7HwFOpY1XCBuFNCFHgSOMjd5NkUEOVAUPIgnTnprOfJOT/yY/x6cnP6VB2bJlY1DxWxBHQEHh/WdH3BwJwTM9RUNZxYHNqicxflfnbXQcNb6eJelQwmHanWdqjmoCSfgNPLdCpuBq6nTlbWamHr1Ff3lYAWX4gxOc6cRc/LrMJZZLlF4449bOj/APNzUvipIU/cup+ZN5z3fLaOJxmJDVWC4ZD+qVDdVBGrODxqW0udBy53UhXxd/dDscMzGy+XM+QMkcPuriFFjVpsCNVKsVI6E9PKaLNKSoiUExs3EpSRVUAEj/Yfn33mhWwWKav29FuD7xmAQAi9w19fAazQ2pgcTh9ai3UfSU5l/MeYkZX22zaFjOaKl3Vm8ZKKonsVtVqdVXpuSyNo3M24Ttm7G2VxeGSsuhOjDow0Yfj5z82NjM3PnOv+yPaVKnhjTqVURnqnIrMFLdlb5QeOuk7dJKSm77mOVpo6TESj73b3Mr/o2DBeuxygIAXY8wl9EUfSqNoLG1ze3oTmoq2YE1vHt40mpYfDhXxdY2RSezTUavWq21yKOX0jYDmROoLAAm5tx698rW5m7BwoarXb3mLq2949yQo4inTLa5RzJ1Y6nkBZojfVgRESwPz0+XiyqB3jXy6zxhqILEhgiW4MdfIcZKVtnoxvfJ6X9ABN3C7Mpj4AzHrl/Ez4x54xR6lNmPZL5gQL2BFib66anw4TNtPCh11Fyuo6yQTZ7kWVbDqW1+UzUsBb4nA/vrOCWaKnuTL1xTK9gnNrCiTficxBA7rCZ6GxBe7tl14CxPmSZPstFfiJb++6eqG0KY0RdfL7zEtTN24Kv79RsXc0MPspAGAVnBBvdb6HjxsJQN59g1cI17H3RPZbp+6xHAjkefqJ0/EY437TIg6Flv8APT5TSqVqL3WqVqKRaxDNe/edB5CaaTV5cUtzVp9URPGpKijbC272QlXt076ggX1OtifhbXwbuOssa7FLAVcGzZOK5iF56gNyPIgjqDK5trdk02NTBkso1NMkF7cwv1x3cfGbu6e17NYglf8AMpk2IPC4B5i3E8tDyI9uSeZeZp3z3T/ddmc3yupG9UoVM5q0R7rFAXanayVxzKjhm7h5TYw+8NN1BIIcfGrHgTpdSNSO/wABLkdm061HsG99VPAqw4Wv8LA+YnMt4mVXD5WuSVqMik5WPBmpAXysLhhyYHTtAxLBHJNeZHn9fp/4NzS4ZNVt68JSA98CCb2IuQbeBuPWaeL36pGmwpUrBgQGYKCwOh7GpsRzJ8uYpz7u12c+6RqqCzBQSzLfqPpLpoTx4cbzVql6b5aymm5/1QUv4A8ZMfDMF2uffhexnLPPobOEp63Gg6zapUixsis57h/dpm2dhkYgVGzHiFDKNPWWrZeALulKmtlJ1twsOJM7aSMVFsr1DYmNqAD3lKgttACWceJUf/U2qe4gOtbFVHP7qhfmxa8te9ldVrqikdhAGI63PZPgLeshMRthEHbYKDpcm3+8JtcIjy13NLD+zlKxKUauVgbs9ZxYLqLIiqLsTbieRkRVxgLX4W0A6AaCdASnRWzEkldTckXI5FQeF+Upe9uApmz4YAOWs1MEC9/pLc6W58pWcd9WTSiuCNxm1yF0YiaFPaVQ6s7N4km3hebVTY7sBmqUEtyZmJ8yiEfOfW2TT0/xKE9yMR68flJUIpUyu40qoqVUqsjfsU96U11UuiOy9CLoT3A9Jn3dqvinC2Y00sahANlW9gCR8OY6Dz6Td2TsZitelQrlnrLlbJTfSkCCQSQLZjYHUcLa3mLGYw4ILhhdQjdsWK5qjDtOynU8ABfgAPO8lFwqKt9iYyZ0XDY1UAVbKoHAaAW4ACZ32ovG9us57R2vccZ4qbTJFrzzorInyjrjTLjtPeBLZTqD5/hOc7x4EIRVp/s2Nj0VrXA8CAbeE2cRapl7RUg3v1HQiYMVXZ6NVAGanmQNl1IbNdLd+hF+8zswJqS/MrkraaWxabVagUa/gOpl4OGUhFKhyq5QLEjiWJsNTqW46agW0vK5sY+7Q5qYpDXtHNnKafETxNxyA5dABkrbcZuzT7K89dW8TL5bcnt6HM3XUuGM2vXyqlXFFFUABFY8BoBlp6epmjg95BRqI6vXbKyk9rJcAglbXNwbWlY1+kbnoOPn0kvsXZBqtndf1Klc/aVdCfhUuwGYgH75SmRZ258XXrKGDChTYAjLZqpBAIuzDKmh4AE981XwNM6dt2+s1V2I78xJImGnjqbWLLUtbQBlceHED/aZX2qoFqdGo3i9GmPUvf5Tt3X1ZbgnMBiQlNVdszAWJ43Pjz89YlFr7T2lc+5oYWmnJTVp1D4sxYa+U+S6ytEH1jQpclB77Xnpdo30pofG2n5zew271JTcUyx6uSx+ZklTwRGgCgd39J8GtJmn8uOT+/g9bfFdWVxqeIqXsMo5X0/r8phwm71XMGq1gbclW9+654S3LgT19BMybM+0f77p2Y/C9a1SSj/fczeXGivVdj0mN2FzyudB/DwlZ2vsTEgk0nBXotlPoLTp9PZQ+qPObKbPHd5Cd2m8Ezwdyn7Vf6mc9TB9EcNo4GoH/wAQta3UXuPXjL5s7ZVJqYyKx7ySG87S9rg06TItBRwAnoZPB45K3SftwYrUbeiOV7ybq1GQ5Mx7gQD6jnKrszdipUOrZMp4nMaotp8ea48PlO4bwYj3WGrOtgwQ2PQnQHyJvOa4LEhVAmObCtK1CD+pDyb+WbmA2Z7tChrVWzWzdvLe32LTRxe79HUozoTf6WZde48PIie6u0rc5FYza5lJZeCik0zdwuMRKgpuVosB2HDEk34nUAZSQNLmSybWFRWTE0qVRlJAcWKOLfFbiDytKd/xWlkqCtTWpdCEJtenUuMrA8bcbjnpM2CxotoZpDK6su5JqiZbd/DNqUXwAAH3SSTaJoUmWiq57WBJ18Byv6St1drkfDqbgac5MYLZubt12JP1AbAfaI4n5eMt5tFeSq1t5qZZhVwTM1zch3R799mnmhi9n6l8Fihca5qj1RodCM9yPKdApimOCKP4RrMdehSYaovoAfUTojl+hVooBVqxIwZfJmBNPMc97ELnudBx6DrMz7j4mqcz1lp34hczkelgPUy0U6CUM7UwNfita+nXuEwYjeLKLLrfjMJaipehbamisv7Oaqi4xCN9qmyj1DNI6vu3i6d+xTK69pXuPMZbiWTF721RolvSaNbeViLt8XcLTRZlIrsLt7Pd0zhqRetb3lSxIGuUDgCfOc79q1ajUx1akRSXL7sGqEc1M3u1NiVuCoBTS19JOn2gYpMIyU1V2Ggc3LIp04c7fKcyoI9Vyz1O0xJJKqSSTqSbTqhS5KydcGCjXamcrXtyazAML6MLjgZNbKwdfFNahTJ01exCKOF2e1vLUyXwmFxiKDRqJUUAdllHAfvAaedpbE3kq+6pJQVKeJKn3lGupyG2hNOolw3gL8dbW1iW18pCMvqUNMRSoMVPu3qqSGY9tQQdcqkWt3kX8OEl8DtmvU0pM7C1+ySFAHHiQBNXaBqVKjHE4LDUyTYugADeYB49+sy4TZ66BfdLbvUDuJBGvnMZR+/8h17m/hNqY2oLUxUI+s9QKh89b+V5t1auMUA9hifo0mJe99ABlGe/d858pbPxI1Chx1Fm+Sn8JsUqbZ1IupGugZGDciQdR3GVquqCibOD3Sx+NyGunuaa3INQD3lmteyaMeA+K0+707vfoKJlqO6VHPxKFCkLoBb+KWrBbUxWUAVQf+4ua/8AELH1vI/ePaDYvCvSz0CQQwyOCbrfTKdeZmz2OHAcSnriaoS1OoVsQwIudODAgeWvdJXZ+38YB2lpVh0zlXt3EgL6maWy8IpRhV0+qxqClkII1JIN7jSxFvvFirbl1gi1MNWSqCL2ayN4BgSreZEzim+gowPvIgPbXE0m+r7lHHiGNriJGHbL0iadQMjqbMpuCD3ifZO6Q2nZhg175kWgo5TJE9JRSK2z4Fn2JE7zV8UlEnBpTeqTb9YWsosdQqjtHhoSBre+ljL4RBLSNx+38LR0q4iih6NUUN/Le85Pj9m7Zrk+/pYqoD9EVqNKn4ZA2X5TWpbl4/guzwB+/iaX3I4mTyS7IttR0mt7RNnL/wBRf7NOq3zCWmrU9p+BHA1W8KR/+rSkr7PtoHhh8GlxbtVXJ9VvCex/Ft8dfDp9n3r2/mtK7svoTUSf277QKGKovQo066swHadFVbKwJFwxPLpKl+k5dJNUPZI+HDVjifeOiuQi0sgbsnTMXJlZqm88zxDHNtSZeLVDEY2/CRtevMlZZgenpOOEUVZo4ihUrCoKQuURqrdyU7FjPGzccbd86h7L9kpRp1cVXAvWXIgP+jxYnucgadEB5zne9GBpYfFP7hs1Em69Uv8AQPW3I9O+ek8S8tIJdzc2NiT79S2oXXz4fjeWmttcyl7IrA1NOJBtbqCD9wMsGMTnPPyYpuXBqnwZcRtR252ninthhxMjzTPIzC2HYmIxmmVZMU9sDN4yubcxRSoVT4T2h4Hl63m2MExOh1kZtwWq5DxUW+ZM6IQbdyITGHLNxmw+FZp5wTLJAV1lftEmPdnY1StXWmCQupY91jJ/Gey+rfNRqIT0cFD/ADC4PoJbtwN3zTBrVeyzCyJ9JVJ4v0J6S8YfDA6z1MeO48mcjhH/AArHYQ2ejVCj6SqXSw/fS4HynramJXFJ2Gy1kIKX7L3GnZJ0J7jxn6BVbcJrY3ZtGqLVaVOoP30VvvEt8P6MpwcU2Hjxi6bU6llxCdRa4vbgeIPQ8CfCazYdqLNlLIfpKD/5AcCO6dH25uRQU+9oUgjLwyXFvIaW7pW8Xhvedk9msvwnk3cSZzzg4smq5RqYPG11AJWlVU6g5ALjuZQJN0HXEZbIVYXBF7jXW49PnIXd7FhKvuX0RyQAfoVOngfvI75cE2SL3U2I4ESUnJUaJoyYTD2AUjwkHt2mmEYYg0kcOcrh7lLngxXgL9bHW3WWmnUDHKwy1OnJvsn8JrbdoZsPVBFyEJsRxyi4+6NtEPkqOMrUmQstAKrrcW+jY20HBl14Hl0lg9nmNzUDTJ1QkchYHW1h0N5C06YenQyiwakbdLFTNfcfGe7xjUidHW3mNRfyDaysXUkyqZ0FsJSq9p0UsNLlQTp3kRMtAWzfaMToLEvEROozEREAREQBERAPLtYE9JxjfbBJSqNUpaKxJK/VJ+r3d3KdpIkZjdgYer+0pK0xzY96otFpdT86YnatMalx4c5jwuMNZgFU5fDjO71PZzs4m5w4v9pvzkns/dbCUf2dBB32ufUznjpKJ3I5xs7Y2JrIASQLaD+kjtoezHEtfKL377TtyUwOAA8J6m3w6fUbz89UPZrjqFRKqrYqwIGYEG3I9xFx5yU3jw7UiC6lQwv3A8xcaXnbcRSzLbhKZvFuM2IBtV8je0rkw30JUkciO0VE8naYlkx/sgxN7pUB8/zmlS9keMvqb+YtMPJZJg2NVNRrqLga/wBJFbX3WxlaozpSa7G5IBIM6RsL2dV6ZBd1AHIH8BOgYDZIQAE3muPCyG0j87YTcPabaCmfS33mWXY3s22grB2AUjmWXTwAndlUDhPs18iJXcVfYew69NQKjAnxlkoU8otxmSJqopEN2IiJYgSF2xu7TrC47LdR1k1EiUVJUwnRy3a+52KNVSADYqc44EhhYnmD8tOM6D+gEDvkjEzjiUSbIPE0Awyut5GYvB1gLUqxt9V7HyDEE+stlSkG4iadbZ/QxKFk2UbBYQp7lGGqBl1twANuGnCUfaeJNHHFkNmUKR0NmY2PynSdrYepSbMEZjrlsCSSRblNbBbotWS+Jpg31CnQr4HiDOR43dIUbWzt88M9NWY5WI7S2JytwIv8/OJkwu5FBBYIwF7/ABX+ZvEvty+ha0XKIidpmIiIAiIgCIiAIiIAiIgCIiAIiIAiIgCIiAIiIAiIgCIiAIiIAiIgCIiAIiIAiIgCIiAIiIAiIgCIiAIiIAiIgCIiAIiIAiIgCIiAIiIAiIgCIiAIiIAiIgCIiAIiIAiIgH//2Q=="/>
          <p:cNvSpPr>
            <a:spLocks noChangeAspect="1" noChangeArrowheads="1"/>
          </p:cNvSpPr>
          <p:nvPr/>
        </p:nvSpPr>
        <p:spPr bwMode="auto">
          <a:xfrm>
            <a:off x="155575" y="-1851025"/>
            <a:ext cx="5819775" cy="38671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150" name="Picture 6" descr="Olivový olej - ilustra&amp;ccaron;ní foto. | na serveru Lidovky.cz | aktuální zpráv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797152"/>
            <a:ext cx="2707380" cy="1630314"/>
          </a:xfrm>
          <a:prstGeom prst="rect">
            <a:avLst/>
          </a:prstGeom>
          <a:noFill/>
        </p:spPr>
      </p:pic>
      <p:sp>
        <p:nvSpPr>
          <p:cNvPr id="9" name="Obdĺžnik 8"/>
          <p:cNvSpPr/>
          <p:nvPr/>
        </p:nvSpPr>
        <p:spPr>
          <a:xfrm>
            <a:off x="5436096" y="1412776"/>
            <a:ext cx="3089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LIPOFILNÉ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9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sk-SK" b="1" dirty="0" smtClean="0"/>
              <a:t>Vitamín A (retinol)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sk-SK" dirty="0" smtClean="0"/>
              <a:t>Potrebný pre normálny rast a vývoj tela, obzvlášť pre zdravé kosti a zuby. Chráni sliznice pred infekciami a je základom pre tvorbu fotosenzitívneho pigmentu dôležitého pre zrak.</a:t>
            </a:r>
          </a:p>
          <a:p>
            <a:pPr algn="just"/>
            <a:r>
              <a:rPr lang="sk-SK" b="1" dirty="0" smtClean="0"/>
              <a:t>denná dávka: </a:t>
            </a:r>
            <a:r>
              <a:rPr lang="sk-SK" dirty="0" smtClean="0"/>
              <a:t>muži 3000IU (900</a:t>
            </a:r>
            <a:r>
              <a:rPr lang="el-GR" dirty="0" smtClean="0"/>
              <a:t>μ</a:t>
            </a:r>
            <a:r>
              <a:rPr lang="sk-SK" dirty="0" smtClean="0"/>
              <a:t>g) / deň, ženy 2333IU (700</a:t>
            </a:r>
            <a:r>
              <a:rPr lang="el-GR" dirty="0" smtClean="0"/>
              <a:t>μ</a:t>
            </a:r>
            <a:r>
              <a:rPr lang="sk-SK" dirty="0" smtClean="0"/>
              <a:t>g) / deň</a:t>
            </a:r>
          </a:p>
          <a:p>
            <a:pPr algn="just"/>
            <a:r>
              <a:rPr lang="sk-SK" b="1" dirty="0" smtClean="0"/>
              <a:t>nedostatok: </a:t>
            </a:r>
            <a:r>
              <a:rPr lang="sk-SK" dirty="0" smtClean="0"/>
              <a:t>šerosleposť, narušený rast kostí, anémia, poruchy slizníc, poruchy rastu, kože, žliaz</a:t>
            </a:r>
          </a:p>
          <a:p>
            <a:pPr algn="just"/>
            <a:r>
              <a:rPr lang="sk-SK" b="1" dirty="0" smtClean="0"/>
              <a:t>prebytok: </a:t>
            </a:r>
            <a:r>
              <a:rPr lang="sk-SK" dirty="0" smtClean="0"/>
              <a:t>zvracanie, nevoľnosť, strata vlasov, vysychanie kože a slizníc, spontánne zlomeniny</a:t>
            </a:r>
          </a:p>
          <a:p>
            <a:pPr algn="just"/>
            <a:r>
              <a:rPr lang="sk-SK" b="1" dirty="0" smtClean="0"/>
              <a:t>zdroj: </a:t>
            </a:r>
            <a:r>
              <a:rPr lang="sk-SK" dirty="0" smtClean="0"/>
              <a:t>karotka, špenát, pečeň, melón, brokolica, marhuľa, morské ryby, mlieko</a:t>
            </a:r>
          </a:p>
          <a:p>
            <a:pPr algn="just"/>
            <a:r>
              <a:rPr lang="sk-SK" dirty="0" smtClean="0"/>
              <a:t>Tvoria ho 4 izoprénové jednotky </a:t>
            </a:r>
          </a:p>
          <a:p>
            <a:pPr algn="just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000" t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Vitamín D (kalciferol)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Spevňuje kosti pretože podporuje ukladanie vápnika a horčíka v kostiach, regulácia metabolizmu vápniku a fosfátu. Vstrebáva vápnik z tráviacej sústavy.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Steroidy – z ergosterolu ožiarením UV 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Denná dávka</a:t>
            </a:r>
            <a:r>
              <a:rPr lang="sk-SK" dirty="0" smtClean="0">
                <a:solidFill>
                  <a:srgbClr val="FF0000"/>
                </a:solidFill>
              </a:rPr>
              <a:t>: 5 g/deň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Nedostatok: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sz="3300" b="1" u="sng" dirty="0" smtClean="0">
                <a:solidFill>
                  <a:srgbClr val="FF0000"/>
                </a:solidFill>
              </a:rPr>
              <a:t>krivica (rachitis), </a:t>
            </a:r>
            <a:r>
              <a:rPr lang="sk-SK" dirty="0" smtClean="0">
                <a:solidFill>
                  <a:srgbClr val="FF0000"/>
                </a:solidFill>
              </a:rPr>
              <a:t>únava, podráždenosť, znížená odolnosť voči infekčným ochoreniam 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Prebytok: </a:t>
            </a:r>
            <a:r>
              <a:rPr lang="sk-SK" dirty="0" smtClean="0">
                <a:solidFill>
                  <a:srgbClr val="FF0000"/>
                </a:solidFill>
              </a:rPr>
              <a:t>strata chuti do jedla, nevoľnosť, dekalcifikácia kostí, zvýšená hladina vápniku v krvi </a:t>
            </a:r>
            <a:endParaRPr lang="sk-SK" b="1" dirty="0" smtClean="0">
              <a:solidFill>
                <a:srgbClr val="FF0000"/>
              </a:solidFill>
            </a:endParaRPr>
          </a:p>
          <a:p>
            <a:r>
              <a:rPr lang="sk-SK" b="1" dirty="0" smtClean="0">
                <a:solidFill>
                  <a:srgbClr val="FF0000"/>
                </a:solidFill>
              </a:rPr>
              <a:t>Zdroj: </a:t>
            </a:r>
            <a:r>
              <a:rPr lang="sk-SK" dirty="0" smtClean="0">
                <a:solidFill>
                  <a:srgbClr val="FF0000"/>
                </a:solidFill>
              </a:rPr>
              <a:t>rybí tuk (predovšetkým makrela a tuniak), žĺtky, mlieko a maslo</a:t>
            </a:r>
            <a:br>
              <a:rPr lang="sk-SK" dirty="0" smtClean="0">
                <a:solidFill>
                  <a:srgbClr val="FF0000"/>
                </a:solidFill>
              </a:rPr>
            </a:b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sk-SK" b="1" dirty="0" smtClean="0"/>
              <a:t>Charakteristika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err="1" smtClean="0"/>
              <a:t>vita</a:t>
            </a:r>
            <a:r>
              <a:rPr lang="sk-SK" dirty="0" smtClean="0"/>
              <a:t> = život, </a:t>
            </a:r>
            <a:r>
              <a:rPr lang="sk-SK" b="1" dirty="0" err="1" smtClean="0"/>
              <a:t>amin</a:t>
            </a:r>
            <a:r>
              <a:rPr lang="sk-SK" dirty="0" smtClean="0"/>
              <a:t> = dusík  </a:t>
            </a:r>
          </a:p>
          <a:p>
            <a:pPr algn="just"/>
            <a:r>
              <a:rPr lang="sk-SK" dirty="0"/>
              <a:t>o</a:t>
            </a:r>
            <a:r>
              <a:rPr lang="sk-SK" dirty="0" smtClean="0"/>
              <a:t>rganické zlúčeniny potrebné v stopových množstvách pre rast a biologické funkcie organizmu </a:t>
            </a:r>
          </a:p>
          <a:p>
            <a:pPr algn="just"/>
            <a:r>
              <a:rPr lang="sk-SK" dirty="0" err="1"/>
              <a:t>n</a:t>
            </a:r>
            <a:r>
              <a:rPr lang="sk-SK" dirty="0" err="1" smtClean="0"/>
              <a:t>ízkomolekulové</a:t>
            </a:r>
            <a:r>
              <a:rPr lang="sk-SK" dirty="0" smtClean="0"/>
              <a:t> látky</a:t>
            </a:r>
          </a:p>
          <a:p>
            <a:pPr algn="just"/>
            <a:r>
              <a:rPr lang="sk-SK" dirty="0" smtClean="0"/>
              <a:t>označenie veľkými písmenami abecedy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12000" t="-1000" r="19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sk-SK" dirty="0" smtClean="0"/>
              <a:t>Vitamín E (tokoferol)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Najdôležitejší antioxidant v tele, zabraňuje oxidácii buniek, vplyv na obranyschopnosť.</a:t>
            </a:r>
          </a:p>
          <a:p>
            <a:pPr algn="just"/>
            <a:r>
              <a:rPr lang="sk-SK" b="1" dirty="0" smtClean="0"/>
              <a:t>Denná dávka</a:t>
            </a:r>
            <a:r>
              <a:rPr lang="sk-SK" dirty="0" smtClean="0"/>
              <a:t>: 10 g/deň</a:t>
            </a:r>
          </a:p>
          <a:p>
            <a:pPr algn="just"/>
            <a:r>
              <a:rPr lang="sk-SK" b="1" dirty="0" smtClean="0"/>
              <a:t>Nedostatok: </a:t>
            </a:r>
            <a:r>
              <a:rPr lang="sk-SK" dirty="0" smtClean="0"/>
              <a:t>poruchy fungovania svalov (svalová slabosť), nervového systému, mozgu, kardiovaskulárneho systému, postihnutie červených krviniek (anémia), zvýšenie </a:t>
            </a:r>
            <a:r>
              <a:rPr lang="sk-SK" dirty="0" err="1" smtClean="0"/>
              <a:t>peroxidácie</a:t>
            </a:r>
            <a:r>
              <a:rPr lang="sk-SK" dirty="0" smtClean="0"/>
              <a:t> tukov v pečeni </a:t>
            </a:r>
          </a:p>
          <a:p>
            <a:pPr algn="just"/>
            <a:r>
              <a:rPr lang="sk-SK" b="1" dirty="0" smtClean="0"/>
              <a:t>Zdroj: </a:t>
            </a:r>
            <a:r>
              <a:rPr lang="sk-SK" dirty="0" smtClean="0"/>
              <a:t>klíčky pšenice, rastlinné oleje, mlieko, zelenina, mandle </a:t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Vitamín K (fylochinón)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11560" y="184482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b="1" dirty="0" smtClean="0"/>
              <a:t>Upravuje zrážanlivosť krvi, umožňuje tvorbu protrombínu v pečeni, čím zabraňuje vykrvácaniu, podporuje správnu funkciu pečene, pôsobí preventívne voči infekcii u detí, proti zhubným nádorom</a:t>
            </a:r>
          </a:p>
          <a:p>
            <a:pPr algn="just"/>
            <a:r>
              <a:rPr lang="sk-SK" b="1" dirty="0" smtClean="0"/>
              <a:t>Nedostatok: </a:t>
            </a:r>
            <a:r>
              <a:rPr lang="sk-SK" dirty="0" smtClean="0"/>
              <a:t>nedostatok krvných doštičiek, krvácavosť.</a:t>
            </a:r>
          </a:p>
          <a:p>
            <a:pPr algn="just"/>
            <a:r>
              <a:rPr lang="sk-SK" b="1" dirty="0" smtClean="0"/>
              <a:t>Prebytok: </a:t>
            </a:r>
            <a:r>
              <a:rPr lang="sk-SK" dirty="0" smtClean="0"/>
              <a:t>porucha krvného obrazu, alergické kožné reakcie</a:t>
            </a:r>
          </a:p>
          <a:p>
            <a:pPr algn="just"/>
            <a:r>
              <a:rPr lang="sk-SK" b="1" dirty="0" smtClean="0"/>
              <a:t>Zdroj: </a:t>
            </a:r>
            <a:r>
              <a:rPr lang="sk-SK" dirty="0" smtClean="0"/>
              <a:t>pažítka, špenát, kapusta a iné zelené časti rastlín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Zopakujme si </a:t>
            </a:r>
            <a:r>
              <a:rPr lang="sk-SK" b="1" dirty="0" smtClean="0">
                <a:sym typeface="Wingdings" pitchFamily="2" charset="2"/>
              </a:rPr>
              <a:t>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484784"/>
            <a:ext cx="6768752" cy="4525963"/>
          </a:xfrm>
        </p:spPr>
        <p:txBody>
          <a:bodyPr>
            <a:noAutofit/>
          </a:bodyPr>
          <a:lstStyle/>
          <a:p>
            <a:r>
              <a:rPr lang="sk-SK" sz="2300" dirty="0" smtClean="0"/>
              <a:t>1. Vysvetlite pojem esenciálny.</a:t>
            </a:r>
          </a:p>
          <a:p>
            <a:r>
              <a:rPr lang="sk-SK" sz="2300" dirty="0" smtClean="0"/>
              <a:t>2. Ako delíme vitamíny podľa rozpustnosti?</a:t>
            </a:r>
          </a:p>
          <a:p>
            <a:r>
              <a:rPr lang="sk-SK" sz="2300" dirty="0" smtClean="0"/>
              <a:t>3. Vymenujte  aspoň 4 ochorenia z nedostatku konkrétnych vitamínov</a:t>
            </a:r>
          </a:p>
          <a:p>
            <a:r>
              <a:rPr lang="sk-SK" sz="2300" dirty="0" smtClean="0"/>
              <a:t>4. Ktoré potraviny sú najhodnotnejším zdrojom vitamínov?</a:t>
            </a:r>
          </a:p>
          <a:p>
            <a:r>
              <a:rPr lang="sk-SK" sz="2300" dirty="0" smtClean="0"/>
              <a:t>5. Čo znamená avitaminóza?</a:t>
            </a:r>
          </a:p>
          <a:p>
            <a:r>
              <a:rPr lang="sk-SK" sz="2300" dirty="0" smtClean="0"/>
              <a:t>6. Ktoré vitamíny sú </a:t>
            </a:r>
            <a:r>
              <a:rPr lang="sk-SK" sz="2300" dirty="0" err="1" smtClean="0"/>
              <a:t>lipofilné</a:t>
            </a:r>
            <a:r>
              <a:rPr lang="sk-SK" sz="2300" dirty="0" smtClean="0"/>
              <a:t>?</a:t>
            </a:r>
          </a:p>
          <a:p>
            <a:r>
              <a:rPr lang="sk-SK" sz="2300" dirty="0" smtClean="0"/>
              <a:t>7. Ktoré vitamíny vznikajú z </a:t>
            </a:r>
            <a:r>
              <a:rPr lang="sk-SK" sz="2300" dirty="0" err="1" smtClean="0"/>
              <a:t>provitamínov</a:t>
            </a:r>
            <a:r>
              <a:rPr lang="sk-SK" sz="2300" dirty="0" smtClean="0"/>
              <a:t>?</a:t>
            </a:r>
          </a:p>
          <a:p>
            <a:r>
              <a:rPr lang="sk-SK" sz="2300" dirty="0" smtClean="0"/>
              <a:t>8. Ktoré vitamíny sú nevyhnutné pre správnu imunitu?</a:t>
            </a:r>
          </a:p>
          <a:p>
            <a:r>
              <a:rPr lang="sk-SK" sz="2300" dirty="0" smtClean="0"/>
              <a:t>9. Ktoré vitamíny sú nevyhnutné pre správnu krvotvorbu</a:t>
            </a:r>
            <a:r>
              <a:rPr lang="sk-SK" sz="2300" dirty="0" smtClean="0"/>
              <a:t>?</a:t>
            </a:r>
            <a:endParaRPr lang="sk-SK" sz="2300" dirty="0" smtClean="0"/>
          </a:p>
        </p:txBody>
      </p:sp>
      <p:graphicFrame>
        <p:nvGraphicFramePr>
          <p:cNvPr id="5" name="Tabuľka 4"/>
          <p:cNvGraphicFramePr>
            <a:graphicFrameLocks noGrp="1"/>
          </p:cNvGraphicFramePr>
          <p:nvPr/>
        </p:nvGraphicFramePr>
        <p:xfrm>
          <a:off x="6660232" y="1268760"/>
          <a:ext cx="2195736" cy="5256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868"/>
                <a:gridCol w="1097868"/>
              </a:tblGrid>
              <a:tr h="525658">
                <a:tc>
                  <a:txBody>
                    <a:bodyPr/>
                    <a:lstStyle/>
                    <a:p>
                      <a:r>
                        <a:rPr lang="sk-SK" dirty="0" smtClean="0"/>
                        <a:t>Meno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Meno</a:t>
                      </a:r>
                      <a:endParaRPr lang="sk-SK" dirty="0"/>
                    </a:p>
                  </a:txBody>
                  <a:tcPr/>
                </a:tc>
              </a:tr>
              <a:tr h="525658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525658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525658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525658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525658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525658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525658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525658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525658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Zdroje 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Autofit/>
          </a:bodyPr>
          <a:lstStyle/>
          <a:p>
            <a:r>
              <a:rPr lang="sk-SK" sz="1600" dirty="0" smtClean="0"/>
              <a:t>Obr. vitamín H </a:t>
            </a:r>
            <a:r>
              <a:rPr lang="sk-SK" sz="1600" dirty="0" smtClean="0">
                <a:hlinkClick r:id="rId3"/>
              </a:rPr>
              <a:t>http://www.opotravinach.sk/sciences/view/Vitam%C3%ADny%20ROZPUSTN%C3%89%20vo%20vode</a:t>
            </a:r>
            <a:endParaRPr lang="sk-SK" sz="1600" dirty="0" smtClean="0"/>
          </a:p>
          <a:p>
            <a:r>
              <a:rPr lang="sk-SK" sz="1600" dirty="0" smtClean="0"/>
              <a:t>Obr. </a:t>
            </a:r>
            <a:r>
              <a:rPr lang="sk-SK" sz="1600" dirty="0" err="1"/>
              <a:t>v</a:t>
            </a:r>
            <a:r>
              <a:rPr lang="sk-SK" sz="1600" dirty="0" err="1" smtClean="0"/>
              <a:t>it</a:t>
            </a:r>
            <a:r>
              <a:rPr lang="sk-SK" sz="1600" dirty="0" smtClean="0"/>
              <a:t>. C </a:t>
            </a:r>
            <a:r>
              <a:rPr lang="sk-SK" sz="1600" dirty="0" smtClean="0">
                <a:hlinkClick r:id="rId4"/>
              </a:rPr>
              <a:t>http://paperpkblog.com/news/index.php/usage-of-vitamin-c-prevents-from-stroke-research/</a:t>
            </a:r>
            <a:endParaRPr lang="sk-SK" sz="1600" dirty="0" smtClean="0"/>
          </a:p>
          <a:p>
            <a:r>
              <a:rPr lang="sk-SK" sz="1600" dirty="0" smtClean="0"/>
              <a:t>Obr. </a:t>
            </a:r>
            <a:r>
              <a:rPr lang="sk-SK" sz="1600" dirty="0" err="1"/>
              <a:t>v</a:t>
            </a:r>
            <a:r>
              <a:rPr lang="sk-SK" sz="1600" dirty="0" err="1" smtClean="0"/>
              <a:t>it</a:t>
            </a:r>
            <a:r>
              <a:rPr lang="sk-SK" sz="1600" dirty="0" smtClean="0"/>
              <a:t>. B12 </a:t>
            </a:r>
            <a:r>
              <a:rPr lang="sk-SK" sz="1600" dirty="0" smtClean="0">
                <a:hlinkClick r:id="rId5"/>
              </a:rPr>
              <a:t>http://www.theamarukgolfclub.ca/studies-show-lack-of-vitamin-b12-can-make-people-age-faster/</a:t>
            </a:r>
            <a:endParaRPr lang="sk-SK" sz="1600" dirty="0" smtClean="0"/>
          </a:p>
          <a:p>
            <a:r>
              <a:rPr lang="sk-SK" sz="1600" dirty="0" smtClean="0"/>
              <a:t>Obr. </a:t>
            </a:r>
            <a:r>
              <a:rPr lang="sk-SK" sz="1600" dirty="0" err="1"/>
              <a:t>v</a:t>
            </a:r>
            <a:r>
              <a:rPr lang="sk-SK" sz="1600" dirty="0" err="1" smtClean="0"/>
              <a:t>it</a:t>
            </a:r>
            <a:r>
              <a:rPr lang="sk-SK" sz="1600" dirty="0" smtClean="0"/>
              <a:t>.  B9  </a:t>
            </a:r>
            <a:r>
              <a:rPr lang="sk-SK" sz="1600" dirty="0" smtClean="0">
                <a:hlinkClick r:id="rId6"/>
              </a:rPr>
              <a:t>http://kesehatan.gen22.net/2012/10/16-sumber-vitamin-b9-asam-folat-terbaik.html</a:t>
            </a:r>
            <a:endParaRPr lang="sk-SK" sz="1600" dirty="0" smtClean="0"/>
          </a:p>
          <a:p>
            <a:r>
              <a:rPr lang="sk-SK" sz="1600" dirty="0" smtClean="0"/>
              <a:t>Obr. </a:t>
            </a:r>
            <a:r>
              <a:rPr lang="sk-SK" sz="1600" dirty="0" err="1"/>
              <a:t>v</a:t>
            </a:r>
            <a:r>
              <a:rPr lang="sk-SK" sz="1600" dirty="0" err="1" smtClean="0"/>
              <a:t>it</a:t>
            </a:r>
            <a:r>
              <a:rPr lang="sk-SK" sz="1600" dirty="0" smtClean="0"/>
              <a:t>. B6 a B2 </a:t>
            </a:r>
            <a:r>
              <a:rPr lang="sk-SK" sz="1600" dirty="0" smtClean="0">
                <a:hlinkClick r:id="rId7"/>
              </a:rPr>
              <a:t>http://www.123rf.com/photo_17018672_the-products-containing-vitamin-b6.html</a:t>
            </a:r>
            <a:endParaRPr lang="sk-SK" sz="1600" dirty="0" smtClean="0"/>
          </a:p>
          <a:p>
            <a:r>
              <a:rPr lang="sk-SK" sz="1600" dirty="0" smtClean="0"/>
              <a:t>Obr. </a:t>
            </a:r>
            <a:r>
              <a:rPr lang="sk-SK" sz="1600" dirty="0" err="1"/>
              <a:t>v</a:t>
            </a:r>
            <a:r>
              <a:rPr lang="sk-SK" sz="1600" dirty="0" err="1" smtClean="0"/>
              <a:t>it</a:t>
            </a:r>
            <a:r>
              <a:rPr lang="sk-SK" sz="1600" dirty="0" smtClean="0"/>
              <a:t>. B5 </a:t>
            </a:r>
            <a:r>
              <a:rPr lang="sk-SK" sz="1600" dirty="0" smtClean="0">
                <a:hlinkClick r:id="rId8"/>
              </a:rPr>
              <a:t>https://www.youtube.com/watch?v=MLFZ8CsrJqU</a:t>
            </a:r>
            <a:endParaRPr lang="sk-SK" sz="1600" dirty="0" smtClean="0"/>
          </a:p>
          <a:p>
            <a:r>
              <a:rPr lang="sk-SK" sz="1600" dirty="0" smtClean="0"/>
              <a:t>Obr. </a:t>
            </a:r>
            <a:r>
              <a:rPr lang="sk-SK" sz="1600" dirty="0" err="1" smtClean="0"/>
              <a:t>vit</a:t>
            </a:r>
            <a:r>
              <a:rPr lang="sk-SK" sz="1600" dirty="0" smtClean="0"/>
              <a:t>. B3 </a:t>
            </a:r>
            <a:r>
              <a:rPr lang="sk-SK" sz="1600" dirty="0" smtClean="0">
                <a:hlinkClick r:id="rId9"/>
              </a:rPr>
              <a:t>https://renadyl.wordpress.com/2013/11/12/vitamin-b3-and-kidney-health/</a:t>
            </a:r>
            <a:endParaRPr lang="sk-SK" sz="1600" dirty="0" smtClean="0"/>
          </a:p>
          <a:p>
            <a:r>
              <a:rPr lang="sk-SK" sz="1600" dirty="0" smtClean="0"/>
              <a:t>Obr. </a:t>
            </a:r>
            <a:r>
              <a:rPr lang="sk-SK" sz="1600" dirty="0" err="1" smtClean="0"/>
              <a:t>vit</a:t>
            </a:r>
            <a:r>
              <a:rPr lang="sk-SK" sz="1600" dirty="0" smtClean="0"/>
              <a:t>. B1 </a:t>
            </a:r>
            <a:r>
              <a:rPr lang="sk-SK" sz="1600" dirty="0" smtClean="0">
                <a:hlinkClick r:id="rId10"/>
              </a:rPr>
              <a:t>http://www.fitjog.com/vitamins/vitamin-b1-thiamine.php</a:t>
            </a:r>
            <a:endParaRPr lang="sk-SK" sz="1600" dirty="0" smtClean="0"/>
          </a:p>
          <a:p>
            <a:r>
              <a:rPr lang="sk-SK" sz="1600" dirty="0" smtClean="0"/>
              <a:t>Obr. </a:t>
            </a:r>
            <a:r>
              <a:rPr lang="sk-SK" sz="1600" dirty="0" err="1" smtClean="0"/>
              <a:t>vit</a:t>
            </a:r>
            <a:r>
              <a:rPr lang="sk-SK" sz="1600" dirty="0" smtClean="0"/>
              <a:t>. D </a:t>
            </a:r>
            <a:r>
              <a:rPr lang="sk-SK" sz="1600" dirty="0" smtClean="0">
                <a:hlinkClick r:id="rId11"/>
              </a:rPr>
              <a:t>http://www.forbes.com/sites/robertglatter/2014/08/07/dementia-risk-and-vitamin-d-levels-is-there-a-connection/</a:t>
            </a:r>
            <a:r>
              <a:rPr lang="sk-SK" sz="1600" dirty="0" smtClean="0"/>
              <a:t> </a:t>
            </a:r>
          </a:p>
          <a:p>
            <a:r>
              <a:rPr lang="sk-SK" sz="1600" dirty="0" smtClean="0"/>
              <a:t>Obr. </a:t>
            </a:r>
            <a:r>
              <a:rPr lang="sk-SK" sz="1600" dirty="0" err="1" smtClean="0"/>
              <a:t>vit</a:t>
            </a:r>
            <a:r>
              <a:rPr lang="sk-SK" sz="1600" dirty="0" smtClean="0"/>
              <a:t>. E </a:t>
            </a:r>
            <a:r>
              <a:rPr lang="sk-SK" sz="1600" dirty="0" smtClean="0">
                <a:hlinkClick r:id="rId12"/>
              </a:rPr>
              <a:t>http://shopcongnghethucpham.com/vitamin-e/</a:t>
            </a:r>
            <a:endParaRPr lang="sk-SK" sz="1600" dirty="0" smtClean="0"/>
          </a:p>
          <a:p>
            <a:r>
              <a:rPr lang="sk-SK" sz="1600" dirty="0" smtClean="0"/>
              <a:t>Obr. </a:t>
            </a:r>
            <a:r>
              <a:rPr lang="sk-SK" sz="1600" dirty="0" err="1" smtClean="0"/>
              <a:t>vit</a:t>
            </a:r>
            <a:r>
              <a:rPr lang="sk-SK" sz="1600" dirty="0" smtClean="0"/>
              <a:t>. K </a:t>
            </a:r>
            <a:r>
              <a:rPr lang="sk-SK" sz="1600" dirty="0" smtClean="0">
                <a:hlinkClick r:id="rId13"/>
              </a:rPr>
              <a:t>http://articles.mercola.com/sites/articles/archive/2012/12/16/vitamin-k2.aspx</a:t>
            </a:r>
            <a:r>
              <a:rPr lang="sk-SK" sz="1600" dirty="0" smtClean="0"/>
              <a:t> </a:t>
            </a:r>
          </a:p>
          <a:p>
            <a:r>
              <a:rPr lang="sk-SK" sz="1600" dirty="0" smtClean="0"/>
              <a:t>Obr. </a:t>
            </a:r>
            <a:r>
              <a:rPr lang="sk-SK" sz="1600" dirty="0" err="1" smtClean="0"/>
              <a:t>vit</a:t>
            </a:r>
            <a:r>
              <a:rPr lang="sk-SK" sz="1600" dirty="0" smtClean="0"/>
              <a:t>. A </a:t>
            </a:r>
            <a:r>
              <a:rPr lang="sk-SK" sz="1600" dirty="0" smtClean="0">
                <a:hlinkClick r:id="rId14"/>
              </a:rPr>
              <a:t>http://www.dietyahubnuti.cz/infografiky/nejlepsi-zdroje-vitaminu-a/</a:t>
            </a:r>
            <a:r>
              <a:rPr lang="sk-SK" sz="1600" dirty="0" smtClean="0"/>
              <a:t> </a:t>
            </a:r>
          </a:p>
          <a:p>
            <a:endParaRPr lang="sk-SK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6699"/>
          </a:solidFill>
        </p:spPr>
        <p:txBody>
          <a:bodyPr/>
          <a:lstStyle/>
          <a:p>
            <a:r>
              <a:rPr lang="sk-SK" b="1" dirty="0" smtClean="0"/>
              <a:t>Tvorba vitamínov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rastliny a mikroorganizmy ich tvoria z jednoduchých zlúčenín </a:t>
            </a:r>
          </a:p>
          <a:p>
            <a:pPr algn="just"/>
            <a:r>
              <a:rPr lang="sk-SK" dirty="0"/>
              <a:t>v</a:t>
            </a:r>
            <a:r>
              <a:rPr lang="sk-SK" dirty="0" smtClean="0"/>
              <a:t>yššie organizmy ich nevedia tvoriť, sú odkázané prijímať ich v potrave </a:t>
            </a:r>
          </a:p>
          <a:p>
            <a:pPr algn="just"/>
            <a:r>
              <a:rPr lang="sk-SK" b="1" dirty="0" smtClean="0"/>
              <a:t>esenciálne </a:t>
            </a:r>
            <a:r>
              <a:rPr lang="sk-SK" dirty="0" smtClean="0"/>
              <a:t>– nevyhnutné pre život , nenahraditeľné</a:t>
            </a:r>
          </a:p>
          <a:p>
            <a:pPr algn="just"/>
            <a:r>
              <a:rPr lang="sk-SK" dirty="0"/>
              <a:t>ľ</a:t>
            </a:r>
            <a:r>
              <a:rPr lang="sk-SK" dirty="0" smtClean="0"/>
              <a:t>udský organizmus si, až na niektoré výnimky, nedokáže vitamíny sám vyrobiť</a:t>
            </a:r>
          </a:p>
          <a:p>
            <a:pPr algn="just"/>
            <a:r>
              <a:rPr lang="sk-SK" dirty="0" smtClean="0"/>
              <a:t>preto ich musí získavať prostredníctvom stravy 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Provitamíny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Prekurzory</a:t>
            </a:r>
            <a:r>
              <a:rPr lang="sk-SK" dirty="0" smtClean="0"/>
              <a:t> vitamínov, látky, ktoré sa v tele menia na vitamíny 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683568" y="3429000"/>
            <a:ext cx="7861063" cy="1938992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Vitamín A vzniká z ß- karoténu</a:t>
            </a:r>
          </a:p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Vitamín D z </a:t>
            </a:r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ergosterolu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</a:p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Vitamín B</a:t>
            </a:r>
            <a:r>
              <a:rPr lang="sk-SK" sz="40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3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(niacín) z AMK tryptofán </a:t>
            </a:r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931224" cy="1143000"/>
          </a:xfrm>
          <a:solidFill>
            <a:srgbClr val="FF6699"/>
          </a:solidFill>
        </p:spPr>
        <p:txBody>
          <a:bodyPr/>
          <a:lstStyle/>
          <a:p>
            <a:r>
              <a:rPr lang="sk-SK" b="1" dirty="0" smtClean="0"/>
              <a:t>Množstvo vitamínov v tele: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b="1" u="sng" dirty="0" smtClean="0">
                <a:solidFill>
                  <a:srgbClr val="00B0F0"/>
                </a:solidFill>
              </a:rPr>
              <a:t>Hypovitaminóza</a:t>
            </a:r>
            <a:r>
              <a:rPr lang="sk-SK" b="1" dirty="0" smtClean="0">
                <a:solidFill>
                  <a:srgbClr val="00B0F0"/>
                </a:solidFill>
              </a:rPr>
              <a:t> – </a:t>
            </a:r>
            <a:r>
              <a:rPr lang="sk-SK" dirty="0" smtClean="0">
                <a:solidFill>
                  <a:srgbClr val="00B0F0"/>
                </a:solidFill>
              </a:rPr>
              <a:t>nedostatok vitamínov v tele, najčastejšie sa vyskytuje u ľudí s nedostatočným stravovaním, alkoholikov a ľudí s chorobou tráviacej sústavy </a:t>
            </a:r>
          </a:p>
          <a:p>
            <a:pPr algn="just"/>
            <a:r>
              <a:rPr lang="sk-SK" b="1" u="sng" dirty="0" smtClean="0">
                <a:solidFill>
                  <a:srgbClr val="FFFF00"/>
                </a:solidFill>
              </a:rPr>
              <a:t>Hypervitaminóza</a:t>
            </a:r>
            <a:r>
              <a:rPr lang="sk-SK" dirty="0">
                <a:solidFill>
                  <a:srgbClr val="FFFF00"/>
                </a:solidFill>
              </a:rPr>
              <a:t> </a:t>
            </a:r>
            <a:r>
              <a:rPr lang="sk-SK" dirty="0" smtClean="0">
                <a:solidFill>
                  <a:srgbClr val="FFFF00"/>
                </a:solidFill>
              </a:rPr>
              <a:t>-  príliš vysoká miera nahromadených vitamínov v tele organizmu, vitamíny rozpustné v tukoch, napr. poškodenie pečene</a:t>
            </a:r>
          </a:p>
          <a:p>
            <a:pPr algn="just"/>
            <a:r>
              <a:rPr lang="sk-SK" b="1" u="sng" dirty="0" smtClean="0">
                <a:solidFill>
                  <a:srgbClr val="92D050"/>
                </a:solidFill>
              </a:rPr>
              <a:t>Avitaminóza</a:t>
            </a:r>
            <a:r>
              <a:rPr lang="sk-SK" dirty="0" smtClean="0">
                <a:solidFill>
                  <a:srgbClr val="92D050"/>
                </a:solidFill>
              </a:rPr>
              <a:t> – úplný nedostatok niektorého vitamínu, napr. </a:t>
            </a:r>
            <a:r>
              <a:rPr lang="pl-PL" dirty="0" smtClean="0">
                <a:solidFill>
                  <a:srgbClr val="92D050"/>
                </a:solidFill>
              </a:rPr>
              <a:t>ochorenie z nedostatku vitamínu C je skorbut.</a:t>
            </a:r>
            <a:endParaRPr lang="sk-SK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b="1" dirty="0" smtClean="0"/>
              <a:t>Funkcia 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smtClean="0"/>
              <a:t>Regulačné faktory </a:t>
            </a:r>
            <a:r>
              <a:rPr lang="sk-SK" dirty="0" smtClean="0"/>
              <a:t>– napr. regulácia normálneho telesného rastu</a:t>
            </a:r>
          </a:p>
          <a:p>
            <a:pPr algn="just"/>
            <a:r>
              <a:rPr lang="sk-SK" b="1" dirty="0" smtClean="0"/>
              <a:t>Koenzýmy</a:t>
            </a:r>
            <a:r>
              <a:rPr lang="sk-SK" dirty="0" smtClean="0"/>
              <a:t> – najmä vitamíny rozpustné vo vode</a:t>
            </a:r>
          </a:p>
          <a:p>
            <a:pPr algn="just"/>
            <a:r>
              <a:rPr lang="sk-SK" b="1" dirty="0" smtClean="0"/>
              <a:t>Antioxidanty</a:t>
            </a:r>
            <a:r>
              <a:rPr lang="sk-SK" dirty="0" smtClean="0"/>
              <a:t> – vychytávajú voľné radikály</a:t>
            </a:r>
          </a:p>
          <a:p>
            <a:pPr algn="just"/>
            <a:r>
              <a:rPr lang="sk-SK" b="1" dirty="0"/>
              <a:t>K</a:t>
            </a:r>
            <a:r>
              <a:rPr lang="sk-SK" b="1" dirty="0" smtClean="0"/>
              <a:t>atalyzátory biochemických reakcií </a:t>
            </a:r>
            <a:r>
              <a:rPr lang="sk-SK" dirty="0" smtClean="0"/>
              <a:t>v ľudskom tele </a:t>
            </a:r>
            <a:endParaRPr lang="sk-SK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b="1" dirty="0" smtClean="0"/>
              <a:t>Vitamíny rozpustné vo vode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sk-SK" b="1" dirty="0" smtClean="0"/>
              <a:t>vitamín B</a:t>
            </a:r>
            <a:r>
              <a:rPr lang="sk-SK" b="1" baseline="-25000" dirty="0" smtClean="0"/>
              <a:t>1</a:t>
            </a:r>
            <a:r>
              <a:rPr lang="sk-SK" b="1" dirty="0" smtClean="0"/>
              <a:t> </a:t>
            </a:r>
            <a:r>
              <a:rPr lang="sk-SK" dirty="0" smtClean="0"/>
              <a:t>(thiamín)</a:t>
            </a:r>
          </a:p>
          <a:p>
            <a:r>
              <a:rPr lang="sk-SK" b="1" dirty="0" smtClean="0"/>
              <a:t>vitamín B</a:t>
            </a:r>
            <a:r>
              <a:rPr lang="sk-SK" b="1" baseline="-25000" dirty="0" smtClean="0"/>
              <a:t>2</a:t>
            </a:r>
            <a:r>
              <a:rPr lang="sk-SK" b="1" dirty="0" smtClean="0"/>
              <a:t> </a:t>
            </a:r>
            <a:r>
              <a:rPr lang="sk-SK" dirty="0" smtClean="0"/>
              <a:t>(riboflavín)</a:t>
            </a:r>
          </a:p>
          <a:p>
            <a:r>
              <a:rPr lang="sk-SK" b="1" dirty="0" smtClean="0"/>
              <a:t>vitamín B</a:t>
            </a:r>
            <a:r>
              <a:rPr lang="sk-SK" b="1" baseline="-25000" dirty="0" smtClean="0"/>
              <a:t>3</a:t>
            </a:r>
            <a:r>
              <a:rPr lang="sk-SK" b="1" dirty="0" smtClean="0"/>
              <a:t> </a:t>
            </a:r>
            <a:r>
              <a:rPr lang="sk-SK" dirty="0" smtClean="0"/>
              <a:t>(niacín)</a:t>
            </a:r>
          </a:p>
          <a:p>
            <a:r>
              <a:rPr lang="sk-SK" b="1" dirty="0" smtClean="0"/>
              <a:t>vitamín B</a:t>
            </a:r>
            <a:r>
              <a:rPr lang="sk-SK" b="1" baseline="-25000" dirty="0" smtClean="0"/>
              <a:t>5</a:t>
            </a:r>
            <a:r>
              <a:rPr lang="sk-SK" b="1" dirty="0" smtClean="0"/>
              <a:t> </a:t>
            </a:r>
            <a:r>
              <a:rPr lang="sk-SK" dirty="0" smtClean="0"/>
              <a:t>(kyselina pantoténová)</a:t>
            </a:r>
          </a:p>
          <a:p>
            <a:r>
              <a:rPr lang="sk-SK" b="1" dirty="0" smtClean="0"/>
              <a:t>vitamín B</a:t>
            </a:r>
            <a:r>
              <a:rPr lang="sk-SK" b="1" baseline="-25000" dirty="0" smtClean="0"/>
              <a:t>6</a:t>
            </a:r>
            <a:r>
              <a:rPr lang="sk-SK" b="1" dirty="0" smtClean="0"/>
              <a:t> </a:t>
            </a:r>
            <a:r>
              <a:rPr lang="sk-SK" dirty="0" smtClean="0"/>
              <a:t>(pyridoxín)</a:t>
            </a:r>
          </a:p>
          <a:p>
            <a:r>
              <a:rPr lang="sk-SK" b="1" dirty="0" smtClean="0"/>
              <a:t>vitamín B</a:t>
            </a:r>
            <a:r>
              <a:rPr lang="sk-SK" b="1" baseline="-25000" dirty="0" smtClean="0"/>
              <a:t>9</a:t>
            </a:r>
            <a:r>
              <a:rPr lang="sk-SK" b="1" dirty="0" smtClean="0"/>
              <a:t> </a:t>
            </a:r>
            <a:r>
              <a:rPr lang="sk-SK" dirty="0" smtClean="0"/>
              <a:t>(kyselina listová)</a:t>
            </a:r>
          </a:p>
          <a:p>
            <a:r>
              <a:rPr lang="sk-SK" b="1" dirty="0" smtClean="0"/>
              <a:t>vitamín B</a:t>
            </a:r>
            <a:r>
              <a:rPr lang="sk-SK" b="1" baseline="-25000" dirty="0" smtClean="0"/>
              <a:t>12</a:t>
            </a:r>
            <a:r>
              <a:rPr lang="sk-SK" b="1" dirty="0" smtClean="0"/>
              <a:t> </a:t>
            </a:r>
            <a:r>
              <a:rPr lang="sk-SK" dirty="0" smtClean="0"/>
              <a:t>(kobalamín)</a:t>
            </a:r>
          </a:p>
          <a:p>
            <a:r>
              <a:rPr lang="sk-SK" b="1" dirty="0" smtClean="0"/>
              <a:t>vitamín C </a:t>
            </a:r>
            <a:r>
              <a:rPr lang="sk-SK" dirty="0" smtClean="0"/>
              <a:t>(kyselina </a:t>
            </a:r>
            <a:r>
              <a:rPr lang="sk-SK" dirty="0" smtClean="0"/>
              <a:t>L-askorbová)</a:t>
            </a:r>
          </a:p>
          <a:p>
            <a:r>
              <a:rPr lang="sk-SK" b="1" dirty="0" smtClean="0"/>
              <a:t>vitamín H </a:t>
            </a:r>
            <a:r>
              <a:rPr lang="sk-SK" dirty="0" smtClean="0"/>
              <a:t>(biotín)</a:t>
            </a:r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5128477" y="1772816"/>
            <a:ext cx="40155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</a:t>
            </a:r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ydrofilné </a:t>
            </a:r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7410" name="AutoShape 2" descr="data:image/jpeg;base64,/9j/4AAQSkZJRgABAQAAAQABAAD/2wCEAAkGBxQQEBUUEBMVFBUVFBQUFBUUFBQVFBQUFBUXFhQVFhYYHCggGBomHBQUITEhJSkrLi4vFx8zODMsNygtLisBCgoKDg0OGhAQFywkHCQsLCwsLCwsLCwsLCwsLCwsLCwsLCwsLCwsLCwsLCwsLCwsLCwsLCwsLCwsLCw3NywsLP/AABEIALQBGAMBIgACEQEDEQH/xAAbAAACAgMBAAAAAAAAAAAAAAAABAMFAQIGB//EAEcQAAEDAQUEBwQFCQcFAQAAAAEAAgMRBBITITEFQVFhBiIycYGRoRSxwdFCUnKCsgcVI0NiksLh8CQzU4OT4vEWRHOi0jT/xAAYAQEBAQEBAAAAAAAAAAAAAAAAAQIDBf/EACIRAQEAAgEEAwEBAQAAAAAAAAABAhESAxMhMUFSYVEiQv/aAAwDAQACEQMRAD8A83LVi4mCxYuL03m6QXFi4mLixdRNILqxdTF1YuIukFxFxT3UFiJovcRcU9xF1NmkF1Yupi6i4mzRe6i4p7qLiGkFxFxT3EXE2aQXEXFPcRcTZpBcRcU9xFxNmkFxFxT3EXE2aQXEBqnurNxDSC6i6p7qLqGkF1FxT3Fm4hpBcRdU91F1F0huIuKe4gNQ0gurNxT3EXENIQxCnDEIaMFixcTRjRhqNFbixcTWGjDRCtxFxM4aMNArcWLiaw0YaBW4i4msNYw0C1xFxM4aMNAtcWLiaw1jDQLXEXEzhow0C1xFxX/R/o3Nbn3YW5Cl97smM7zvPIL0HZv5ObHF/wDpe6R2+rsNngG5+ZUuUiPH7iLi9yd0L2a4UEbe9srwfxLm+kH5M7oL7E8upnhSEV+6/wCDvNZmcV5jcRcVvY9iTTTYMcTjIDRzSKXOJcTk0cyvQ9i/ksjuh1qmL3b2RG60crxF53fkrlnJ7HktxZuL22X8m9hpQNkbzErifI1C5vbn5MXMaXWSTEp+rko1/wB1wyJ5EDvUnUxo82uIuJuWzOY4tcC1zTQgihBGoIK1w1sLXEXE1how0C1xFxM4azhoFrizcTGGs4aBa4i4mcNGGgXDEJkRoRTZjWMNOYaxhoE8NGGnMNGGgTw1jDThjRhIE8NGGm8NGGgTw0Yabw0YaBTDWMNOYaMNAnhow05hrGEgUw1vBZi9zWjVxAHiaJnDWC4szGubRyLgWg+qbHWbN6QMs7RBCbrBleAzkO9xrxKtH7UaQCHe74LzG2zuB5bhTRSS9JasawxgObTrtyvN4OG881nvSHZdzPtSpoCVc7E6SGMiObNo7J3gLylm3TXMK7su1GTAVNHDepzmXil6dj2aGeOhe0toc6imdNAd57uaodqbZ1Nad2QPM8VxlntDmgm9XLJIWvaBcesVcZjj5Z47X8m1nGrg4ih3ZK12V0zGQmNRpXeOfNcBbNqBkdBqVQnaLq5BTLOX21Om9Q/KDshs7PaIwLzWguI+nHx5ka14VXneGuu6Kbfv2aSKan6Nhu13scCC3nQ+9c4I1qWa8GrPZTDWcNNYazhqhTDRhpvDWcJAphow03how0CuGjDTeGjDQKiNCbEaEDhjWMNO4axhqKTwljCTuGsYaBPCWMNO4aMNAlhIwk5howkCeEjCTmGjCQJYaMNO4SMJAlhIwk5hIwkCeEj2QvyaKkdYDjd6xHkCnMJTWR5jka8atIPfxHiMkHO7XiNMurzpUqjls1+hGoyXq22ujrZ6Oh0cKtpvFK5+5c5F0alhrfjJDjlRoJ5Eb1zywaxzcU6C7xPh8lrHJQ9UmvkfVdjatiPbrG4fdNPNVs1hpkR5hc+LpzIwWx9KGqlx8tVP7HdNOQPmKqWWIBiuk3FLPM5xyyWjI60351U7YLxyCtbBsZ7tx55VKTHZctEIbFI6RpYCRVoNN39UKvmxZBXZsTbOy6MzQivEuFK+VSkcJd5jxcuXInhIwk5hIwkCeGs4abw1nDQJ4SMJOYSMNAphIw05how0CgjQnBGsIHMNGGm8NGGopPDRhpzDRhpsJ4aMNOYaMNNhPDRhpzDWMNNhPDRhpzDRhpsJ4aMNOYaMJAnhow05hIwkCeGjDTmEjCQW3RW2gOET9K1YTuO9vxC6m0htNM88huIXACNdXsfaAmo2TtjKv128e8fzWb72xlj8krTUHQnfkda5qpnspLi64R3a86VXS7ZLmm4zqimR3nxXK2oOBILnVGvWK1akhOSBhyLfNtSD37krNYmSODWtz3kB1O6miafaZGnJ1e8ArpthEOAD2tN7U0APmo1fCi2f0ejFAA28akZaee5WW1GMY4EAARfVFL8hFA08aBPW6zCN92MiuRqdImjV7qd2Q3lU1tcHuF2t1tbtdST2nHmVuWMebVfLVxJPFaYacw0YalrrrRPDWcJN4aMNQQWexOkNGNLjrQCtBxPBavgLSQ4EEag5EIt1ltLxSzyMjZ9Ml4aeeWpy4V3qWzWa4wNqXUFKuNSf64JsQYaMNOYaMNAnhrOGm8NGGmwoI0JzDWEDdxGGtDMsYyipLiLijEy2EiDa4jDWpkWMVBthow1pioxkG+Gi4tMZYxkElxFxaB5IJANBqaGgrxO5a46CW4i4ocdGOgmuIuKITLYWplbpJDzm0EZOA1o7iOCDfDWWtoag0I0PBaOkUZmQdFZLYJ24cho76Lua53bVlInuvJaXDI8S0BYx+al6R2jHsYl/WQObeO8sOVfKvkozrVVkljfrfbd40Nctck/YdpmNoukGuTajPLfQH/nJVTNrgsII6x6vLPKqasVGtDt7hl+ywZDxOZ7iExvlbFxJaC4U0BNXcXO4uO8+g3KC4qnae3PZrpw79913M0Ayr55UTjLVUA8QD5q7JNGsNFxLe0rLbQimLi0ma4NJiaHvGbWONA4jd/LetcZRWi3iNpeakNFSBrkhW2zpHSRh8jAxxrVorQUJG/Pcmbir7DtbHZiFlyp0vXstxqUz7QgnuIuKHHWzpCDQ5FBJcRcUWMjGQS3EKMTIQVPtawbWuZ/OB4I9ucrpNuoZalO20LlorY5NttblrSbXjrStDaVRvtTlCbS7ippdug9qR7Uue9qdxQbUeKaNutsUJkaXk0YCGkgVJJ3AKO3zQihhkLxo4ObQsOW8ZEGvoufgc+eMwskc119r2tyuPzAdXKoIGeWtDwV1s/Ygs8TTO+lJmlzbtQbvULSSRShNSKb+9XTHLXuoZPaI5KySOwi2rWtNGi9XqPFNd+fPgtTa+a6badjbO02e9hvc/FjfdqHU7TddaOrTgCr3Y3R+GxRF2UjyM3uAJ03cAs5WQxu3nftaPa11W3eh7Zy18RwHO4Nqx2+paKXTzCpZ+gM9BhTNkd9UtLBz61T7lNxrZNlqqum2XsOSVpJcGZA0IJrrrTTRM7N6Hiywl5/TT0qCahjXDcwDXvOvJcttjac4aSHkPvUpecBTWtBlyoUl5Twlpi3VicWvyI8u8HgkjaKmg1Vx0Utrbb+jt0YLmjJ+bb3K82me9T7SkgYCyyx4Z0Mmr+4OdUgIuydmsJFDJqcwz/6zHlXLeRosm5K2ZjWhjsN7XsrVr20qHNNTQggVFd6XjtczaCkbxoDmHAealZYgXF5a1ozJDd/Hzot6lY5X5cnZ7K+grqHgd5pl8Fe26J8VC4dU5Nc0hzDTIAOGVQBpqoGW6jxHh0aZQCb1SAMmkZcarprJWN1CzEY8ASMLatfTQkEUqOKzMPHhq9Ty4DpFMHMYSK/pBSh0OvuC6Sw2GaeNr42NIcMmiSO9lkaNvV3HcnekuxIZ2NbHCImsvPOeZJN2h46jfks2F5wRHEy8Y+qcwKHtAitK1BBy58FZjalz+Yr7TYp423nwvaBqbpy76aKCKVxFQ1xHGhV5Z57RHIXMDm3gL157TWnHPMKzitVoqHOlIH1RSndRXt5J3HI+1rMTcarTW7SjiATQOy3d/lVdptBtkmF+SCrwKm6LpcRzaRXxVLspjppGtiZgsLiXAN7DQOeZdz/kpjjflb1PHhQOi9mpHU0Fbt7UippXyWBbF6B0k6JR2mNoY64WA3HjrEbzeB7YrnqCuEj6H2lkhxnNETc77XVvgbgNWnLePNYxsy9NXLjPLNnmvuAFD36UGteSJGiAljW3QDUAFzhnwLs6Kwe2OKNskIDQXtYWZl7xUXsySRx8NysOmmx3SGGSFouirZA2gIZS/eHdR47yFvKcfbMz2572pZFqVRte2NvgxNuAihabwo5uRIvZ0IofFJC3OTTW3TC1LC51tuKyml2rgFuGqaIDdn4fOqYvHfUenySIWYCNxTDJFPHJGO0wu73UCsrHtWhpFZ468mlx9AtRNq2KB7+y17u5pPuCci6PWh2kTvEAfiouhs9ot8g6rGxjm0N95J9FM+zWgCs9sbGOAoPXqq6Taji6I2g6gDvc34VU46IPHbljb98/JMTuszf722TSdzjQ+nxSn5wsQPUgkkP7Tjn6q6gYs+x4rO4Se0xuc2pDAalxIIoM9c+C06RW50uzwQaESVOtSQ6+0eVUzZLY939xYYm8HPp8lrtbYr2sD2x3mPze1h7ElDe7xmc9aEK7mtOeWPnaXYdsFss7QHUlj7J39XsnvGh8F0+x9pCUFklGSDJzXZAni08CvNodnTwOEkVa+R8dxVtL0kusrPZgZG6OI6teOhp/WixlNxZuenc2m3tifQioGpBrdPqrqySsughzSDnVeMwdLpL157mPafoXS0juIGXqryz9JLOW1LiP2SHH8JofRYuGOXy1uz3Ho1q2lHGNbx+q3M+PDxVQ+ezSu67LpOd74mnvXB7R6UNPVhz+2WsYO5lc/Eqrs3SOUON+J3fGSK+VW+Sk6eM+Tzfh3O0TZ4ngRkk58SBllmBl36JB8scmrbp5E19SQ7uFFy8u321pgfvEk+u9M2fbMDhnejPLNvkuup62nldWuFsYBLjQ6ODXEHlkMjyOal2Pdka9wdVo6taEZ5E6jh71SRdIBAThyCRp1a4GoHAVBr41pVVm2+lckjbsbMMV1Hy0CzvXtdWzUdXatpWeBxa2Jri06kNJDh+0XD0Cli6SBzXGgaBT6m+ulM65LyyZ2hDnVObq01/qqkEjwKCh35jfxPFY5tdt1W2ulQe83AGNr90BR7J2++J97J94C8KZZaA05b+fguagshc6r6uPNWL7GMnAlppuUma3Cael2Ha0M9AHBjz+rlIa77p0eOY8grKOzsHac0j7bPmvKLPb8LIvy3girT4DQppvSSmTaj7OdfNdJl49udw8vWmWGOlWgPHC8DTxaVNZYrhqyId9STReUt6RmJ7XB72mmdP+F1uzOnTHN65NfrMABr+0w9UnnksWZf3acdL/AG1PI0UZSMkGtDXI7yNAqptqbLG6IvBOZo7LEy1B0rlWniqDbW32OcTec4a1eWjwDW1oquwyy2iQOLOoDq7IGm4Bbwkk/UuO3UQ2BjBeYQTWoyAa0Vzc9x3cBVW0e0YY2GV7w7CD2taNK/Sd3bqnmubtZdO1rXPkABJui7QcaHKvitLREHR4YLmAObeAp12g1u+YHmt5YXL3U9a8E9uWZ+0A17GirSTQ0qQ+tXZkUGTQBwbzVHJ0XtA/V17hX8JKvJNoQVuzSTxOaSKxhzG00FKVrkBmUzZ5WO/udonukuO/FRSyeo6xyL9jSt1icPB494Qu8ZHbBmyaCUc23fwoTQ86aX0q4lo/aNK9zQtmU4+OnoFq+H6UjvDek7Rbw3sj5rntrS6hlhjzc0vPPIJp3SwxikbWRjuqVxEttLjmt7ObxTmvF08nSSeb9Y+nfdHk1Q3nHMnx3+eqhjs5aAVOFrdTSWzwNJz8zqul2YYWcK81yEriFXTWlwOpUuWiTb0+0bRccovNM7G2mIsRksgJIDwAalhBAvGmgz9F5zsvaBIIvGtOKi2ZbpW2lsd4MLz1Xu7Jcci1xOWemeWaSz5TLG61HpUm1oZXODKEelePJaWRjakF4Fd3aHqqMMgjJbLDLG7e5rcSOvcCSPNQPsznVNndG8cA4hw+66nvXXbl6O7S6MwOeSGjP6pLfRKu6JwkaEdzj8VXy2+0RdphH2g4D1y8itP+pJdzG+BB9xXK6/jrNtpejbWHql47xUeigm2K76ND409CiTpJNvaR90/FRN6SvJzp5Bc7xbm2fzW9ugpxyBr81C6w3dW+XV9Mx5BW1m2uXChA+CkdbGncpqHlRthDcw0l1MrzhQHjQDMrSzWU0LTvCt5JWnctS9rcyO7mrPJfCjEOWaejhq1rqaih7xkfh5qbq9+895zVhs0B8bmDtAh7RxGjgOeikxLkRjgPBMMsbjuW7bQAaHI8CrSxW8DgrIWkYNgPec2071b2Lo0xubz4AJpm12DVRydII+K1JGd01FsONzq3B4ivvUk2wGHVrT90KGDpBHoHBMjaldFuaZ8obN0cjDsmNB43QrG3WdkQaG66kpRm0HDMA+SzcklNaErUkZtTVABeQBTTmVps+C+69uB83fy+KxLZaCszw0DOl4e4LndvbTifcFnc69HeoYxl1qau01AyzWtsz27WewskFHtB7wFzG2Oi8JzAoeSrrB0pluUeakZHwWlo245+9Z8Oisn2ZJCaxyOHj/VEKZ1sLtUIOZtkpcSqmcFX0lnrmMwom2MVz0XKxuKKOAncnoLOW9rJXrLI0CoS1onpkQppo5ZpHXKUvDlqhjwD80ts1+eRp7l0bLKHt6zQeY1WpWSMdhEg6hFeBSlr2Q9vaaR4Jy0WIxmsbiORTez+kj4+rKA4c81fCObbZA3UU5j4pyGESNuzx32nJrhX0NF2sMtltAq0NY/cSMq929NvikF0BrJGnIkUy53Xbu4ldMJjfbGVynpyNlsz2AYNpkJH0Hhr6DcGuJBPiCppba+v6eCN5+s04cnrT3roJdnMOdADvzpn3JeTZ5Aycaei6Xo4/DnOpl8qZ1rA0daIu8F4/eAPvWntjXfrYH8nMbe8akp99jI0aPDq+6iXksoPaa/0d8CsXpX4ya5z+F7o3wRH7Li0+gCxh2c9uGUfZkPxJUb9mx82/cI9QQsNsYHZm83P9yxenn+Ncsf0y1lhH05Gcntc71oFg+xDS0xeNyv4/gt7PC4ayAjk2J34ws2qEkdURn7UUI9Qpxz+pvH7No32PL+0sy4CJRSWezONfamn7jDTuoUg/Z7/APDi/dHzUTtnO/wov3P5p/v6Gsfss/Y7Of8Aum/6f801ZrJAwhwtQqOVPiqA7MP+HH/pH5rX8z1/Vx/6X+5P9fQ1j93ZPtVld25mnvA996qinfYWj++p3Ob/ABOXIjYR3NjH+V/uW7thOOrxTkwD+JX/AH9U44/dY2u22KuVpd5Qn3OVfJbbGNJnH/LaoD0ZZvefNo+C3b0dgGpcfH/hZ4Z3/lreE/6rB25ZG6GV32QB/Cp4emcUfYie77bvkVmPZFmb9EHvPzcrSwCCI1a1jfstZXzu1Wp0+p+JcsP1iDpXbZR/Z7Exo+s9riO8Fxan7NDb5yPabRcb9SENBPKtMvMp+DaLyP0bCedxx/hoo5pJSavvjvFPeVudG/OTPcx+MTzbFAwjEYCR/iOkmdXjdcSB4BRbe2g1sV2OLM1ANGtpzASQmaDm4DvdkPIKC3VcCB1hoC3qiv2iet4Erfaxk9p3L/FA6AtFXEN9SUu1xV5ZOjUkgvPN2pOTjU04qwi6NRt7byVyunWbcwyqF2UWzY29lqFldPOIJ3NOSsYLYw9oXTxGniFqbEHcuYzHjwUEtjc3dUcRmFlVlhsd82n3hbx7La/Rwd6HyKpQ4hTx2k70F9BsJo30V1YrHc0IK5iz7ROmIR35hPxPlf2HMd3Gh8ldRHRS2Zrh1gFze19ktzLclJJFah9F3vSU0FpOoPkVKu1UJXxO1XQ7J26NHVHcVU/meZxzanLNsGUatKk2eHRTRRWihcanvLSeRoc1LZrNdJqyMt3XW0cOArVVsFhe36JTsLJBxW+VTjE00DfouczkQHD1z9Vp7ESMpW1/8f8AuTcZNMwsPgB3JypxiulsUo0uvHJxafJ2Xqk3sk0wnj7od6gkK1fGW6OWG2lw1zTnU4RQySFpo5l0/tNu+9KyWxp3BdVKGyCjh6kHzCTOxWVq18g8Wn8QKvNO2oGyNO4+C0Lm8Cr1+wgf1sn/AK/Jaf8ATzN8jz+78le4nbUDq7gfNaiUjh5/yXTjYce8uPiPko3dH4/rP/8AX5JzO3XPGTn7lqbU0au9yatWzXCcRBwc1xFDdo5o1NaZK4s3R6FuoLjzy9yXMmFc+JI9SVLHJFzP3KrrIrOxvZY0dzR71MHKdz8a7X652y0d2Iyf8s++isobPJuDW95A/CCrC8sXkvUpOlCzmT7nt8XP+S1NhfIRjSZD6LSczzcc/BN3kVU7mTXbxQt2bCDXDbUbzmmnhppVrTTs1ANO7gtKrBWeVa4yJHTLQOqoit2lTZpK0oWAhBxNmzz0PJWMNla8VOR4jJZQtRhUzwipHrvSzoQhCitDGFgEjQlCFKp+ybVmj7ErhyrUeSvLB0mnJo4td3t+VEIW4zXU2GbFHWa3TcE26yt4eSELSRE6zDifNQSRU3n0QhZWF314n0UD68ShCioizmVlsI5oQoGGwgLa6hCjTF1YuoQorFFiiEIKpo/tp/8AGf4FaUQhWpixRF1CFGhRAahCDICzRCERkNWwYhCI2EYW7YAhC1ErcQBCELS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7412" name="AutoShape 4" descr="data:image/jpeg;base64,/9j/4AAQSkZJRgABAQAAAQABAAD/2wCEAAkGBxQQEBUUEBMVFBUVFBQUFBUUFBQVFBQUFBUXFhQVFhYYHCggGBomHBQUITEhJSkrLi4vFx8zODMsNygtLisBCgoKDg0OGhAQFywkHCQsLCwsLCwsLCwsLCwsLCwsLCwsLCwsLCwsLCwsLCwsLCwsLCwsLCwsLCwsLCw3NywsLP/AABEIALQBGAMBIgACEQEDEQH/xAAbAAACAgMBAAAAAAAAAAAAAAAABAMFAQIGB//EAEcQAAEDAQUEBwQFCQcFAQAAAAEAAgMRBBITITEFQVFhBiIycYGRoRSxwdFCUnKCsgcVI0NiksLh8CQzU4OT4vEWRHOi0jT/xAAYAQEBAQEBAAAAAAAAAAAAAAAAAQIDBf/EACIRAQEAAgEEAwEBAQAAAAAAAAABAhESAxMhMUFSYVEiQv/aAAwDAQACEQMRAD8A83LVi4mCxYuL03m6QXFi4mLixdRNILqxdTF1YuIukFxFxT3UFiJovcRcU9xF1NmkF1Yupi6i4mzRe6i4p7qLiGkFxFxT3EXE2aQXEXFPcRcTZpBcRcU9xFxNmkFxFxT3EXE2aQXEBqnurNxDSC6i6p7qLqGkF1FxT3Fm4hpBcRdU91F1F0huIuKe4gNQ0gurNxT3EXENIQxCnDEIaMFixcTRjRhqNFbixcTWGjDRCtxFxM4aMNArcWLiaw0YaBW4i4msNYw0C1xFxM4aMNAtcWLiaw1jDQLXEXEzhow0C1xFxX/R/o3Nbn3YW5Cl97smM7zvPIL0HZv5ObHF/wDpe6R2+rsNngG5+ZUuUiPH7iLi9yd0L2a4UEbe9srwfxLm+kH5M7oL7E8upnhSEV+6/wCDvNZmcV5jcRcVvY9iTTTYMcTjIDRzSKXOJcTk0cyvQ9i/ksjuh1qmL3b2RG60crxF53fkrlnJ7HktxZuL22X8m9hpQNkbzErifI1C5vbn5MXMaXWSTEp+rko1/wB1wyJ5EDvUnUxo82uIuJuWzOY4tcC1zTQgihBGoIK1w1sLXEXE1how0C1xFxM4azhoFrizcTGGs4aBa4i4mcNGGgXDEJkRoRTZjWMNOYaxhoE8NGGnMNGGgTw1jDThjRhIE8NGGm8NGGgTw0Yabw0YaBTDWMNOYaMNAnhow05hrGEgUw1vBZi9zWjVxAHiaJnDWC4szGubRyLgWg+qbHWbN6QMs7RBCbrBleAzkO9xrxKtH7UaQCHe74LzG2zuB5bhTRSS9JasawxgObTrtyvN4OG881nvSHZdzPtSpoCVc7E6SGMiObNo7J3gLylm3TXMK7su1GTAVNHDepzmXil6dj2aGeOhe0toc6imdNAd57uaodqbZ1Nad2QPM8VxlntDmgm9XLJIWvaBcesVcZjj5Z47X8m1nGrg4ih3ZK12V0zGQmNRpXeOfNcBbNqBkdBqVQnaLq5BTLOX21Om9Q/KDshs7PaIwLzWguI+nHx5ka14VXneGuu6Kbfv2aSKan6Nhu13scCC3nQ+9c4I1qWa8GrPZTDWcNNYazhqhTDRhpvDWcJAphow03how0CuGjDTeGjDQKiNCbEaEDhjWMNO4axhqKTwljCTuGsYaBPCWMNO4aMNAlhIwk5howkCeEjCTmGjCQJYaMNO4SMJAlhIwk5hIwkCeEj2QvyaKkdYDjd6xHkCnMJTWR5jka8atIPfxHiMkHO7XiNMurzpUqjls1+hGoyXq22ujrZ6Oh0cKtpvFK5+5c5F0alhrfjJDjlRoJ5Eb1zywaxzcU6C7xPh8lrHJQ9UmvkfVdjatiPbrG4fdNPNVs1hpkR5hc+LpzIwWx9KGqlx8tVP7HdNOQPmKqWWIBiuk3FLPM5xyyWjI60351U7YLxyCtbBsZ7tx55VKTHZctEIbFI6RpYCRVoNN39UKvmxZBXZsTbOy6MzQivEuFK+VSkcJd5jxcuXInhIwk5hIwkCeGs4abw1nDQJ4SMJOYSMNAphIw05how0CgjQnBGsIHMNGGm8NGGopPDRhpzDRhpsJ4aMNOYaMNNhPDRhpzDWMNNhPDRhpzDRhpsJ4aMNOYaMJAnhow05hIwkCeGjDTmEjCQW3RW2gOET9K1YTuO9vxC6m0htNM88huIXACNdXsfaAmo2TtjKv128e8fzWb72xlj8krTUHQnfkda5qpnspLi64R3a86VXS7ZLmm4zqimR3nxXK2oOBILnVGvWK1akhOSBhyLfNtSD37krNYmSODWtz3kB1O6miafaZGnJ1e8ArpthEOAD2tN7U0APmo1fCi2f0ejFAA28akZaee5WW1GMY4EAARfVFL8hFA08aBPW6zCN92MiuRqdImjV7qd2Q3lU1tcHuF2t1tbtdST2nHmVuWMebVfLVxJPFaYacw0YalrrrRPDWcJN4aMNQQWexOkNGNLjrQCtBxPBavgLSQ4EEag5EIt1ltLxSzyMjZ9Ml4aeeWpy4V3qWzWa4wNqXUFKuNSf64JsQYaMNOYaMNAnhrOGm8NGGmwoI0JzDWEDdxGGtDMsYyipLiLijEy2EiDa4jDWpkWMVBthow1pioxkG+Gi4tMZYxkElxFxaB5IJANBqaGgrxO5a46CW4i4ocdGOgmuIuKITLYWplbpJDzm0EZOA1o7iOCDfDWWtoag0I0PBaOkUZmQdFZLYJ24cho76Lua53bVlInuvJaXDI8S0BYx+al6R2jHsYl/WQObeO8sOVfKvkozrVVkljfrfbd40Nctck/YdpmNoukGuTajPLfQH/nJVTNrgsII6x6vLPKqasVGtDt7hl+ywZDxOZ7iExvlbFxJaC4U0BNXcXO4uO8+g3KC4qnae3PZrpw79913M0Ayr55UTjLVUA8QD5q7JNGsNFxLe0rLbQimLi0ma4NJiaHvGbWONA4jd/LetcZRWi3iNpeakNFSBrkhW2zpHSRh8jAxxrVorQUJG/Pcmbir7DtbHZiFlyp0vXstxqUz7QgnuIuKHHWzpCDQ5FBJcRcUWMjGQS3EKMTIQVPtawbWuZ/OB4I9ucrpNuoZalO20LlorY5NttblrSbXjrStDaVRvtTlCbS7ippdug9qR7Uue9qdxQbUeKaNutsUJkaXk0YCGkgVJJ3AKO3zQihhkLxo4ObQsOW8ZEGvoufgc+eMwskc119r2tyuPzAdXKoIGeWtDwV1s/Ygs8TTO+lJmlzbtQbvULSSRShNSKb+9XTHLXuoZPaI5KySOwi2rWtNGi9XqPFNd+fPgtTa+a6badjbO02e9hvc/FjfdqHU7TddaOrTgCr3Y3R+GxRF2UjyM3uAJ03cAs5WQxu3nftaPa11W3eh7Zy18RwHO4Nqx2+paKXTzCpZ+gM9BhTNkd9UtLBz61T7lNxrZNlqqum2XsOSVpJcGZA0IJrrrTTRM7N6Hiywl5/TT0qCahjXDcwDXvOvJcttjac4aSHkPvUpecBTWtBlyoUl5Twlpi3VicWvyI8u8HgkjaKmg1Vx0Utrbb+jt0YLmjJ+bb3K82me9T7SkgYCyyx4Z0Mmr+4OdUgIuydmsJFDJqcwz/6zHlXLeRosm5K2ZjWhjsN7XsrVr20qHNNTQggVFd6XjtczaCkbxoDmHAealZYgXF5a1ozJDd/Hzot6lY5X5cnZ7K+grqHgd5pl8Fe26J8VC4dU5Nc0hzDTIAOGVQBpqoGW6jxHh0aZQCb1SAMmkZcarprJWN1CzEY8ASMLatfTQkEUqOKzMPHhq9Ty4DpFMHMYSK/pBSh0OvuC6Sw2GaeNr42NIcMmiSO9lkaNvV3HcnekuxIZ2NbHCImsvPOeZJN2h46jfks2F5wRHEy8Y+qcwKHtAitK1BBy58FZjalz+Yr7TYp423nwvaBqbpy76aKCKVxFQ1xHGhV5Z57RHIXMDm3gL157TWnHPMKzitVoqHOlIH1RSndRXt5J3HI+1rMTcarTW7SjiATQOy3d/lVdptBtkmF+SCrwKm6LpcRzaRXxVLspjppGtiZgsLiXAN7DQOeZdz/kpjjflb1PHhQOi9mpHU0Fbt7UippXyWBbF6B0k6JR2mNoY64WA3HjrEbzeB7YrnqCuEj6H2lkhxnNETc77XVvgbgNWnLePNYxsy9NXLjPLNnmvuAFD36UGteSJGiAljW3QDUAFzhnwLs6Kwe2OKNskIDQXtYWZl7xUXsySRx8NysOmmx3SGGSFouirZA2gIZS/eHdR47yFvKcfbMz2572pZFqVRte2NvgxNuAihabwo5uRIvZ0IofFJC3OTTW3TC1LC51tuKyml2rgFuGqaIDdn4fOqYvHfUenySIWYCNxTDJFPHJGO0wu73UCsrHtWhpFZ468mlx9AtRNq2KB7+y17u5pPuCci6PWh2kTvEAfiouhs9ot8g6rGxjm0N95J9FM+zWgCs9sbGOAoPXqq6Taji6I2g6gDvc34VU46IPHbljb98/JMTuszf722TSdzjQ+nxSn5wsQPUgkkP7Tjn6q6gYs+x4rO4Se0xuc2pDAalxIIoM9c+C06RW50uzwQaESVOtSQ6+0eVUzZLY939xYYm8HPp8lrtbYr2sD2x3mPze1h7ElDe7xmc9aEK7mtOeWPnaXYdsFss7QHUlj7J39XsnvGh8F0+x9pCUFklGSDJzXZAni08CvNodnTwOEkVa+R8dxVtL0kusrPZgZG6OI6teOhp/WixlNxZuenc2m3tifQioGpBrdPqrqySsughzSDnVeMwdLpL157mPafoXS0juIGXqryz9JLOW1LiP2SHH8JofRYuGOXy1uz3Ho1q2lHGNbx+q3M+PDxVQ+ezSu67LpOd74mnvXB7R6UNPVhz+2WsYO5lc/Eqrs3SOUON+J3fGSK+VW+Sk6eM+Tzfh3O0TZ4ngRkk58SBllmBl36JB8scmrbp5E19SQ7uFFy8u321pgfvEk+u9M2fbMDhnejPLNvkuup62nldWuFsYBLjQ6ODXEHlkMjyOal2Pdka9wdVo6taEZ5E6jh71SRdIBAThyCRp1a4GoHAVBr41pVVm2+lckjbsbMMV1Hy0CzvXtdWzUdXatpWeBxa2Jri06kNJDh+0XD0Cli6SBzXGgaBT6m+ulM65LyyZ2hDnVObq01/qqkEjwKCh35jfxPFY5tdt1W2ulQe83AGNr90BR7J2++J97J94C8KZZaA05b+fguagshc6r6uPNWL7GMnAlppuUma3Cael2Ha0M9AHBjz+rlIa77p0eOY8grKOzsHac0j7bPmvKLPb8LIvy3girT4DQppvSSmTaj7OdfNdJl49udw8vWmWGOlWgPHC8DTxaVNZYrhqyId9STReUt6RmJ7XB72mmdP+F1uzOnTHN65NfrMABr+0w9UnnksWZf3acdL/AG1PI0UZSMkGtDXI7yNAqptqbLG6IvBOZo7LEy1B0rlWniqDbW32OcTec4a1eWjwDW1oquwyy2iQOLOoDq7IGm4Bbwkk/UuO3UQ2BjBeYQTWoyAa0Vzc9x3cBVW0e0YY2GV7w7CD2taNK/Sd3bqnmubtZdO1rXPkABJui7QcaHKvitLREHR4YLmAObeAp12g1u+YHmt5YXL3U9a8E9uWZ+0A17GirSTQ0qQ+tXZkUGTQBwbzVHJ0XtA/V17hX8JKvJNoQVuzSTxOaSKxhzG00FKVrkBmUzZ5WO/udonukuO/FRSyeo6xyL9jSt1icPB494Qu8ZHbBmyaCUc23fwoTQ86aX0q4lo/aNK9zQtmU4+OnoFq+H6UjvDek7Rbw3sj5rntrS6hlhjzc0vPPIJp3SwxikbWRjuqVxEttLjmt7ObxTmvF08nSSeb9Y+nfdHk1Q3nHMnx3+eqhjs5aAVOFrdTSWzwNJz8zqul2YYWcK81yEriFXTWlwOpUuWiTb0+0bRccovNM7G2mIsRksgJIDwAalhBAvGmgz9F5zsvaBIIvGtOKi2ZbpW2lsd4MLz1Xu7Jcci1xOWemeWaSz5TLG61HpUm1oZXODKEelePJaWRjakF4Fd3aHqqMMgjJbLDLG7e5rcSOvcCSPNQPsznVNndG8cA4hw+66nvXXbl6O7S6MwOeSGjP6pLfRKu6JwkaEdzj8VXy2+0RdphH2g4D1y8itP+pJdzG+BB9xXK6/jrNtpejbWHql47xUeigm2K76ND409CiTpJNvaR90/FRN6SvJzp5Bc7xbm2fzW9ugpxyBr81C6w3dW+XV9Mx5BW1m2uXChA+CkdbGncpqHlRthDcw0l1MrzhQHjQDMrSzWU0LTvCt5JWnctS9rcyO7mrPJfCjEOWaejhq1rqaih7xkfh5qbq9+895zVhs0B8bmDtAh7RxGjgOeikxLkRjgPBMMsbjuW7bQAaHI8CrSxW8DgrIWkYNgPec2071b2Lo0xubz4AJpm12DVRydII+K1JGd01FsONzq3B4ivvUk2wGHVrT90KGDpBHoHBMjaldFuaZ8obN0cjDsmNB43QrG3WdkQaG66kpRm0HDMA+SzcklNaErUkZtTVABeQBTTmVps+C+69uB83fy+KxLZaCszw0DOl4e4LndvbTifcFnc69HeoYxl1qau01AyzWtsz27WewskFHtB7wFzG2Oi8JzAoeSrrB0pluUeakZHwWlo245+9Z8Oisn2ZJCaxyOHj/VEKZ1sLtUIOZtkpcSqmcFX0lnrmMwom2MVz0XKxuKKOAncnoLOW9rJXrLI0CoS1onpkQppo5ZpHXKUvDlqhjwD80ts1+eRp7l0bLKHt6zQeY1WpWSMdhEg6hFeBSlr2Q9vaaR4Jy0WIxmsbiORTez+kj4+rKA4c81fCObbZA3UU5j4pyGESNuzx32nJrhX0NF2sMtltAq0NY/cSMq929NvikF0BrJGnIkUy53Xbu4ldMJjfbGVynpyNlsz2AYNpkJH0Hhr6DcGuJBPiCppba+v6eCN5+s04cnrT3roJdnMOdADvzpn3JeTZ5Aycaei6Xo4/DnOpl8qZ1rA0daIu8F4/eAPvWntjXfrYH8nMbe8akp99jI0aPDq+6iXksoPaa/0d8CsXpX4ya5z+F7o3wRH7Li0+gCxh2c9uGUfZkPxJUb9mx82/cI9QQsNsYHZm83P9yxenn+Ncsf0y1lhH05Gcntc71oFg+xDS0xeNyv4/gt7PC4ayAjk2J34ws2qEkdURn7UUI9Qpxz+pvH7No32PL+0sy4CJRSWezONfamn7jDTuoUg/Z7/APDi/dHzUTtnO/wov3P5p/v6Gsfss/Y7Of8Aum/6f801ZrJAwhwtQqOVPiqA7MP+HH/pH5rX8z1/Vx/6X+5P9fQ1j93ZPtVld25mnvA996qinfYWj++p3Ob/ABOXIjYR3NjH+V/uW7thOOrxTkwD+JX/AH9U44/dY2u22KuVpd5Qn3OVfJbbGNJnH/LaoD0ZZvefNo+C3b0dgGpcfH/hZ4Z3/lreE/6rB25ZG6GV32QB/Cp4emcUfYie77bvkVmPZFmb9EHvPzcrSwCCI1a1jfstZXzu1Wp0+p+JcsP1iDpXbZR/Z7Exo+s9riO8Fxan7NDb5yPabRcb9SENBPKtMvMp+DaLyP0bCedxx/hoo5pJSavvjvFPeVudG/OTPcx+MTzbFAwjEYCR/iOkmdXjdcSB4BRbe2g1sV2OLM1ANGtpzASQmaDm4DvdkPIKC3VcCB1hoC3qiv2iet4Erfaxk9p3L/FA6AtFXEN9SUu1xV5ZOjUkgvPN2pOTjU04qwi6NRt7byVyunWbcwyqF2UWzY29lqFldPOIJ3NOSsYLYw9oXTxGniFqbEHcuYzHjwUEtjc3dUcRmFlVlhsd82n3hbx7La/Rwd6HyKpQ4hTx2k70F9BsJo30V1YrHc0IK5iz7ROmIR35hPxPlf2HMd3Gh8ldRHRS2Zrh1gFze19ktzLclJJFah9F3vSU0FpOoPkVKu1UJXxO1XQ7J26NHVHcVU/meZxzanLNsGUatKk2eHRTRRWihcanvLSeRoc1LZrNdJqyMt3XW0cOArVVsFhe36JTsLJBxW+VTjE00DfouczkQHD1z9Vp7ESMpW1/8f8AuTcZNMwsPgB3JypxiulsUo0uvHJxafJ2Xqk3sk0wnj7od6gkK1fGW6OWG2lw1zTnU4RQySFpo5l0/tNu+9KyWxp3BdVKGyCjh6kHzCTOxWVq18g8Wn8QKvNO2oGyNO4+C0Lm8Cr1+wgf1sn/AK/Jaf8ATzN8jz+78le4nbUDq7gfNaiUjh5/yXTjYce8uPiPko3dH4/rP/8AX5JzO3XPGTn7lqbU0au9yatWzXCcRBwc1xFDdo5o1NaZK4s3R6FuoLjzy9yXMmFc+JI9SVLHJFzP3KrrIrOxvZY0dzR71MHKdz8a7X652y0d2Iyf8s++isobPJuDW95A/CCrC8sXkvUpOlCzmT7nt8XP+S1NhfIRjSZD6LSczzcc/BN3kVU7mTXbxQt2bCDXDbUbzmmnhppVrTTs1ANO7gtKrBWeVa4yJHTLQOqoit2lTZpK0oWAhBxNmzz0PJWMNla8VOR4jJZQtRhUzwipHrvSzoQhCitDGFgEjQlCFKp+ybVmj7ErhyrUeSvLB0mnJo4td3t+VEIW4zXU2GbFHWa3TcE26yt4eSELSRE6zDifNQSRU3n0QhZWF314n0UD68ShCioizmVlsI5oQoGGwgLa6hCjTF1YuoQorFFiiEIKpo/tp/8AGf4FaUQhWpixRF1CFGhRAahCDICzRCERkNWwYhCI2EYW7YAhC1ErcQBCELS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7414" name="AutoShape 6" descr="data:image/jpeg;base64,/9j/4AAQSkZJRgABAQAAAQABAAD/2wCEAAkGBxQQEBUUEBMVFBUVFBQUFBUUFBQVFBQUFBUXFhQVFhYYHCggGBomHBQUITEhJSkrLi4vFx8zODMsNygtLisBCgoKDg0OGhAQFywkHCQsLCwsLCwsLCwsLCwsLCwsLCwsLCwsLCwsLCwsLCwsLCwsLCwsLCwsLCwsLCw3NywsLP/AABEIALQBGAMBIgACEQEDEQH/xAAbAAACAgMBAAAAAAAAAAAAAAAABAMFAQIGB//EAEcQAAEDAQUEBwQFCQcFAQAAAAEAAgMRBBITITEFQVFhBiIycYGRoRSxwdFCUnKCsgcVI0NiksLh8CQzU4OT4vEWRHOi0jT/xAAYAQEBAQEBAAAAAAAAAAAAAAAAAQIDBf/EACIRAQEAAgEEAwEBAQAAAAAAAAABAhESAxMhMUFSYVEiQv/aAAwDAQACEQMRAD8A83LVi4mCxYuL03m6QXFi4mLixdRNILqxdTF1YuIukFxFxT3UFiJovcRcU9xF1NmkF1Yupi6i4mzRe6i4p7qLiGkFxFxT3EXE2aQXEXFPcRcTZpBcRcU9xFxNmkFxFxT3EXE2aQXEBqnurNxDSC6i6p7qLqGkF1FxT3Fm4hpBcRdU91F1F0huIuKe4gNQ0gurNxT3EXENIQxCnDEIaMFixcTRjRhqNFbixcTWGjDRCtxFxM4aMNArcWLiaw0YaBW4i4msNYw0C1xFxM4aMNAtcWLiaw1jDQLXEXEzhow0C1xFxX/R/o3Nbn3YW5Cl97smM7zvPIL0HZv5ObHF/wDpe6R2+rsNngG5+ZUuUiPH7iLi9yd0L2a4UEbe9srwfxLm+kH5M7oL7E8upnhSEV+6/wCDvNZmcV5jcRcVvY9iTTTYMcTjIDRzSKXOJcTk0cyvQ9i/ksjuh1qmL3b2RG60crxF53fkrlnJ7HktxZuL22X8m9hpQNkbzErifI1C5vbn5MXMaXWSTEp+rko1/wB1wyJ5EDvUnUxo82uIuJuWzOY4tcC1zTQgihBGoIK1w1sLXEXE1how0C1xFxM4azhoFrizcTGGs4aBa4i4mcNGGgXDEJkRoRTZjWMNOYaxhoE8NGGnMNGGgTw1jDThjRhIE8NGGm8NGGgTw0Yabw0YaBTDWMNOYaMNAnhow05hrGEgUw1vBZi9zWjVxAHiaJnDWC4szGubRyLgWg+qbHWbN6QMs7RBCbrBleAzkO9xrxKtH7UaQCHe74LzG2zuB5bhTRSS9JasawxgObTrtyvN4OG881nvSHZdzPtSpoCVc7E6SGMiObNo7J3gLylm3TXMK7su1GTAVNHDepzmXil6dj2aGeOhe0toc6imdNAd57uaodqbZ1Nad2QPM8VxlntDmgm9XLJIWvaBcesVcZjj5Z47X8m1nGrg4ih3ZK12V0zGQmNRpXeOfNcBbNqBkdBqVQnaLq5BTLOX21Om9Q/KDshs7PaIwLzWguI+nHx5ka14VXneGuu6Kbfv2aSKan6Nhu13scCC3nQ+9c4I1qWa8GrPZTDWcNNYazhqhTDRhpvDWcJAphow03how0CuGjDTeGjDQKiNCbEaEDhjWMNO4axhqKTwljCTuGsYaBPCWMNO4aMNAlhIwk5howkCeEjCTmGjCQJYaMNO4SMJAlhIwk5hIwkCeEj2QvyaKkdYDjd6xHkCnMJTWR5jka8atIPfxHiMkHO7XiNMurzpUqjls1+hGoyXq22ujrZ6Oh0cKtpvFK5+5c5F0alhrfjJDjlRoJ5Eb1zywaxzcU6C7xPh8lrHJQ9UmvkfVdjatiPbrG4fdNPNVs1hpkR5hc+LpzIwWx9KGqlx8tVP7HdNOQPmKqWWIBiuk3FLPM5xyyWjI60351U7YLxyCtbBsZ7tx55VKTHZctEIbFI6RpYCRVoNN39UKvmxZBXZsTbOy6MzQivEuFK+VSkcJd5jxcuXInhIwk5hIwkCeGs4abw1nDQJ4SMJOYSMNAphIw05how0CgjQnBGsIHMNGGm8NGGopPDRhpzDRhpsJ4aMNOYaMNNhPDRhpzDWMNNhPDRhpzDRhpsJ4aMNOYaMJAnhow05hIwkCeGjDTmEjCQW3RW2gOET9K1YTuO9vxC6m0htNM88huIXACNdXsfaAmo2TtjKv128e8fzWb72xlj8krTUHQnfkda5qpnspLi64R3a86VXS7ZLmm4zqimR3nxXK2oOBILnVGvWK1akhOSBhyLfNtSD37krNYmSODWtz3kB1O6miafaZGnJ1e8ArpthEOAD2tN7U0APmo1fCi2f0ejFAA28akZaee5WW1GMY4EAARfVFL8hFA08aBPW6zCN92MiuRqdImjV7qd2Q3lU1tcHuF2t1tbtdST2nHmVuWMebVfLVxJPFaYacw0YalrrrRPDWcJN4aMNQQWexOkNGNLjrQCtBxPBavgLSQ4EEag5EIt1ltLxSzyMjZ9Ml4aeeWpy4V3qWzWa4wNqXUFKuNSf64JsQYaMNOYaMNAnhrOGm8NGGmwoI0JzDWEDdxGGtDMsYyipLiLijEy2EiDa4jDWpkWMVBthow1pioxkG+Gi4tMZYxkElxFxaB5IJANBqaGgrxO5a46CW4i4ocdGOgmuIuKITLYWplbpJDzm0EZOA1o7iOCDfDWWtoag0I0PBaOkUZmQdFZLYJ24cho76Lua53bVlInuvJaXDI8S0BYx+al6R2jHsYl/WQObeO8sOVfKvkozrVVkljfrfbd40Nctck/YdpmNoukGuTajPLfQH/nJVTNrgsII6x6vLPKqasVGtDt7hl+ywZDxOZ7iExvlbFxJaC4U0BNXcXO4uO8+g3KC4qnae3PZrpw79913M0Ayr55UTjLVUA8QD5q7JNGsNFxLe0rLbQimLi0ma4NJiaHvGbWONA4jd/LetcZRWi3iNpeakNFSBrkhW2zpHSRh8jAxxrVorQUJG/Pcmbir7DtbHZiFlyp0vXstxqUz7QgnuIuKHHWzpCDQ5FBJcRcUWMjGQS3EKMTIQVPtawbWuZ/OB4I9ucrpNuoZalO20LlorY5NttblrSbXjrStDaVRvtTlCbS7ippdug9qR7Uue9qdxQbUeKaNutsUJkaXk0YCGkgVJJ3AKO3zQihhkLxo4ObQsOW8ZEGvoufgc+eMwskc119r2tyuPzAdXKoIGeWtDwV1s/Ygs8TTO+lJmlzbtQbvULSSRShNSKb+9XTHLXuoZPaI5KySOwi2rWtNGi9XqPFNd+fPgtTa+a6badjbO02e9hvc/FjfdqHU7TddaOrTgCr3Y3R+GxRF2UjyM3uAJ03cAs5WQxu3nftaPa11W3eh7Zy18RwHO4Nqx2+paKXTzCpZ+gM9BhTNkd9UtLBz61T7lNxrZNlqqum2XsOSVpJcGZA0IJrrrTTRM7N6Hiywl5/TT0qCahjXDcwDXvOvJcttjac4aSHkPvUpecBTWtBlyoUl5Twlpi3VicWvyI8u8HgkjaKmg1Vx0Utrbb+jt0YLmjJ+bb3K82me9T7SkgYCyyx4Z0Mmr+4OdUgIuydmsJFDJqcwz/6zHlXLeRosm5K2ZjWhjsN7XsrVr20qHNNTQggVFd6XjtczaCkbxoDmHAealZYgXF5a1ozJDd/Hzot6lY5X5cnZ7K+grqHgd5pl8Fe26J8VC4dU5Nc0hzDTIAOGVQBpqoGW6jxHh0aZQCb1SAMmkZcarprJWN1CzEY8ASMLatfTQkEUqOKzMPHhq9Ty4DpFMHMYSK/pBSh0OvuC6Sw2GaeNr42NIcMmiSO9lkaNvV3HcnekuxIZ2NbHCImsvPOeZJN2h46jfks2F5wRHEy8Y+qcwKHtAitK1BBy58FZjalz+Yr7TYp423nwvaBqbpy76aKCKVxFQ1xHGhV5Z57RHIXMDm3gL157TWnHPMKzitVoqHOlIH1RSndRXt5J3HI+1rMTcarTW7SjiATQOy3d/lVdptBtkmF+SCrwKm6LpcRzaRXxVLspjppGtiZgsLiXAN7DQOeZdz/kpjjflb1PHhQOi9mpHU0Fbt7UippXyWBbF6B0k6JR2mNoY64WA3HjrEbzeB7YrnqCuEj6H2lkhxnNETc77XVvgbgNWnLePNYxsy9NXLjPLNnmvuAFD36UGteSJGiAljW3QDUAFzhnwLs6Kwe2OKNskIDQXtYWZl7xUXsySRx8NysOmmx3SGGSFouirZA2gIZS/eHdR47yFvKcfbMz2572pZFqVRte2NvgxNuAihabwo5uRIvZ0IofFJC3OTTW3TC1LC51tuKyml2rgFuGqaIDdn4fOqYvHfUenySIWYCNxTDJFPHJGO0wu73UCsrHtWhpFZ468mlx9AtRNq2KB7+y17u5pPuCci6PWh2kTvEAfiouhs9ot8g6rGxjm0N95J9FM+zWgCs9sbGOAoPXqq6Taji6I2g6gDvc34VU46IPHbljb98/JMTuszf722TSdzjQ+nxSn5wsQPUgkkP7Tjn6q6gYs+x4rO4Se0xuc2pDAalxIIoM9c+C06RW50uzwQaESVOtSQ6+0eVUzZLY939xYYm8HPp8lrtbYr2sD2x3mPze1h7ElDe7xmc9aEK7mtOeWPnaXYdsFss7QHUlj7J39XsnvGh8F0+x9pCUFklGSDJzXZAni08CvNodnTwOEkVa+R8dxVtL0kusrPZgZG6OI6teOhp/WixlNxZuenc2m3tifQioGpBrdPqrqySsughzSDnVeMwdLpL157mPafoXS0juIGXqryz9JLOW1LiP2SHH8JofRYuGOXy1uz3Ho1q2lHGNbx+q3M+PDxVQ+ezSu67LpOd74mnvXB7R6UNPVhz+2WsYO5lc/Eqrs3SOUON+J3fGSK+VW+Sk6eM+Tzfh3O0TZ4ngRkk58SBllmBl36JB8scmrbp5E19SQ7uFFy8u321pgfvEk+u9M2fbMDhnejPLNvkuup62nldWuFsYBLjQ6ODXEHlkMjyOal2Pdka9wdVo6taEZ5E6jh71SRdIBAThyCRp1a4GoHAVBr41pVVm2+lckjbsbMMV1Hy0CzvXtdWzUdXatpWeBxa2Jri06kNJDh+0XD0Cli6SBzXGgaBT6m+ulM65LyyZ2hDnVObq01/qqkEjwKCh35jfxPFY5tdt1W2ulQe83AGNr90BR7J2++J97J94C8KZZaA05b+fguagshc6r6uPNWL7GMnAlppuUma3Cael2Ha0M9AHBjz+rlIa77p0eOY8grKOzsHac0j7bPmvKLPb8LIvy3girT4DQppvSSmTaj7OdfNdJl49udw8vWmWGOlWgPHC8DTxaVNZYrhqyId9STReUt6RmJ7XB72mmdP+F1uzOnTHN65NfrMABr+0w9UnnksWZf3acdL/AG1PI0UZSMkGtDXI7yNAqptqbLG6IvBOZo7LEy1B0rlWniqDbW32OcTec4a1eWjwDW1oquwyy2iQOLOoDq7IGm4Bbwkk/UuO3UQ2BjBeYQTWoyAa0Vzc9x3cBVW0e0YY2GV7w7CD2taNK/Sd3bqnmubtZdO1rXPkABJui7QcaHKvitLREHR4YLmAObeAp12g1u+YHmt5YXL3U9a8E9uWZ+0A17GirSTQ0qQ+tXZkUGTQBwbzVHJ0XtA/V17hX8JKvJNoQVuzSTxOaSKxhzG00FKVrkBmUzZ5WO/udonukuO/FRSyeo6xyL9jSt1icPB494Qu8ZHbBmyaCUc23fwoTQ86aX0q4lo/aNK9zQtmU4+OnoFq+H6UjvDek7Rbw3sj5rntrS6hlhjzc0vPPIJp3SwxikbWRjuqVxEttLjmt7ObxTmvF08nSSeb9Y+nfdHk1Q3nHMnx3+eqhjs5aAVOFrdTSWzwNJz8zqul2YYWcK81yEriFXTWlwOpUuWiTb0+0bRccovNM7G2mIsRksgJIDwAalhBAvGmgz9F5zsvaBIIvGtOKi2ZbpW2lsd4MLz1Xu7Jcci1xOWemeWaSz5TLG61HpUm1oZXODKEelePJaWRjakF4Fd3aHqqMMgjJbLDLG7e5rcSOvcCSPNQPsznVNndG8cA4hw+66nvXXbl6O7S6MwOeSGjP6pLfRKu6JwkaEdzj8VXy2+0RdphH2g4D1y8itP+pJdzG+BB9xXK6/jrNtpejbWHql47xUeigm2K76ND409CiTpJNvaR90/FRN6SvJzp5Bc7xbm2fzW9ugpxyBr81C6w3dW+XV9Mx5BW1m2uXChA+CkdbGncpqHlRthDcw0l1MrzhQHjQDMrSzWU0LTvCt5JWnctS9rcyO7mrPJfCjEOWaejhq1rqaih7xkfh5qbq9+895zVhs0B8bmDtAh7RxGjgOeikxLkRjgPBMMsbjuW7bQAaHI8CrSxW8DgrIWkYNgPec2071b2Lo0xubz4AJpm12DVRydII+K1JGd01FsONzq3B4ivvUk2wGHVrT90KGDpBHoHBMjaldFuaZ8obN0cjDsmNB43QrG3WdkQaG66kpRm0HDMA+SzcklNaErUkZtTVABeQBTTmVps+C+69uB83fy+KxLZaCszw0DOl4e4LndvbTifcFnc69HeoYxl1qau01AyzWtsz27WewskFHtB7wFzG2Oi8JzAoeSrrB0pluUeakZHwWlo245+9Z8Oisn2ZJCaxyOHj/VEKZ1sLtUIOZtkpcSqmcFX0lnrmMwom2MVz0XKxuKKOAncnoLOW9rJXrLI0CoS1onpkQppo5ZpHXKUvDlqhjwD80ts1+eRp7l0bLKHt6zQeY1WpWSMdhEg6hFeBSlr2Q9vaaR4Jy0WIxmsbiORTez+kj4+rKA4c81fCObbZA3UU5j4pyGESNuzx32nJrhX0NF2sMtltAq0NY/cSMq929NvikF0BrJGnIkUy53Xbu4ldMJjfbGVynpyNlsz2AYNpkJH0Hhr6DcGuJBPiCppba+v6eCN5+s04cnrT3roJdnMOdADvzpn3JeTZ5Aycaei6Xo4/DnOpl8qZ1rA0daIu8F4/eAPvWntjXfrYH8nMbe8akp99jI0aPDq+6iXksoPaa/0d8CsXpX4ya5z+F7o3wRH7Li0+gCxh2c9uGUfZkPxJUb9mx82/cI9QQsNsYHZm83P9yxenn+Ncsf0y1lhH05Gcntc71oFg+xDS0xeNyv4/gt7PC4ayAjk2J34ws2qEkdURn7UUI9Qpxz+pvH7No32PL+0sy4CJRSWezONfamn7jDTuoUg/Z7/APDi/dHzUTtnO/wov3P5p/v6Gsfss/Y7Of8Aum/6f801ZrJAwhwtQqOVPiqA7MP+HH/pH5rX8z1/Vx/6X+5P9fQ1j93ZPtVld25mnvA996qinfYWj++p3Ob/ABOXIjYR3NjH+V/uW7thOOrxTkwD+JX/AH9U44/dY2u22KuVpd5Qn3OVfJbbGNJnH/LaoD0ZZvefNo+C3b0dgGpcfH/hZ4Z3/lreE/6rB25ZG6GV32QB/Cp4emcUfYie77bvkVmPZFmb9EHvPzcrSwCCI1a1jfstZXzu1Wp0+p+JcsP1iDpXbZR/Z7Exo+s9riO8Fxan7NDb5yPabRcb9SENBPKtMvMp+DaLyP0bCedxx/hoo5pJSavvjvFPeVudG/OTPcx+MTzbFAwjEYCR/iOkmdXjdcSB4BRbe2g1sV2OLM1ANGtpzASQmaDm4DvdkPIKC3VcCB1hoC3qiv2iet4Erfaxk9p3L/FA6AtFXEN9SUu1xV5ZOjUkgvPN2pOTjU04qwi6NRt7byVyunWbcwyqF2UWzY29lqFldPOIJ3NOSsYLYw9oXTxGniFqbEHcuYzHjwUEtjc3dUcRmFlVlhsd82n3hbx7La/Rwd6HyKpQ4hTx2k70F9BsJo30V1YrHc0IK5iz7ROmIR35hPxPlf2HMd3Gh8ldRHRS2Zrh1gFze19ktzLclJJFah9F3vSU0FpOoPkVKu1UJXxO1XQ7J26NHVHcVU/meZxzanLNsGUatKk2eHRTRRWihcanvLSeRoc1LZrNdJqyMt3XW0cOArVVsFhe36JTsLJBxW+VTjE00DfouczkQHD1z9Vp7ESMpW1/8f8AuTcZNMwsPgB3JypxiulsUo0uvHJxafJ2Xqk3sk0wnj7od6gkK1fGW6OWG2lw1zTnU4RQySFpo5l0/tNu+9KyWxp3BdVKGyCjh6kHzCTOxWVq18g8Wn8QKvNO2oGyNO4+C0Lm8Cr1+wgf1sn/AK/Jaf8ATzN8jz+78le4nbUDq7gfNaiUjh5/yXTjYce8uPiPko3dH4/rP/8AX5JzO3XPGTn7lqbU0au9yatWzXCcRBwc1xFDdo5o1NaZK4s3R6FuoLjzy9yXMmFc+JI9SVLHJFzP3KrrIrOxvZY0dzR71MHKdz8a7X652y0d2Iyf8s++isobPJuDW95A/CCrC8sXkvUpOlCzmT7nt8XP+S1NhfIRjSZD6LSczzcc/BN3kVU7mTXbxQt2bCDXDbUbzmmnhppVrTTs1ANO7gtKrBWeVa4yJHTLQOqoit2lTZpK0oWAhBxNmzz0PJWMNla8VOR4jJZQtRhUzwipHrvSzoQhCitDGFgEjQlCFKp+ybVmj7ErhyrUeSvLB0mnJo4td3t+VEIW4zXU2GbFHWa3TcE26yt4eSELSRE6zDifNQSRU3n0QhZWF314n0UD68ShCioizmVlsI5oQoGGwgLa6hCjTF1YuoQorFFiiEIKpo/tp/8AGf4FaUQhWpixRF1CFGhRAahCDICzRCERkNWwYhCI2EYW7YAhC1ErcQBCELS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7416" name="AutoShape 8" descr="data:image/jpeg;base64,/9j/4AAQSkZJRgABAQAAAQABAAD/2wCEAAkGBxQQEBUUEBMVFBUVFBQUFBUUFBQVFBQUFBUXFhQVFhYYHCggGBomHBQUITEhJSkrLi4vFx8zODMsNygtLisBCgoKDg0OGhAQFywkHCQsLCwsLCwsLCwsLCwsLCwsLCwsLCwsLCwsLCwsLCwsLCwsLCwsLCwsLCwsLCw3NywsLP/AABEIALQBGAMBIgACEQEDEQH/xAAbAAACAgMBAAAAAAAAAAAAAAAABAMFAQIGB//EAEcQAAEDAQUEBwQFCQcFAQAAAAEAAgMRBBITITEFQVFhBiIycYGRoRSxwdFCUnKCsgcVI0NiksLh8CQzU4OT4vEWRHOi0jT/xAAYAQEBAQEBAAAAAAAAAAAAAAAAAQIDBf/EACIRAQEAAgEEAwEBAQAAAAAAAAABAhESAxMhMUFSYVEiQv/aAAwDAQACEQMRAD8A83LVi4mCxYuL03m6QXFi4mLixdRNILqxdTF1YuIukFxFxT3UFiJovcRcU9xF1NmkF1Yupi6i4mzRe6i4p7qLiGkFxFxT3EXE2aQXEXFPcRcTZpBcRcU9xFxNmkFxFxT3EXE2aQXEBqnurNxDSC6i6p7qLqGkF1FxT3Fm4hpBcRdU91F1F0huIuKe4gNQ0gurNxT3EXENIQxCnDEIaMFixcTRjRhqNFbixcTWGjDRCtxFxM4aMNArcWLiaw0YaBW4i4msNYw0C1xFxM4aMNAtcWLiaw1jDQLXEXEzhow0C1xFxX/R/o3Nbn3YW5Cl97smM7zvPIL0HZv5ObHF/wDpe6R2+rsNngG5+ZUuUiPH7iLi9yd0L2a4UEbe9srwfxLm+kH5M7oL7E8upnhSEV+6/wCDvNZmcV5jcRcVvY9iTTTYMcTjIDRzSKXOJcTk0cyvQ9i/ksjuh1qmL3b2RG60crxF53fkrlnJ7HktxZuL22X8m9hpQNkbzErifI1C5vbn5MXMaXWSTEp+rko1/wB1wyJ5EDvUnUxo82uIuJuWzOY4tcC1zTQgihBGoIK1w1sLXEXE1how0C1xFxM4azhoFrizcTGGs4aBa4i4mcNGGgXDEJkRoRTZjWMNOYaxhoE8NGGnMNGGgTw1jDThjRhIE8NGGm8NGGgTw0Yabw0YaBTDWMNOYaMNAnhow05hrGEgUw1vBZi9zWjVxAHiaJnDWC4szGubRyLgWg+qbHWbN6QMs7RBCbrBleAzkO9xrxKtH7UaQCHe74LzG2zuB5bhTRSS9JasawxgObTrtyvN4OG881nvSHZdzPtSpoCVc7E6SGMiObNo7J3gLylm3TXMK7su1GTAVNHDepzmXil6dj2aGeOhe0toc6imdNAd57uaodqbZ1Nad2QPM8VxlntDmgm9XLJIWvaBcesVcZjj5Z47X8m1nGrg4ih3ZK12V0zGQmNRpXeOfNcBbNqBkdBqVQnaLq5BTLOX21Om9Q/KDshs7PaIwLzWguI+nHx5ka14VXneGuu6Kbfv2aSKan6Nhu13scCC3nQ+9c4I1qWa8GrPZTDWcNNYazhqhTDRhpvDWcJAphow03how0CuGjDTeGjDQKiNCbEaEDhjWMNO4axhqKTwljCTuGsYaBPCWMNO4aMNAlhIwk5howkCeEjCTmGjCQJYaMNO4SMJAlhIwk5hIwkCeEj2QvyaKkdYDjd6xHkCnMJTWR5jka8atIPfxHiMkHO7XiNMurzpUqjls1+hGoyXq22ujrZ6Oh0cKtpvFK5+5c5F0alhrfjJDjlRoJ5Eb1zywaxzcU6C7xPh8lrHJQ9UmvkfVdjatiPbrG4fdNPNVs1hpkR5hc+LpzIwWx9KGqlx8tVP7HdNOQPmKqWWIBiuk3FLPM5xyyWjI60351U7YLxyCtbBsZ7tx55VKTHZctEIbFI6RpYCRVoNN39UKvmxZBXZsTbOy6MzQivEuFK+VSkcJd5jxcuXInhIwk5hIwkCeGs4abw1nDQJ4SMJOYSMNAphIw05how0CgjQnBGsIHMNGGm8NGGopPDRhpzDRhpsJ4aMNOYaMNNhPDRhpzDWMNNhPDRhpzDRhpsJ4aMNOYaMJAnhow05hIwkCeGjDTmEjCQW3RW2gOET9K1YTuO9vxC6m0htNM88huIXACNdXsfaAmo2TtjKv128e8fzWb72xlj8krTUHQnfkda5qpnspLi64R3a86VXS7ZLmm4zqimR3nxXK2oOBILnVGvWK1akhOSBhyLfNtSD37krNYmSODWtz3kB1O6miafaZGnJ1e8ArpthEOAD2tN7U0APmo1fCi2f0ejFAA28akZaee5WW1GMY4EAARfVFL8hFA08aBPW6zCN92MiuRqdImjV7qd2Q3lU1tcHuF2t1tbtdST2nHmVuWMebVfLVxJPFaYacw0YalrrrRPDWcJN4aMNQQWexOkNGNLjrQCtBxPBavgLSQ4EEag5EIt1ltLxSzyMjZ9Ml4aeeWpy4V3qWzWa4wNqXUFKuNSf64JsQYaMNOYaMNAnhrOGm8NGGmwoI0JzDWEDdxGGtDMsYyipLiLijEy2EiDa4jDWpkWMVBthow1pioxkG+Gi4tMZYxkElxFxaB5IJANBqaGgrxO5a46CW4i4ocdGOgmuIuKITLYWplbpJDzm0EZOA1o7iOCDfDWWtoag0I0PBaOkUZmQdFZLYJ24cho76Lua53bVlInuvJaXDI8S0BYx+al6R2jHsYl/WQObeO8sOVfKvkozrVVkljfrfbd40Nctck/YdpmNoukGuTajPLfQH/nJVTNrgsII6x6vLPKqasVGtDt7hl+ywZDxOZ7iExvlbFxJaC4U0BNXcXO4uO8+g3KC4qnae3PZrpw79913M0Ayr55UTjLVUA8QD5q7JNGsNFxLe0rLbQimLi0ma4NJiaHvGbWONA4jd/LetcZRWi3iNpeakNFSBrkhW2zpHSRh8jAxxrVorQUJG/Pcmbir7DtbHZiFlyp0vXstxqUz7QgnuIuKHHWzpCDQ5FBJcRcUWMjGQS3EKMTIQVPtawbWuZ/OB4I9ucrpNuoZalO20LlorY5NttblrSbXjrStDaVRvtTlCbS7ippdug9qR7Uue9qdxQbUeKaNutsUJkaXk0YCGkgVJJ3AKO3zQihhkLxo4ObQsOW8ZEGvoufgc+eMwskc119r2tyuPzAdXKoIGeWtDwV1s/Ygs8TTO+lJmlzbtQbvULSSRShNSKb+9XTHLXuoZPaI5KySOwi2rWtNGi9XqPFNd+fPgtTa+a6badjbO02e9hvc/FjfdqHU7TddaOrTgCr3Y3R+GxRF2UjyM3uAJ03cAs5WQxu3nftaPa11W3eh7Zy18RwHO4Nqx2+paKXTzCpZ+gM9BhTNkd9UtLBz61T7lNxrZNlqqum2XsOSVpJcGZA0IJrrrTTRM7N6Hiywl5/TT0qCahjXDcwDXvOvJcttjac4aSHkPvUpecBTWtBlyoUl5Twlpi3VicWvyI8u8HgkjaKmg1Vx0Utrbb+jt0YLmjJ+bb3K82me9T7SkgYCyyx4Z0Mmr+4OdUgIuydmsJFDJqcwz/6zHlXLeRosm5K2ZjWhjsN7XsrVr20qHNNTQggVFd6XjtczaCkbxoDmHAealZYgXF5a1ozJDd/Hzot6lY5X5cnZ7K+grqHgd5pl8Fe26J8VC4dU5Nc0hzDTIAOGVQBpqoGW6jxHh0aZQCb1SAMmkZcarprJWN1CzEY8ASMLatfTQkEUqOKzMPHhq9Ty4DpFMHMYSK/pBSh0OvuC6Sw2GaeNr42NIcMmiSO9lkaNvV3HcnekuxIZ2NbHCImsvPOeZJN2h46jfks2F5wRHEy8Y+qcwKHtAitK1BBy58FZjalz+Yr7TYp423nwvaBqbpy76aKCKVxFQ1xHGhV5Z57RHIXMDm3gL157TWnHPMKzitVoqHOlIH1RSndRXt5J3HI+1rMTcarTW7SjiATQOy3d/lVdptBtkmF+SCrwKm6LpcRzaRXxVLspjppGtiZgsLiXAN7DQOeZdz/kpjjflb1PHhQOi9mpHU0Fbt7UippXyWBbF6B0k6JR2mNoY64WA3HjrEbzeB7YrnqCuEj6H2lkhxnNETc77XVvgbgNWnLePNYxsy9NXLjPLNnmvuAFD36UGteSJGiAljW3QDUAFzhnwLs6Kwe2OKNskIDQXtYWZl7xUXsySRx8NysOmmx3SGGSFouirZA2gIZS/eHdR47yFvKcfbMz2572pZFqVRte2NvgxNuAihabwo5uRIvZ0IofFJC3OTTW3TC1LC51tuKyml2rgFuGqaIDdn4fOqYvHfUenySIWYCNxTDJFPHJGO0wu73UCsrHtWhpFZ468mlx9AtRNq2KB7+y17u5pPuCci6PWh2kTvEAfiouhs9ot8g6rGxjm0N95J9FM+zWgCs9sbGOAoPXqq6Taji6I2g6gDvc34VU46IPHbljb98/JMTuszf722TSdzjQ+nxSn5wsQPUgkkP7Tjn6q6gYs+x4rO4Se0xuc2pDAalxIIoM9c+C06RW50uzwQaESVOtSQ6+0eVUzZLY939xYYm8HPp8lrtbYr2sD2x3mPze1h7ElDe7xmc9aEK7mtOeWPnaXYdsFss7QHUlj7J39XsnvGh8F0+x9pCUFklGSDJzXZAni08CvNodnTwOEkVa+R8dxVtL0kusrPZgZG6OI6teOhp/WixlNxZuenc2m3tifQioGpBrdPqrqySsughzSDnVeMwdLpL157mPafoXS0juIGXqryz9JLOW1LiP2SHH8JofRYuGOXy1uz3Ho1q2lHGNbx+q3M+PDxVQ+ezSu67LpOd74mnvXB7R6UNPVhz+2WsYO5lc/Eqrs3SOUON+J3fGSK+VW+Sk6eM+Tzfh3O0TZ4ngRkk58SBllmBl36JB8scmrbp5E19SQ7uFFy8u321pgfvEk+u9M2fbMDhnejPLNvkuup62nldWuFsYBLjQ6ODXEHlkMjyOal2Pdka9wdVo6taEZ5E6jh71SRdIBAThyCRp1a4GoHAVBr41pVVm2+lckjbsbMMV1Hy0CzvXtdWzUdXatpWeBxa2Jri06kNJDh+0XD0Cli6SBzXGgaBT6m+ulM65LyyZ2hDnVObq01/qqkEjwKCh35jfxPFY5tdt1W2ulQe83AGNr90BR7J2++J97J94C8KZZaA05b+fguagshc6r6uPNWL7GMnAlppuUma3Cael2Ha0M9AHBjz+rlIa77p0eOY8grKOzsHac0j7bPmvKLPb8LIvy3girT4DQppvSSmTaj7OdfNdJl49udw8vWmWGOlWgPHC8DTxaVNZYrhqyId9STReUt6RmJ7XB72mmdP+F1uzOnTHN65NfrMABr+0w9UnnksWZf3acdL/AG1PI0UZSMkGtDXI7yNAqptqbLG6IvBOZo7LEy1B0rlWniqDbW32OcTec4a1eWjwDW1oquwyy2iQOLOoDq7IGm4Bbwkk/UuO3UQ2BjBeYQTWoyAa0Vzc9x3cBVW0e0YY2GV7w7CD2taNK/Sd3bqnmubtZdO1rXPkABJui7QcaHKvitLREHR4YLmAObeAp12g1u+YHmt5YXL3U9a8E9uWZ+0A17GirSTQ0qQ+tXZkUGTQBwbzVHJ0XtA/V17hX8JKvJNoQVuzSTxOaSKxhzG00FKVrkBmUzZ5WO/udonukuO/FRSyeo6xyL9jSt1icPB494Qu8ZHbBmyaCUc23fwoTQ86aX0q4lo/aNK9zQtmU4+OnoFq+H6UjvDek7Rbw3sj5rntrS6hlhjzc0vPPIJp3SwxikbWRjuqVxEttLjmt7ObxTmvF08nSSeb9Y+nfdHk1Q3nHMnx3+eqhjs5aAVOFrdTSWzwNJz8zqul2YYWcK81yEriFXTWlwOpUuWiTb0+0bRccovNM7G2mIsRksgJIDwAalhBAvGmgz9F5zsvaBIIvGtOKi2ZbpW2lsd4MLz1Xu7Jcci1xOWemeWaSz5TLG61HpUm1oZXODKEelePJaWRjakF4Fd3aHqqMMgjJbLDLG7e5rcSOvcCSPNQPsznVNndG8cA4hw+66nvXXbl6O7S6MwOeSGjP6pLfRKu6JwkaEdzj8VXy2+0RdphH2g4D1y8itP+pJdzG+BB9xXK6/jrNtpejbWHql47xUeigm2K76ND409CiTpJNvaR90/FRN6SvJzp5Bc7xbm2fzW9ugpxyBr81C6w3dW+XV9Mx5BW1m2uXChA+CkdbGncpqHlRthDcw0l1MrzhQHjQDMrSzWU0LTvCt5JWnctS9rcyO7mrPJfCjEOWaejhq1rqaih7xkfh5qbq9+895zVhs0B8bmDtAh7RxGjgOeikxLkRjgPBMMsbjuW7bQAaHI8CrSxW8DgrIWkYNgPec2071b2Lo0xubz4AJpm12DVRydII+K1JGd01FsONzq3B4ivvUk2wGHVrT90KGDpBHoHBMjaldFuaZ8obN0cjDsmNB43QrG3WdkQaG66kpRm0HDMA+SzcklNaErUkZtTVABeQBTTmVps+C+69uB83fy+KxLZaCszw0DOl4e4LndvbTifcFnc69HeoYxl1qau01AyzWtsz27WewskFHtB7wFzG2Oi8JzAoeSrrB0pluUeakZHwWlo245+9Z8Oisn2ZJCaxyOHj/VEKZ1sLtUIOZtkpcSqmcFX0lnrmMwom2MVz0XKxuKKOAncnoLOW9rJXrLI0CoS1onpkQppo5ZpHXKUvDlqhjwD80ts1+eRp7l0bLKHt6zQeY1WpWSMdhEg6hFeBSlr2Q9vaaR4Jy0WIxmsbiORTez+kj4+rKA4c81fCObbZA3UU5j4pyGESNuzx32nJrhX0NF2sMtltAq0NY/cSMq929NvikF0BrJGnIkUy53Xbu4ldMJjfbGVynpyNlsz2AYNpkJH0Hhr6DcGuJBPiCppba+v6eCN5+s04cnrT3roJdnMOdADvzpn3JeTZ5Aycaei6Xo4/DnOpl8qZ1rA0daIu8F4/eAPvWntjXfrYH8nMbe8akp99jI0aPDq+6iXksoPaa/0d8CsXpX4ya5z+F7o3wRH7Li0+gCxh2c9uGUfZkPxJUb9mx82/cI9QQsNsYHZm83P9yxenn+Ncsf0y1lhH05Gcntc71oFg+xDS0xeNyv4/gt7PC4ayAjk2J34ws2qEkdURn7UUI9Qpxz+pvH7No32PL+0sy4CJRSWezONfamn7jDTuoUg/Z7/APDi/dHzUTtnO/wov3P5p/v6Gsfss/Y7Of8Aum/6f801ZrJAwhwtQqOVPiqA7MP+HH/pH5rX8z1/Vx/6X+5P9fQ1j93ZPtVld25mnvA996qinfYWj++p3Ob/ABOXIjYR3NjH+V/uW7thOOrxTkwD+JX/AH9U44/dY2u22KuVpd5Qn3OVfJbbGNJnH/LaoD0ZZvefNo+C3b0dgGpcfH/hZ4Z3/lreE/6rB25ZG6GV32QB/Cp4emcUfYie77bvkVmPZFmb9EHvPzcrSwCCI1a1jfstZXzu1Wp0+p+JcsP1iDpXbZR/Z7Exo+s9riO8Fxan7NDb5yPabRcb9SENBPKtMvMp+DaLyP0bCedxx/hoo5pJSavvjvFPeVudG/OTPcx+MTzbFAwjEYCR/iOkmdXjdcSB4BRbe2g1sV2OLM1ANGtpzASQmaDm4DvdkPIKC3VcCB1hoC3qiv2iet4Erfaxk9p3L/FA6AtFXEN9SUu1xV5ZOjUkgvPN2pOTjU04qwi6NRt7byVyunWbcwyqF2UWzY29lqFldPOIJ3NOSsYLYw9oXTxGniFqbEHcuYzHjwUEtjc3dUcRmFlVlhsd82n3hbx7La/Rwd6HyKpQ4hTx2k70F9BsJo30V1YrHc0IK5iz7ROmIR35hPxPlf2HMd3Gh8ldRHRS2Zrh1gFze19ktzLclJJFah9F3vSU0FpOoPkVKu1UJXxO1XQ7J26NHVHcVU/meZxzanLNsGUatKk2eHRTRRWihcanvLSeRoc1LZrNdJqyMt3XW0cOArVVsFhe36JTsLJBxW+VTjE00DfouczkQHD1z9Vp7ESMpW1/8f8AuTcZNMwsPgB3JypxiulsUo0uvHJxafJ2Xqk3sk0wnj7od6gkK1fGW6OWG2lw1zTnU4RQySFpo5l0/tNu+9KyWxp3BdVKGyCjh6kHzCTOxWVq18g8Wn8QKvNO2oGyNO4+C0Lm8Cr1+wgf1sn/AK/Jaf8ATzN8jz+78le4nbUDq7gfNaiUjh5/yXTjYce8uPiPko3dH4/rP/8AX5JzO3XPGTn7lqbU0au9yatWzXCcRBwc1xFDdo5o1NaZK4s3R6FuoLjzy9yXMmFc+JI9SVLHJFzP3KrrIrOxvZY0dzR71MHKdz8a7X652y0d2Iyf8s++isobPJuDW95A/CCrC8sXkvUpOlCzmT7nt8XP+S1NhfIRjSZD6LSczzcc/BN3kVU7mTXbxQt2bCDXDbUbzmmnhppVrTTs1ANO7gtKrBWeVa4yJHTLQOqoit2lTZpK0oWAhBxNmzz0PJWMNla8VOR4jJZQtRhUzwipHrvSzoQhCitDGFgEjQlCFKp+ybVmj7ErhyrUeSvLB0mnJo4td3t+VEIW4zXU2GbFHWa3TcE26yt4eSELSRE6zDifNQSRU3n0QhZWF314n0UD68ShCioizmVlsI5oQoGGwgLa6hCjTF1YuoQorFFiiEIKpo/tp/8AGf4FaUQhWpixRF1CFGhRAahCDICzRCERkNWwYhCI2EYW7YAhC1ErcQBCELSP/9k="/>
          <p:cNvSpPr>
            <a:spLocks noChangeAspect="1" noChangeArrowheads="1"/>
          </p:cNvSpPr>
          <p:nvPr/>
        </p:nvSpPr>
        <p:spPr bwMode="auto">
          <a:xfrm>
            <a:off x="155575" y="-1760538"/>
            <a:ext cx="5715000" cy="36671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7418" name="Picture 10" descr="http://hnonline.sk/sites/default/files/styles/600xauto/public/images/article/201401/voda2.jpg?itok=InoUJ4Oj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2852936"/>
            <a:ext cx="2685054" cy="1722910"/>
          </a:xfrm>
          <a:prstGeom prst="rect">
            <a:avLst/>
          </a:prstGeom>
          <a:noFill/>
        </p:spPr>
      </p:pic>
      <p:pic>
        <p:nvPicPr>
          <p:cNvPr id="19458" name="Picture 2" descr="Celaskon šumivý 500 mg - &amp;ccaron;ervený pomaran&amp;ccaron;"/>
          <p:cNvPicPr>
            <a:picLocks noChangeAspect="1" noChangeArrowheads="1"/>
          </p:cNvPicPr>
          <p:nvPr/>
        </p:nvPicPr>
        <p:blipFill>
          <a:blip r:embed="rId4" cstate="print"/>
          <a:srcRect l="6267" t="4046" r="5988"/>
          <a:stretch>
            <a:fillRect/>
          </a:stretch>
        </p:blipFill>
        <p:spPr bwMode="auto">
          <a:xfrm>
            <a:off x="6732240" y="4653136"/>
            <a:ext cx="1872208" cy="20473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70C0"/>
                </a:solidFill>
              </a:rPr>
              <a:t>V</a:t>
            </a:r>
            <a:r>
              <a:rPr lang="sk-SK" dirty="0" smtClean="0">
                <a:solidFill>
                  <a:srgbClr val="0070C0"/>
                </a:solidFill>
              </a:rPr>
              <a:t>itamín B</a:t>
            </a:r>
            <a:r>
              <a:rPr lang="sk-SK" baseline="-25000" dirty="0" smtClean="0">
                <a:solidFill>
                  <a:srgbClr val="0070C0"/>
                </a:solidFill>
              </a:rPr>
              <a:t>1</a:t>
            </a:r>
            <a:r>
              <a:rPr lang="sk-SK" dirty="0" smtClean="0">
                <a:solidFill>
                  <a:srgbClr val="0070C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(</a:t>
            </a:r>
            <a:r>
              <a:rPr lang="sk-SK" dirty="0" err="1" smtClean="0">
                <a:solidFill>
                  <a:srgbClr val="FF0000"/>
                </a:solidFill>
              </a:rPr>
              <a:t>tiamín</a:t>
            </a:r>
            <a:r>
              <a:rPr lang="sk-SK" dirty="0" smtClean="0">
                <a:solidFill>
                  <a:srgbClr val="FF0000"/>
                </a:solidFill>
              </a:rPr>
              <a:t>)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Pomáha bunkám tela premieňať sacharidy na energiu a je nevyhnutný pre správnu funkciu srdca, svalov a nervového systému.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C</a:t>
            </a:r>
            <a:r>
              <a:rPr lang="sk-SK" baseline="-25000" dirty="0" smtClean="0">
                <a:solidFill>
                  <a:schemeClr val="bg1"/>
                </a:solidFill>
              </a:rPr>
              <a:t>12</a:t>
            </a:r>
            <a:r>
              <a:rPr lang="sk-SK" dirty="0" smtClean="0">
                <a:solidFill>
                  <a:schemeClr val="bg1"/>
                </a:solidFill>
              </a:rPr>
              <a:t>H</a:t>
            </a:r>
            <a:r>
              <a:rPr lang="sk-SK" baseline="-25000" dirty="0" smtClean="0">
                <a:solidFill>
                  <a:schemeClr val="bg1"/>
                </a:solidFill>
              </a:rPr>
              <a:t>17</a:t>
            </a:r>
            <a:r>
              <a:rPr lang="sk-SK" dirty="0" smtClean="0">
                <a:solidFill>
                  <a:schemeClr val="bg1"/>
                </a:solidFill>
              </a:rPr>
              <a:t>N</a:t>
            </a:r>
            <a:r>
              <a:rPr lang="sk-SK" baseline="-25000" dirty="0" smtClean="0">
                <a:solidFill>
                  <a:schemeClr val="bg1"/>
                </a:solidFill>
              </a:rPr>
              <a:t>4</a:t>
            </a:r>
            <a:r>
              <a:rPr lang="sk-SK" dirty="0" smtClean="0">
                <a:solidFill>
                  <a:schemeClr val="bg1"/>
                </a:solidFill>
              </a:rPr>
              <a:t>OS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denná dávka:</a:t>
            </a:r>
            <a:r>
              <a:rPr lang="sk-SK" dirty="0" smtClean="0">
                <a:solidFill>
                  <a:schemeClr val="bg1"/>
                </a:solidFill>
              </a:rPr>
              <a:t> muži 1,2mg</a:t>
            </a:r>
            <a:r>
              <a:rPr lang="sk-SK" dirty="0" smtClean="0">
                <a:solidFill>
                  <a:srgbClr val="FF0000"/>
                </a:solidFill>
              </a:rPr>
              <a:t>/deň, ženy 1,1mg/deň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Nedostatok</a:t>
            </a:r>
            <a:r>
              <a:rPr lang="sk-SK" b="1" dirty="0" smtClean="0">
                <a:solidFill>
                  <a:srgbClr val="FF0000"/>
                </a:solidFill>
              </a:rPr>
              <a:t>: </a:t>
            </a:r>
            <a:r>
              <a:rPr lang="sk-SK" dirty="0" smtClean="0">
                <a:solidFill>
                  <a:srgbClr val="FF0000"/>
                </a:solidFill>
              </a:rPr>
              <a:t>problémy </a:t>
            </a:r>
            <a:r>
              <a:rPr lang="sk-SK" dirty="0" smtClean="0">
                <a:solidFill>
                  <a:schemeClr val="bg1"/>
                </a:solidFill>
              </a:rPr>
              <a:t>s koncent</a:t>
            </a:r>
            <a:r>
              <a:rPr lang="sk-SK" dirty="0" smtClean="0">
                <a:solidFill>
                  <a:srgbClr val="FF0000"/>
                </a:solidFill>
              </a:rPr>
              <a:t>ráciou,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b="1" u="sng" dirty="0" err="1" smtClean="0">
                <a:solidFill>
                  <a:srgbClr val="FF0000"/>
                </a:solidFill>
              </a:rPr>
              <a:t>beri-beri</a:t>
            </a:r>
            <a:r>
              <a:rPr lang="sk-SK" dirty="0" smtClean="0">
                <a:solidFill>
                  <a:schemeClr val="bg1"/>
                </a:solidFill>
              </a:rPr>
              <a:t>-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kŕče, svalová</a:t>
            </a:r>
            <a:r>
              <a:rPr lang="sk-SK" dirty="0" smtClean="0">
                <a:solidFill>
                  <a:srgbClr val="FF0000"/>
                </a:solidFill>
              </a:rPr>
              <a:t> slabosť, únava</a:t>
            </a:r>
            <a:r>
              <a:rPr lang="sk-SK" dirty="0" smtClean="0">
                <a:solidFill>
                  <a:schemeClr val="bg1"/>
                </a:solidFill>
              </a:rPr>
              <a:t>, depresia</a:t>
            </a:r>
          </a:p>
          <a:p>
            <a:r>
              <a:rPr lang="sk-SK" b="1" dirty="0">
                <a:solidFill>
                  <a:schemeClr val="bg1"/>
                </a:solidFill>
              </a:rPr>
              <a:t>P</a:t>
            </a:r>
            <a:r>
              <a:rPr lang="sk-SK" b="1" dirty="0" smtClean="0">
                <a:solidFill>
                  <a:schemeClr val="bg1"/>
                </a:solidFill>
              </a:rPr>
              <a:t>rebytok</a:t>
            </a:r>
            <a:r>
              <a:rPr lang="sk-SK" b="1" dirty="0" smtClean="0">
                <a:solidFill>
                  <a:srgbClr val="FF0000"/>
                </a:solidFill>
              </a:rPr>
              <a:t>:</a:t>
            </a:r>
            <a:r>
              <a:rPr lang="sk-SK" b="1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bolesti hlavy, kožné reakcie, potenie, zrýchlený tep</a:t>
            </a:r>
          </a:p>
          <a:p>
            <a:r>
              <a:rPr lang="sk-SK" b="1" dirty="0" smtClean="0">
                <a:solidFill>
                  <a:schemeClr val="bg1"/>
                </a:solidFill>
              </a:rPr>
              <a:t>zdroj:</a:t>
            </a:r>
            <a:r>
              <a:rPr lang="sk-SK" dirty="0" smtClean="0">
                <a:solidFill>
                  <a:srgbClr val="FF0000"/>
                </a:solidFill>
              </a:rPr>
              <a:t> slnečnicové semená, celozrnná múka, hrášok, hlávkový šalát, špenát, kvasnice, ryža, kukurica, paradajky</a:t>
            </a:r>
          </a:p>
          <a:p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t="-3000" r="-2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sk-SK" b="1" dirty="0"/>
              <a:t>V</a:t>
            </a:r>
            <a:r>
              <a:rPr lang="sk-SK" b="1" dirty="0" smtClean="0"/>
              <a:t>itamín B</a:t>
            </a:r>
            <a:r>
              <a:rPr lang="sk-SK" b="1" baseline="-25000" dirty="0" smtClean="0"/>
              <a:t>2</a:t>
            </a:r>
            <a:r>
              <a:rPr lang="sk-SK" b="1" dirty="0" smtClean="0"/>
              <a:t> </a:t>
            </a:r>
            <a:r>
              <a:rPr lang="sk-SK" dirty="0" smtClean="0"/>
              <a:t>(riboflavín)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/>
              <a:t>Hrá dôležitú úlohu pri telesnom raste, obnove červených krviniek a uvoľňovaní energie zo sacharidov.</a:t>
            </a:r>
          </a:p>
          <a:p>
            <a:r>
              <a:rPr lang="sk-SK" dirty="0" smtClean="0"/>
              <a:t>C</a:t>
            </a:r>
            <a:r>
              <a:rPr lang="sk-SK" baseline="-25000" dirty="0" smtClean="0"/>
              <a:t>17</a:t>
            </a:r>
            <a:r>
              <a:rPr lang="sk-SK" dirty="0" smtClean="0"/>
              <a:t>H</a:t>
            </a:r>
            <a:r>
              <a:rPr lang="sk-SK" baseline="-25000" dirty="0" smtClean="0"/>
              <a:t>20</a:t>
            </a:r>
            <a:r>
              <a:rPr lang="sk-SK" dirty="0" smtClean="0"/>
              <a:t>N</a:t>
            </a:r>
            <a:r>
              <a:rPr lang="sk-SK" baseline="-25000" dirty="0" smtClean="0"/>
              <a:t>4</a:t>
            </a:r>
            <a:r>
              <a:rPr lang="sk-SK" dirty="0" smtClean="0"/>
              <a:t>O</a:t>
            </a:r>
            <a:r>
              <a:rPr lang="sk-SK" baseline="-25000" dirty="0" smtClean="0"/>
              <a:t>6</a:t>
            </a:r>
          </a:p>
          <a:p>
            <a:pPr algn="just"/>
            <a:r>
              <a:rPr lang="sk-SK" b="1" dirty="0" smtClean="0"/>
              <a:t>denná dávka:</a:t>
            </a:r>
            <a:r>
              <a:rPr lang="sk-SK" b="1" dirty="0"/>
              <a:t> </a:t>
            </a:r>
            <a:r>
              <a:rPr lang="sk-SK" dirty="0" smtClean="0"/>
              <a:t>muži 1,3mg/deň, ženy 1,1mg/deň</a:t>
            </a:r>
            <a:endParaRPr lang="sk-SK" baseline="-25000" dirty="0" smtClean="0"/>
          </a:p>
          <a:p>
            <a:pPr algn="just"/>
            <a:r>
              <a:rPr lang="sk-SK" b="1" dirty="0" smtClean="0"/>
              <a:t>Nedostatok: </a:t>
            </a:r>
            <a:r>
              <a:rPr lang="sk-SK" dirty="0" smtClean="0"/>
              <a:t>únava, poruchy osobnosti, porucha vstrebávania železa, anémia, zápaly slizníc (pery, ústa, koža), úzkosť, hypertenzia</a:t>
            </a:r>
          </a:p>
          <a:p>
            <a:pPr algn="just"/>
            <a:r>
              <a:rPr lang="sk-SK" b="1" dirty="0" smtClean="0"/>
              <a:t>zdroj:</a:t>
            </a:r>
            <a:r>
              <a:rPr lang="sk-SK" b="1" dirty="0"/>
              <a:t> </a:t>
            </a:r>
            <a:r>
              <a:rPr lang="sk-SK" dirty="0" smtClean="0"/>
              <a:t>kvasnice, vlašské orechy, hovädzia pečeň, mlieko, vajcia, brokolica, špenát, losos, makrela, </a:t>
            </a:r>
            <a:r>
              <a:rPr lang="sk-SK" dirty="0" smtClean="0"/>
              <a:t>bravčové mäso</a:t>
            </a:r>
            <a:endParaRPr lang="sk-SK" dirty="0" smtClean="0"/>
          </a:p>
          <a:p>
            <a:pPr algn="just"/>
            <a:r>
              <a:rPr lang="sk-SK" dirty="0" smtClean="0"/>
              <a:t>Prenos H v FAD (flavín adenín dinuklotid)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281</TotalTime>
  <Words>1487</Words>
  <Application>Microsoft Office PowerPoint</Application>
  <PresentationFormat>Prezentácia na obrazovke (4:3)</PresentationFormat>
  <Paragraphs>155</Paragraphs>
  <Slides>23</Slides>
  <Notes>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4" baseType="lpstr">
      <vt:lpstr>Motiv sady Office</vt:lpstr>
      <vt:lpstr>Vitamíny </vt:lpstr>
      <vt:lpstr>Charakteristika</vt:lpstr>
      <vt:lpstr>Tvorba vitamínov</vt:lpstr>
      <vt:lpstr>Provitamíny</vt:lpstr>
      <vt:lpstr>Množstvo vitamínov v tele:</vt:lpstr>
      <vt:lpstr>Funkcia </vt:lpstr>
      <vt:lpstr>Vitamíny rozpustné vo vode</vt:lpstr>
      <vt:lpstr>Vitamín B1 (tiamín)</vt:lpstr>
      <vt:lpstr>Vitamín B2 (riboflavín)</vt:lpstr>
      <vt:lpstr>Vitamín B3 (niacín)</vt:lpstr>
      <vt:lpstr>Vitamín B5 (kyselina pantoténová)</vt:lpstr>
      <vt:lpstr>Vitamín B6 (pyridoxín)</vt:lpstr>
      <vt:lpstr>Vitamín B9 (kyselina listová)</vt:lpstr>
      <vt:lpstr>Vitamín B12 (kobalamín)</vt:lpstr>
      <vt:lpstr>Vitamín C (Kyselina L-askorbová)</vt:lpstr>
      <vt:lpstr>Vitamín H (biotín)</vt:lpstr>
      <vt:lpstr>Vitamíny rozpustné v tukoch </vt:lpstr>
      <vt:lpstr>Vitamín A (retinol)</vt:lpstr>
      <vt:lpstr>Vitamín D (kalciferol)</vt:lpstr>
      <vt:lpstr>Vitamín E (tokoferol)</vt:lpstr>
      <vt:lpstr>Vitamín K (fylochinón)</vt:lpstr>
      <vt:lpstr>Zopakujme si </vt:lpstr>
      <vt:lpstr>Zdroje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lensk</dc:creator>
  <cp:lastModifiedBy>Gymgl</cp:lastModifiedBy>
  <cp:revision>37</cp:revision>
  <dcterms:created xsi:type="dcterms:W3CDTF">2015-01-05T16:26:58Z</dcterms:created>
  <dcterms:modified xsi:type="dcterms:W3CDTF">2015-01-18T09:44:06Z</dcterms:modified>
</cp:coreProperties>
</file>