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  <p:sldId id="265" r:id="rId9"/>
    <p:sldId id="264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213C"/>
    <a:srgbClr val="D2B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387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090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24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837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78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360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25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046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41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562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389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06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641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977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35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538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42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76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QX9Hz2jP_k&amp;ab_channel=ALLATRATV%C4%8Cesko-Slovensko" TargetMode="External"/><Relationship Id="rId2" Type="http://schemas.openxmlformats.org/officeDocument/2006/relationships/hyperlink" Target="https://www.youtube.com/watch?v=fuWDC2wwADc&amp;t=74s&amp;ab_channel=NATUR-PACKverejnost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B7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64CCD1-E78E-43A5-BE77-673CD89715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dirty="0" err="1"/>
              <a:t>Plasty</a:t>
            </a:r>
            <a:r>
              <a:rPr lang="en-GB" sz="6000" dirty="0"/>
              <a:t> v </a:t>
            </a:r>
            <a:r>
              <a:rPr lang="en-GB" sz="6000" dirty="0" err="1"/>
              <a:t>bežnom</a:t>
            </a:r>
            <a:r>
              <a:rPr lang="en-GB" sz="6000" dirty="0"/>
              <a:t> </a:t>
            </a:r>
            <a:r>
              <a:rPr lang="en-GB" sz="6000" dirty="0" err="1"/>
              <a:t>živote</a:t>
            </a:r>
            <a:endParaRPr lang="sk-SK" sz="60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6E8324E-5AC9-4E4A-9FA2-F7C338CF8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Alena </a:t>
            </a:r>
            <a:r>
              <a:rPr lang="en-GB" sz="3200" dirty="0" err="1"/>
              <a:t>Popelášová</a:t>
            </a:r>
            <a:r>
              <a:rPr lang="en-GB" sz="3200" dirty="0"/>
              <a:t> IV.O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3138524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B7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911699-16FB-4ED7-9854-1D5F77F1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63213C"/>
                </a:solidFill>
              </a:rPr>
              <a:t>Igelitky</a:t>
            </a:r>
            <a:r>
              <a:rPr lang="en-GB" dirty="0">
                <a:solidFill>
                  <a:srgbClr val="63213C"/>
                </a:solidFill>
              </a:rPr>
              <a:t> </a:t>
            </a:r>
            <a:r>
              <a:rPr lang="en-GB" dirty="0" err="1">
                <a:solidFill>
                  <a:srgbClr val="63213C"/>
                </a:solidFill>
              </a:rPr>
              <a:t>na</a:t>
            </a:r>
            <a:r>
              <a:rPr lang="en-GB" dirty="0">
                <a:solidFill>
                  <a:srgbClr val="63213C"/>
                </a:solidFill>
              </a:rPr>
              <a:t> </a:t>
            </a:r>
            <a:r>
              <a:rPr lang="en-GB" dirty="0" err="1">
                <a:solidFill>
                  <a:srgbClr val="63213C"/>
                </a:solidFill>
              </a:rPr>
              <a:t>dne</a:t>
            </a:r>
            <a:r>
              <a:rPr lang="en-GB" dirty="0">
                <a:solidFill>
                  <a:srgbClr val="63213C"/>
                </a:solidFill>
              </a:rPr>
              <a:t> </a:t>
            </a:r>
            <a:r>
              <a:rPr lang="en-GB" dirty="0" err="1">
                <a:solidFill>
                  <a:srgbClr val="63213C"/>
                </a:solidFill>
              </a:rPr>
              <a:t>Mariánskej</a:t>
            </a:r>
            <a:r>
              <a:rPr lang="en-GB" dirty="0">
                <a:solidFill>
                  <a:srgbClr val="63213C"/>
                </a:solidFill>
              </a:rPr>
              <a:t> </a:t>
            </a:r>
            <a:r>
              <a:rPr lang="en-GB" dirty="0" err="1">
                <a:solidFill>
                  <a:srgbClr val="63213C"/>
                </a:solidFill>
              </a:rPr>
              <a:t>priekopy</a:t>
            </a:r>
            <a:endParaRPr lang="sk-SK" dirty="0">
              <a:solidFill>
                <a:srgbClr val="63213C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F98695B-E986-4D86-BBD1-449A68C8D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299" y="2426453"/>
            <a:ext cx="9601196" cy="3318936"/>
          </a:xfrm>
        </p:spPr>
        <p:txBody>
          <a:bodyPr>
            <a:normAutofit/>
          </a:bodyPr>
          <a:lstStyle/>
          <a:p>
            <a:r>
              <a:rPr lang="sk-SK" b="0" i="0" dirty="0">
                <a:solidFill>
                  <a:srgbClr val="63213C"/>
                </a:solidFill>
                <a:effectLst/>
                <a:latin typeface="robotoregular"/>
              </a:rPr>
              <a:t>Vedci </a:t>
            </a:r>
            <a:r>
              <a:rPr lang="en-GB" b="0" i="0" dirty="0" err="1">
                <a:solidFill>
                  <a:srgbClr val="63213C"/>
                </a:solidFill>
                <a:effectLst/>
                <a:latin typeface="robotoregular"/>
              </a:rPr>
              <a:t>ich</a:t>
            </a:r>
            <a:r>
              <a:rPr lang="sk-SK" b="0" i="0" dirty="0">
                <a:solidFill>
                  <a:srgbClr val="63213C"/>
                </a:solidFill>
                <a:effectLst/>
                <a:latin typeface="robotoregular"/>
              </a:rPr>
              <a:t> objavili</a:t>
            </a:r>
            <a:r>
              <a:rPr lang="en-GB" b="0" i="0" dirty="0">
                <a:solidFill>
                  <a:srgbClr val="63213C"/>
                </a:solidFill>
                <a:effectLst/>
                <a:latin typeface="robotoregular"/>
              </a:rPr>
              <a:t> </a:t>
            </a:r>
            <a:r>
              <a:rPr lang="sk-SK" b="0" i="0" dirty="0">
                <a:solidFill>
                  <a:srgbClr val="63213C"/>
                </a:solidFill>
                <a:effectLst/>
                <a:latin typeface="robotoregular"/>
              </a:rPr>
              <a:t> už aj na najhlbšie položenom mieste sveta</a:t>
            </a:r>
            <a:r>
              <a:rPr lang="en-GB" b="0" i="0" dirty="0">
                <a:solidFill>
                  <a:srgbClr val="63213C"/>
                </a:solidFill>
                <a:effectLst/>
                <a:latin typeface="robotoregular"/>
              </a:rPr>
              <a:t>. </a:t>
            </a:r>
          </a:p>
          <a:p>
            <a:r>
              <a:rPr lang="sk-SK" b="0" i="0" dirty="0">
                <a:solidFill>
                  <a:srgbClr val="63213C"/>
                </a:solidFill>
                <a:effectLst/>
                <a:latin typeface="robotoregular"/>
              </a:rPr>
              <a:t>Tím výskumníkov vedený Japonskou agentúrou JAMSTEC, ktorá sa zaoberá výskumom oceánskych hĺbok, analyzoval obsah ich verejne prístupnej databázy </a:t>
            </a:r>
            <a:r>
              <a:rPr lang="sk-SK" b="0" i="0" dirty="0" err="1">
                <a:solidFill>
                  <a:srgbClr val="63213C"/>
                </a:solidFill>
                <a:effectLst/>
                <a:latin typeface="robotoregular"/>
              </a:rPr>
              <a:t>Deep-Sea</a:t>
            </a:r>
            <a:r>
              <a:rPr lang="sk-SK" b="0" i="0" dirty="0">
                <a:solidFill>
                  <a:srgbClr val="63213C"/>
                </a:solidFill>
                <a:effectLst/>
                <a:latin typeface="robotoregular"/>
              </a:rPr>
              <a:t> </a:t>
            </a:r>
            <a:r>
              <a:rPr lang="sk-SK" b="0" i="0" dirty="0" err="1">
                <a:solidFill>
                  <a:srgbClr val="63213C"/>
                </a:solidFill>
                <a:effectLst/>
                <a:latin typeface="robotoregular"/>
              </a:rPr>
              <a:t>Debris</a:t>
            </a:r>
            <a:r>
              <a:rPr lang="sk-SK" b="0" i="0" dirty="0">
                <a:solidFill>
                  <a:srgbClr val="63213C"/>
                </a:solidFill>
                <a:effectLst/>
                <a:latin typeface="robotoregular"/>
              </a:rPr>
              <a:t>. Zábery získali z rozsiahleho obrazového archívu oceánskeho odpadu. Zaznamenali ich ponorky a diaľkovo ovládané vozidlá, ktoré boli vyslané do najväčších hĺbok.</a:t>
            </a:r>
            <a:endParaRPr lang="sk-SK" dirty="0">
              <a:solidFill>
                <a:srgbClr val="63213C"/>
              </a:solidFill>
            </a:endParaRPr>
          </a:p>
          <a:p>
            <a:pPr marL="0" indent="0">
              <a:buNone/>
            </a:pPr>
            <a:endParaRPr lang="sk-SK" dirty="0">
              <a:solidFill>
                <a:srgbClr val="63213C"/>
              </a:solidFill>
            </a:endParaRP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AA43D1A8-6D23-4817-9CE9-55F47BBD6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163" y="1507559"/>
            <a:ext cx="7900533" cy="455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73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B7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>
            <a:extLst>
              <a:ext uri="{FF2B5EF4-FFF2-40B4-BE49-F238E27FC236}">
                <a16:creationId xmlns:a16="http://schemas.microsoft.com/office/drawing/2014/main" id="{2FE7D543-D98F-433E-BF74-4A7253DCBB19}"/>
              </a:ext>
            </a:extLst>
          </p:cNvPr>
          <p:cNvSpPr txBox="1"/>
          <p:nvPr/>
        </p:nvSpPr>
        <p:spPr>
          <a:xfrm>
            <a:off x="1858287" y="2451969"/>
            <a:ext cx="8775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7200" dirty="0" err="1">
                <a:solidFill>
                  <a:srgbClr val="63213C"/>
                </a:solidFill>
              </a:rPr>
              <a:t>Ďakujem</a:t>
            </a:r>
            <a:r>
              <a:rPr lang="en-GB" sz="7200" dirty="0">
                <a:solidFill>
                  <a:srgbClr val="63213C"/>
                </a:solidFill>
              </a:rPr>
              <a:t> za </a:t>
            </a:r>
            <a:r>
              <a:rPr lang="en-GB" sz="7200" dirty="0" err="1">
                <a:solidFill>
                  <a:srgbClr val="63213C"/>
                </a:solidFill>
              </a:rPr>
              <a:t>pozornosť</a:t>
            </a:r>
            <a:endParaRPr lang="sk-SK" sz="7200" dirty="0">
              <a:solidFill>
                <a:srgbClr val="63213C"/>
              </a:solidFill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D8FA2168-1FCD-4755-8900-6336E0464EF1}"/>
              </a:ext>
            </a:extLst>
          </p:cNvPr>
          <p:cNvSpPr txBox="1"/>
          <p:nvPr/>
        </p:nvSpPr>
        <p:spPr>
          <a:xfrm rot="5400000">
            <a:off x="4624451" y="3743716"/>
            <a:ext cx="1828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>
                <a:solidFill>
                  <a:srgbClr val="63213C"/>
                </a:solidFill>
              </a:rPr>
              <a:t>:</a:t>
            </a:r>
            <a:r>
              <a:rPr lang="sk-SK" sz="7200" b="0" i="0" dirty="0">
                <a:solidFill>
                  <a:srgbClr val="63213C"/>
                </a:solidFill>
                <a:effectLst/>
                <a:latin typeface="Linux Libertine"/>
              </a:rPr>
              <a:t>)</a:t>
            </a:r>
          </a:p>
          <a:p>
            <a:pPr algn="l"/>
            <a:endParaRPr lang="sk-SK" sz="7200" dirty="0"/>
          </a:p>
        </p:txBody>
      </p:sp>
    </p:spTree>
    <p:extLst>
      <p:ext uri="{BB962C8B-B14F-4D97-AF65-F5344CB8AC3E}">
        <p14:creationId xmlns:p14="http://schemas.microsoft.com/office/powerpoint/2010/main" val="3281460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B7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83E66E-7D4C-4A1F-A283-13C14408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63213C"/>
                </a:solidFill>
              </a:rPr>
              <a:t>Video</a:t>
            </a:r>
            <a:endParaRPr lang="sk-SK" dirty="0">
              <a:solidFill>
                <a:srgbClr val="63213C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9552650-4A93-4C9C-935A-F503F8557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rgbClr val="63213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https://www.youtube.com/watch?v=fuWDC2wwADc&amp;t=74s&amp;ab_channel=NATUR-PACKverejnosti</a:t>
            </a:r>
            <a:endParaRPr lang="en-GB" dirty="0">
              <a:solidFill>
                <a:srgbClr val="63213C"/>
              </a:solidFill>
            </a:endParaRPr>
          </a:p>
          <a:p>
            <a:r>
              <a:rPr lang="en-GB" dirty="0">
                <a:solidFill>
                  <a:srgbClr val="63213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https://www.youtube.com/watch?v=WQX9Hz2jP_k&amp;ab_channel=ALLATRATV%C4%8Cesko-Slovensko</a:t>
            </a:r>
            <a:r>
              <a:rPr lang="en-GB" dirty="0">
                <a:solidFill>
                  <a:srgbClr val="63213C"/>
                </a:solidFill>
              </a:rPr>
              <a:t> – </a:t>
            </a:r>
            <a:r>
              <a:rPr lang="en-GB" dirty="0" err="1">
                <a:solidFill>
                  <a:srgbClr val="63213C"/>
                </a:solidFill>
              </a:rPr>
              <a:t>húsenice</a:t>
            </a:r>
            <a:r>
              <a:rPr lang="en-GB" dirty="0">
                <a:solidFill>
                  <a:srgbClr val="63213C"/>
                </a:solidFill>
              </a:rPr>
              <a:t> </a:t>
            </a:r>
          </a:p>
          <a:p>
            <a:endParaRPr lang="en-GB" dirty="0">
              <a:solidFill>
                <a:srgbClr val="63213C"/>
              </a:solidFill>
            </a:endParaRPr>
          </a:p>
          <a:p>
            <a:endParaRPr lang="en-GB" dirty="0">
              <a:solidFill>
                <a:srgbClr val="63213C"/>
              </a:solidFill>
            </a:endParaRPr>
          </a:p>
          <a:p>
            <a:endParaRPr lang="sk-SK" dirty="0">
              <a:solidFill>
                <a:srgbClr val="6321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879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B7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id="{2D335AD5-46E7-4B3B-9AD7-38652360E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72" t="63"/>
          <a:stretch/>
        </p:blipFill>
        <p:spPr>
          <a:xfrm>
            <a:off x="7306849" y="822020"/>
            <a:ext cx="4214488" cy="4111081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55877788-D1F5-492A-9A9C-5C15A2D2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err="1">
                <a:solidFill>
                  <a:srgbClr val="63213C"/>
                </a:solidFill>
              </a:rPr>
              <a:t>Plasty</a:t>
            </a:r>
            <a:endParaRPr lang="sk-SK" sz="4800" dirty="0">
              <a:solidFill>
                <a:srgbClr val="63213C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95568D7-673D-4AFF-9370-00ED43233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500" dirty="0">
                <a:solidFill>
                  <a:srgbClr val="63213C"/>
                </a:solidFill>
              </a:rPr>
              <a:t>sú </a:t>
            </a:r>
            <a:r>
              <a:rPr lang="en-GB" sz="2500" dirty="0" err="1">
                <a:solidFill>
                  <a:srgbClr val="63213C"/>
                </a:solidFill>
              </a:rPr>
              <a:t>syntetické</a:t>
            </a:r>
            <a:r>
              <a:rPr lang="en-GB" sz="2500" dirty="0">
                <a:solidFill>
                  <a:srgbClr val="63213C"/>
                </a:solidFill>
              </a:rPr>
              <a:t> </a:t>
            </a:r>
            <a:r>
              <a:rPr lang="en-GB" sz="2500" dirty="0" err="1">
                <a:solidFill>
                  <a:srgbClr val="63213C"/>
                </a:solidFill>
              </a:rPr>
              <a:t>materiály</a:t>
            </a:r>
            <a:endParaRPr lang="en-GB" sz="2500" dirty="0">
              <a:solidFill>
                <a:srgbClr val="63213C"/>
              </a:solidFill>
            </a:endParaRPr>
          </a:p>
          <a:p>
            <a:r>
              <a:rPr lang="en-GB" sz="2500" dirty="0" err="1">
                <a:solidFill>
                  <a:srgbClr val="63213C"/>
                </a:solidFill>
              </a:rPr>
              <a:t>ľahké</a:t>
            </a:r>
            <a:r>
              <a:rPr lang="en-GB" sz="2500" dirty="0">
                <a:solidFill>
                  <a:srgbClr val="63213C"/>
                </a:solidFill>
              </a:rPr>
              <a:t>, </a:t>
            </a:r>
            <a:r>
              <a:rPr lang="en-GB" sz="2500" dirty="0" err="1">
                <a:solidFill>
                  <a:srgbClr val="63213C"/>
                </a:solidFill>
              </a:rPr>
              <a:t>ohybné</a:t>
            </a:r>
            <a:r>
              <a:rPr lang="en-GB" sz="2500" dirty="0">
                <a:solidFill>
                  <a:srgbClr val="63213C"/>
                </a:solidFill>
              </a:rPr>
              <a:t>, </a:t>
            </a:r>
            <a:r>
              <a:rPr lang="en-GB" sz="2500" dirty="0" err="1">
                <a:solidFill>
                  <a:srgbClr val="63213C"/>
                </a:solidFill>
              </a:rPr>
              <a:t>odolné</a:t>
            </a:r>
            <a:r>
              <a:rPr lang="en-GB" sz="2500" dirty="0">
                <a:solidFill>
                  <a:srgbClr val="63213C"/>
                </a:solidFill>
              </a:rPr>
              <a:t>, </a:t>
            </a:r>
            <a:r>
              <a:rPr lang="en-GB" sz="2500" dirty="0" err="1">
                <a:solidFill>
                  <a:srgbClr val="63213C"/>
                </a:solidFill>
              </a:rPr>
              <a:t>lacné</a:t>
            </a:r>
            <a:r>
              <a:rPr lang="en-GB" sz="2500" dirty="0">
                <a:solidFill>
                  <a:srgbClr val="63213C"/>
                </a:solidFill>
              </a:rPr>
              <a:t>, </a:t>
            </a:r>
            <a:r>
              <a:rPr lang="en-GB" sz="2500" dirty="0" err="1">
                <a:solidFill>
                  <a:srgbClr val="63213C"/>
                </a:solidFill>
              </a:rPr>
              <a:t>majú</a:t>
            </a:r>
            <a:r>
              <a:rPr lang="en-GB" sz="2500" dirty="0">
                <a:solidFill>
                  <a:srgbClr val="63213C"/>
                </a:solidFill>
              </a:rPr>
              <a:t> </a:t>
            </a:r>
            <a:r>
              <a:rPr lang="en-GB" sz="2500" dirty="0" err="1">
                <a:solidFill>
                  <a:srgbClr val="63213C"/>
                </a:solidFill>
              </a:rPr>
              <a:t>všestranné</a:t>
            </a:r>
            <a:r>
              <a:rPr lang="en-GB" sz="2500" dirty="0">
                <a:solidFill>
                  <a:srgbClr val="63213C"/>
                </a:solidFill>
              </a:rPr>
              <a:t> </a:t>
            </a:r>
            <a:r>
              <a:rPr lang="en-GB" sz="2500" dirty="0" err="1">
                <a:solidFill>
                  <a:srgbClr val="63213C"/>
                </a:solidFill>
              </a:rPr>
              <a:t>využitie</a:t>
            </a:r>
            <a:endParaRPr lang="en-GB" sz="2500" dirty="0">
              <a:solidFill>
                <a:srgbClr val="63213C"/>
              </a:solidFill>
            </a:endParaRPr>
          </a:p>
          <a:p>
            <a:r>
              <a:rPr lang="en-GB" sz="2500" dirty="0" err="1">
                <a:solidFill>
                  <a:srgbClr val="63213C"/>
                </a:solidFill>
              </a:rPr>
              <a:t>ich</a:t>
            </a:r>
            <a:r>
              <a:rPr lang="en-GB" sz="2500" dirty="0">
                <a:solidFill>
                  <a:srgbClr val="63213C"/>
                </a:solidFill>
              </a:rPr>
              <a:t> </a:t>
            </a:r>
            <a:r>
              <a:rPr lang="en-GB" sz="2500" dirty="0" err="1">
                <a:solidFill>
                  <a:srgbClr val="63213C"/>
                </a:solidFill>
              </a:rPr>
              <a:t>nadmerná</a:t>
            </a:r>
            <a:r>
              <a:rPr lang="en-GB" sz="2500" dirty="0">
                <a:solidFill>
                  <a:srgbClr val="63213C"/>
                </a:solidFill>
              </a:rPr>
              <a:t> </a:t>
            </a:r>
            <a:r>
              <a:rPr lang="en-GB" sz="2500" dirty="0" err="1">
                <a:solidFill>
                  <a:srgbClr val="63213C"/>
                </a:solidFill>
              </a:rPr>
              <a:t>spotreba</a:t>
            </a:r>
            <a:r>
              <a:rPr lang="en-GB" sz="2500" dirty="0">
                <a:solidFill>
                  <a:srgbClr val="63213C"/>
                </a:solidFill>
              </a:rPr>
              <a:t> </a:t>
            </a:r>
            <a:r>
              <a:rPr lang="en-GB" sz="2500" dirty="0" err="1">
                <a:solidFill>
                  <a:srgbClr val="63213C"/>
                </a:solidFill>
              </a:rPr>
              <a:t>negatívne</a:t>
            </a:r>
            <a:r>
              <a:rPr lang="en-GB" sz="2500" dirty="0">
                <a:solidFill>
                  <a:srgbClr val="63213C"/>
                </a:solidFill>
              </a:rPr>
              <a:t> </a:t>
            </a:r>
            <a:r>
              <a:rPr lang="en-GB" sz="2500" dirty="0" err="1">
                <a:solidFill>
                  <a:srgbClr val="63213C"/>
                </a:solidFill>
              </a:rPr>
              <a:t>vplýva</a:t>
            </a:r>
            <a:r>
              <a:rPr lang="en-GB" sz="2500" dirty="0">
                <a:solidFill>
                  <a:srgbClr val="63213C"/>
                </a:solidFill>
              </a:rPr>
              <a:t> </a:t>
            </a:r>
            <a:r>
              <a:rPr lang="en-GB" sz="2500" dirty="0" err="1">
                <a:solidFill>
                  <a:srgbClr val="63213C"/>
                </a:solidFill>
              </a:rPr>
              <a:t>na</a:t>
            </a:r>
            <a:r>
              <a:rPr lang="en-GB" sz="2500" dirty="0">
                <a:solidFill>
                  <a:srgbClr val="63213C"/>
                </a:solidFill>
              </a:rPr>
              <a:t> </a:t>
            </a:r>
            <a:r>
              <a:rPr lang="en-GB" sz="2500" dirty="0" err="1">
                <a:solidFill>
                  <a:srgbClr val="63213C"/>
                </a:solidFill>
              </a:rPr>
              <a:t>životné</a:t>
            </a:r>
            <a:r>
              <a:rPr lang="en-GB" sz="2500" dirty="0">
                <a:solidFill>
                  <a:srgbClr val="63213C"/>
                </a:solidFill>
              </a:rPr>
              <a:t> prostredie a </a:t>
            </a:r>
            <a:r>
              <a:rPr lang="en-GB" sz="2500" dirty="0" err="1">
                <a:solidFill>
                  <a:srgbClr val="63213C"/>
                </a:solidFill>
              </a:rPr>
              <a:t>zdravie</a:t>
            </a:r>
            <a:r>
              <a:rPr lang="en-GB" sz="2500" dirty="0">
                <a:solidFill>
                  <a:srgbClr val="63213C"/>
                </a:solidFill>
              </a:rPr>
              <a:t> </a:t>
            </a:r>
            <a:r>
              <a:rPr lang="en-GB" sz="2500" dirty="0" err="1">
                <a:solidFill>
                  <a:srgbClr val="63213C"/>
                </a:solidFill>
              </a:rPr>
              <a:t>ľudí</a:t>
            </a:r>
            <a:r>
              <a:rPr lang="en-GB" sz="2500" dirty="0">
                <a:solidFill>
                  <a:srgbClr val="63213C"/>
                </a:solidFill>
              </a:rPr>
              <a:t> a </a:t>
            </a:r>
            <a:r>
              <a:rPr lang="en-GB" sz="2500" dirty="0" err="1">
                <a:solidFill>
                  <a:srgbClr val="63213C"/>
                </a:solidFill>
              </a:rPr>
              <a:t>živočíchov</a:t>
            </a:r>
            <a:endParaRPr lang="en-GB" sz="2500" dirty="0">
              <a:solidFill>
                <a:srgbClr val="63213C"/>
              </a:solidFill>
            </a:endParaRPr>
          </a:p>
          <a:p>
            <a:r>
              <a:rPr lang="en-GB" sz="2500" dirty="0" err="1">
                <a:solidFill>
                  <a:srgbClr val="63213C"/>
                </a:solidFill>
              </a:rPr>
              <a:t>výroba</a:t>
            </a:r>
            <a:r>
              <a:rPr lang="en-GB" sz="2500" dirty="0">
                <a:solidFill>
                  <a:srgbClr val="63213C"/>
                </a:solidFill>
              </a:rPr>
              <a:t> </a:t>
            </a:r>
            <a:r>
              <a:rPr lang="en-GB" sz="2500" dirty="0" err="1">
                <a:solidFill>
                  <a:srgbClr val="63213C"/>
                </a:solidFill>
              </a:rPr>
              <a:t>vyžaduje</a:t>
            </a:r>
            <a:r>
              <a:rPr lang="en-GB" sz="2500" dirty="0">
                <a:solidFill>
                  <a:srgbClr val="63213C"/>
                </a:solidFill>
              </a:rPr>
              <a:t> </a:t>
            </a:r>
            <a:r>
              <a:rPr lang="en-GB" sz="2500" dirty="0" err="1">
                <a:solidFill>
                  <a:srgbClr val="63213C"/>
                </a:solidFill>
              </a:rPr>
              <a:t>najčastejšie</a:t>
            </a:r>
            <a:r>
              <a:rPr lang="en-GB" sz="2500" dirty="0">
                <a:solidFill>
                  <a:srgbClr val="63213C"/>
                </a:solidFill>
              </a:rPr>
              <a:t> ROPU</a:t>
            </a:r>
          </a:p>
          <a:p>
            <a:r>
              <a:rPr lang="en-GB" sz="2500" dirty="0">
                <a:solidFill>
                  <a:srgbClr val="63213C"/>
                </a:solidFill>
              </a:rPr>
              <a:t>nie </a:t>
            </a:r>
            <a:r>
              <a:rPr lang="en-GB" sz="2500" dirty="0" err="1">
                <a:solidFill>
                  <a:srgbClr val="63213C"/>
                </a:solidFill>
              </a:rPr>
              <a:t>všetky</a:t>
            </a:r>
            <a:r>
              <a:rPr lang="en-GB" sz="2500" dirty="0">
                <a:solidFill>
                  <a:srgbClr val="63213C"/>
                </a:solidFill>
              </a:rPr>
              <a:t> </a:t>
            </a:r>
            <a:r>
              <a:rPr lang="en-GB" sz="2500" dirty="0" err="1">
                <a:solidFill>
                  <a:srgbClr val="63213C"/>
                </a:solidFill>
              </a:rPr>
              <a:t>druhy</a:t>
            </a:r>
            <a:r>
              <a:rPr lang="en-GB" sz="2500" dirty="0">
                <a:solidFill>
                  <a:srgbClr val="63213C"/>
                </a:solidFill>
              </a:rPr>
              <a:t> </a:t>
            </a:r>
            <a:r>
              <a:rPr lang="en-GB" sz="2500" dirty="0" err="1">
                <a:solidFill>
                  <a:srgbClr val="63213C"/>
                </a:solidFill>
              </a:rPr>
              <a:t>plastov</a:t>
            </a:r>
            <a:r>
              <a:rPr lang="en-GB" sz="2500" dirty="0">
                <a:solidFill>
                  <a:srgbClr val="63213C"/>
                </a:solidFill>
              </a:rPr>
              <a:t> </a:t>
            </a:r>
            <a:r>
              <a:rPr lang="en-GB" sz="2500" dirty="0" err="1">
                <a:solidFill>
                  <a:srgbClr val="63213C"/>
                </a:solidFill>
              </a:rPr>
              <a:t>majú</a:t>
            </a:r>
            <a:r>
              <a:rPr lang="en-GB" sz="2500" dirty="0">
                <a:solidFill>
                  <a:srgbClr val="63213C"/>
                </a:solidFill>
              </a:rPr>
              <a:t> </a:t>
            </a:r>
            <a:r>
              <a:rPr lang="en-GB" sz="2500" dirty="0" err="1">
                <a:solidFill>
                  <a:srgbClr val="63213C"/>
                </a:solidFill>
              </a:rPr>
              <a:t>rovnaký</a:t>
            </a:r>
            <a:r>
              <a:rPr lang="en-GB" sz="2500" dirty="0">
                <a:solidFill>
                  <a:srgbClr val="63213C"/>
                </a:solidFill>
              </a:rPr>
              <a:t> </a:t>
            </a:r>
            <a:r>
              <a:rPr lang="en-GB" sz="2500" dirty="0" err="1">
                <a:solidFill>
                  <a:srgbClr val="63213C"/>
                </a:solidFill>
              </a:rPr>
              <a:t>vplyvy</a:t>
            </a:r>
            <a:r>
              <a:rPr lang="en-GB" sz="2500" dirty="0">
                <a:solidFill>
                  <a:srgbClr val="63213C"/>
                </a:solidFill>
              </a:rPr>
              <a:t> </a:t>
            </a:r>
            <a:r>
              <a:rPr lang="en-GB" sz="2500" dirty="0" err="1">
                <a:solidFill>
                  <a:srgbClr val="63213C"/>
                </a:solidFill>
              </a:rPr>
              <a:t>na</a:t>
            </a:r>
            <a:r>
              <a:rPr lang="en-GB" sz="2500" dirty="0">
                <a:solidFill>
                  <a:srgbClr val="63213C"/>
                </a:solidFill>
              </a:rPr>
              <a:t> </a:t>
            </a:r>
            <a:r>
              <a:rPr lang="en-GB" sz="2500" dirty="0" err="1">
                <a:solidFill>
                  <a:srgbClr val="63213C"/>
                </a:solidFill>
              </a:rPr>
              <a:t>živ</a:t>
            </a:r>
            <a:r>
              <a:rPr lang="en-GB" sz="2500" dirty="0">
                <a:solidFill>
                  <a:srgbClr val="63213C"/>
                </a:solidFill>
              </a:rPr>
              <a:t>. prostredie </a:t>
            </a:r>
          </a:p>
        </p:txBody>
      </p:sp>
    </p:spTree>
    <p:extLst>
      <p:ext uri="{BB962C8B-B14F-4D97-AF65-F5344CB8AC3E}">
        <p14:creationId xmlns:p14="http://schemas.microsoft.com/office/powerpoint/2010/main" val="4205837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B7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objekt pre obsah 7">
            <a:extLst>
              <a:ext uri="{FF2B5EF4-FFF2-40B4-BE49-F238E27FC236}">
                <a16:creationId xmlns:a16="http://schemas.microsoft.com/office/drawing/2014/main" id="{FB0BA682-00FD-4433-8C03-CB1313559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922" y="965082"/>
            <a:ext cx="10173742" cy="5128307"/>
          </a:xfrm>
        </p:spPr>
        <p:txBody>
          <a:bodyPr/>
          <a:lstStyle/>
          <a:p>
            <a:r>
              <a:rPr lang="sk-SK" b="0" i="0" dirty="0">
                <a:solidFill>
                  <a:srgbClr val="63213C"/>
                </a:solidFill>
                <a:effectLst/>
                <a:latin typeface="Arial" panose="020B0604020202020204" pitchFamily="34" charset="0"/>
              </a:rPr>
              <a:t>Plasty zahŕňajú širokú skupinu materiálov</a:t>
            </a:r>
            <a:endParaRPr lang="en-GB" b="0" i="0" dirty="0">
              <a:solidFill>
                <a:srgbClr val="63213C"/>
              </a:solidFill>
              <a:effectLst/>
              <a:latin typeface="Arial" panose="020B0604020202020204" pitchFamily="34" charset="0"/>
            </a:endParaRPr>
          </a:p>
          <a:p>
            <a:r>
              <a:rPr lang="sk-SK" b="0" i="0" dirty="0">
                <a:solidFill>
                  <a:srgbClr val="63213C"/>
                </a:solidFill>
                <a:effectLst/>
                <a:latin typeface="Arial" panose="020B0604020202020204" pitchFamily="34" charset="0"/>
              </a:rPr>
              <a:t> Obaly z plastov, rovnako ako z iných materiálov bývajú označené symbolom, ktorý hovorí o materiálovom zložení daného obalu alebo výrobku</a:t>
            </a:r>
            <a:endParaRPr lang="en-GB" b="0" i="0" dirty="0">
              <a:solidFill>
                <a:srgbClr val="63213C"/>
              </a:solidFill>
              <a:effectLst/>
              <a:latin typeface="Arial" panose="020B0604020202020204" pitchFamily="34" charset="0"/>
            </a:endParaRPr>
          </a:p>
          <a:p>
            <a:r>
              <a:rPr lang="sk-SK" b="0" i="0" dirty="0">
                <a:solidFill>
                  <a:srgbClr val="63213C"/>
                </a:solidFill>
                <a:effectLst/>
                <a:latin typeface="Arial" panose="020B0604020202020204" pitchFamily="34" charset="0"/>
              </a:rPr>
              <a:t> Ide o číselný alebo písomný znak, ktorý je súčasťou </a:t>
            </a:r>
            <a:r>
              <a:rPr lang="sk-SK" b="0" i="0" dirty="0" err="1">
                <a:solidFill>
                  <a:srgbClr val="63213C"/>
                </a:solidFill>
                <a:effectLst/>
                <a:latin typeface="Arial" panose="020B0604020202020204" pitchFamily="34" charset="0"/>
              </a:rPr>
              <a:t>trojšípkového</a:t>
            </a:r>
            <a:r>
              <a:rPr lang="sk-SK" b="0" i="0" dirty="0">
                <a:solidFill>
                  <a:srgbClr val="63213C"/>
                </a:solidFill>
                <a:effectLst/>
                <a:latin typeface="Arial" panose="020B0604020202020204" pitchFamily="34" charset="0"/>
              </a:rPr>
              <a:t> symbolu</a:t>
            </a:r>
            <a:endParaRPr lang="en-GB" b="0" i="0" dirty="0">
              <a:solidFill>
                <a:srgbClr val="63213C"/>
              </a:solidFill>
              <a:effectLst/>
              <a:latin typeface="Arial" panose="020B0604020202020204" pitchFamily="34" charset="0"/>
            </a:endParaRPr>
          </a:p>
          <a:p>
            <a:r>
              <a:rPr lang="sk-SK" b="0" i="0" dirty="0">
                <a:solidFill>
                  <a:srgbClr val="63213C"/>
                </a:solidFill>
                <a:effectLst/>
                <a:latin typeface="Arial" panose="020B0604020202020204" pitchFamily="34" charset="0"/>
              </a:rPr>
              <a:t>Trojuholník zložený z troch šípok znamená, že obal je možné recyklovať, neznamená to však, že bol alebo bude recyklovaný</a:t>
            </a:r>
            <a:endParaRPr lang="sk-SK" dirty="0">
              <a:solidFill>
                <a:srgbClr val="63213C"/>
              </a:solidFill>
            </a:endParaRPr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DDAA8072-0F5D-4F3F-AB1B-C7AB79FE8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27" y="1658870"/>
            <a:ext cx="4269449" cy="4140463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AC6989C8-EE68-4267-9E1D-E3673B3B3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045" y="3506321"/>
            <a:ext cx="7166714" cy="305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41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B7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4F05F8-2AE0-4E7C-B4AB-027C06BB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>
                <a:solidFill>
                  <a:srgbClr val="63213C"/>
                </a:solidFill>
              </a:rPr>
              <a:t>Hlavné</a:t>
            </a:r>
            <a:r>
              <a:rPr lang="en-GB" dirty="0">
                <a:solidFill>
                  <a:srgbClr val="63213C"/>
                </a:solidFill>
              </a:rPr>
              <a:t> </a:t>
            </a:r>
            <a:r>
              <a:rPr lang="en-GB" dirty="0" err="1">
                <a:solidFill>
                  <a:srgbClr val="63213C"/>
                </a:solidFill>
              </a:rPr>
              <a:t>druhy</a:t>
            </a:r>
            <a:r>
              <a:rPr lang="en-GB" dirty="0">
                <a:solidFill>
                  <a:srgbClr val="63213C"/>
                </a:solidFill>
              </a:rPr>
              <a:t> </a:t>
            </a:r>
            <a:r>
              <a:rPr lang="en-GB" dirty="0" err="1">
                <a:solidFill>
                  <a:srgbClr val="63213C"/>
                </a:solidFill>
              </a:rPr>
              <a:t>plastov</a:t>
            </a:r>
            <a:r>
              <a:rPr lang="en-GB" dirty="0">
                <a:solidFill>
                  <a:srgbClr val="63213C"/>
                </a:solidFill>
              </a:rPr>
              <a:t> a </a:t>
            </a:r>
            <a:r>
              <a:rPr lang="en-GB" dirty="0" err="1">
                <a:solidFill>
                  <a:srgbClr val="63213C"/>
                </a:solidFill>
              </a:rPr>
              <a:t>obalové</a:t>
            </a:r>
            <a:r>
              <a:rPr lang="en-GB" dirty="0">
                <a:solidFill>
                  <a:srgbClr val="63213C"/>
                </a:solidFill>
              </a:rPr>
              <a:t> </a:t>
            </a:r>
            <a:r>
              <a:rPr lang="en-GB" dirty="0" err="1">
                <a:solidFill>
                  <a:srgbClr val="63213C"/>
                </a:solidFill>
              </a:rPr>
              <a:t>výrobky</a:t>
            </a:r>
            <a:r>
              <a:rPr lang="en-GB" dirty="0">
                <a:solidFill>
                  <a:srgbClr val="63213C"/>
                </a:solidFill>
              </a:rPr>
              <a:t> z nich</a:t>
            </a:r>
            <a:endParaRPr lang="sk-SK" dirty="0">
              <a:solidFill>
                <a:srgbClr val="63213C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4022D4B-9646-4A48-99AB-217687B2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C72EBC0F-BDF0-4CAA-A94E-E036D155E8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18" r="-317" b="47850"/>
          <a:stretch/>
        </p:blipFill>
        <p:spPr>
          <a:xfrm>
            <a:off x="1102338" y="1416222"/>
            <a:ext cx="9987321" cy="4214486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9E689B53-D45E-44CA-BD39-0861E4E3FC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582" b="-1"/>
          <a:stretch/>
        </p:blipFill>
        <p:spPr>
          <a:xfrm>
            <a:off x="2538197" y="1516228"/>
            <a:ext cx="8983139" cy="425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35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B7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7BAB12-F6AE-450C-A642-BBCD8F08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63213C"/>
                </a:solidFill>
              </a:rPr>
              <a:t>Najčastejšie</a:t>
            </a:r>
            <a:r>
              <a:rPr lang="en-GB" dirty="0">
                <a:solidFill>
                  <a:srgbClr val="63213C"/>
                </a:solidFill>
              </a:rPr>
              <a:t> </a:t>
            </a:r>
            <a:r>
              <a:rPr lang="en-GB" dirty="0" err="1">
                <a:solidFill>
                  <a:srgbClr val="63213C"/>
                </a:solidFill>
              </a:rPr>
              <a:t>symboly</a:t>
            </a:r>
            <a:r>
              <a:rPr lang="en-GB" dirty="0">
                <a:solidFill>
                  <a:srgbClr val="63213C"/>
                </a:solidFill>
              </a:rPr>
              <a:t> </a:t>
            </a:r>
            <a:r>
              <a:rPr lang="en-GB" dirty="0" err="1">
                <a:solidFill>
                  <a:srgbClr val="63213C"/>
                </a:solidFill>
              </a:rPr>
              <a:t>na</a:t>
            </a:r>
            <a:r>
              <a:rPr lang="en-GB" dirty="0">
                <a:solidFill>
                  <a:srgbClr val="63213C"/>
                </a:solidFill>
              </a:rPr>
              <a:t> </a:t>
            </a:r>
            <a:r>
              <a:rPr lang="en-GB" dirty="0" err="1">
                <a:solidFill>
                  <a:srgbClr val="63213C"/>
                </a:solidFill>
              </a:rPr>
              <a:t>fľašiach</a:t>
            </a:r>
            <a:endParaRPr lang="sk-SK" dirty="0">
              <a:solidFill>
                <a:srgbClr val="63213C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8104C32-D2A6-48C8-B57F-48B13DEB5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488072AA-D099-4A12-8F6E-1B72B3776B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60" t="10617" r="29864" b="6621"/>
          <a:stretch/>
        </p:blipFill>
        <p:spPr>
          <a:xfrm>
            <a:off x="2227283" y="401877"/>
            <a:ext cx="8102774" cy="605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58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B7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id="{1C5B670F-8CDD-46CE-BB1C-9928C0954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445" y="548012"/>
            <a:ext cx="6890123" cy="3893637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681C4E2-BF38-4977-A1D2-732819F7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63213C"/>
                </a:solidFill>
              </a:rPr>
              <a:t>Mikroplasty</a:t>
            </a:r>
            <a:endParaRPr lang="sk-SK" dirty="0">
              <a:solidFill>
                <a:srgbClr val="63213C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CB65FB4-A961-4728-9E05-ABEA53B03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165494"/>
            <a:ext cx="9601196" cy="3318936"/>
          </a:xfrm>
        </p:spPr>
        <p:txBody>
          <a:bodyPr>
            <a:normAutofit fontScale="25000" lnSpcReduction="20000"/>
          </a:bodyPr>
          <a:lstStyle/>
          <a:p>
            <a:pPr fontAlgn="ctr"/>
            <a:r>
              <a:rPr lang="sk-SK" sz="9600" b="1" i="0" dirty="0">
                <a:solidFill>
                  <a:srgbClr val="63213C"/>
                </a:solidFill>
                <a:effectLst/>
                <a:latin typeface="inherit"/>
              </a:rPr>
              <a:t>Čo sú to </a:t>
            </a:r>
            <a:r>
              <a:rPr lang="sk-SK" sz="9600" b="1" i="0" dirty="0" err="1">
                <a:solidFill>
                  <a:srgbClr val="63213C"/>
                </a:solidFill>
                <a:effectLst/>
                <a:latin typeface="inherit"/>
              </a:rPr>
              <a:t>mikroplasty</a:t>
            </a:r>
            <a:r>
              <a:rPr lang="sk-SK" sz="9600" b="1" i="0" dirty="0">
                <a:solidFill>
                  <a:srgbClr val="63213C"/>
                </a:solidFill>
                <a:effectLst/>
                <a:latin typeface="inherit"/>
              </a:rPr>
              <a:t> a odkiaľ sa berú?</a:t>
            </a:r>
            <a:endParaRPr lang="sk-SK" sz="9600" b="0" i="0" dirty="0">
              <a:solidFill>
                <a:srgbClr val="63213C"/>
              </a:solidFill>
              <a:effectLst/>
              <a:latin typeface="Helvetica"/>
            </a:endParaRPr>
          </a:p>
          <a:p>
            <a:pPr fontAlgn="ctr"/>
            <a:r>
              <a:rPr lang="sk-SK" sz="9600" b="0" i="0" dirty="0">
                <a:solidFill>
                  <a:srgbClr val="63213C"/>
                </a:solidFill>
                <a:effectLst/>
                <a:latin typeface="Helvetica"/>
              </a:rPr>
              <a:t>Ako </a:t>
            </a:r>
            <a:r>
              <a:rPr lang="sk-SK" sz="9600" b="0" i="0" dirty="0" err="1">
                <a:solidFill>
                  <a:srgbClr val="63213C"/>
                </a:solidFill>
                <a:effectLst/>
                <a:latin typeface="Helvetica"/>
              </a:rPr>
              <a:t>mikroplasty</a:t>
            </a:r>
            <a:r>
              <a:rPr lang="sk-SK" sz="9600" b="0" i="0" dirty="0">
                <a:solidFill>
                  <a:srgbClr val="63213C"/>
                </a:solidFill>
                <a:effectLst/>
                <a:latin typeface="Helvetica"/>
              </a:rPr>
              <a:t> sa označujú veľmi malé kúsky plastov, ktoré sú menšie ako päť milimetrov. Podľa ich pôvodu sa ďalej rozdeľujú do dvoch skupín - primárne a sekundárne.</a:t>
            </a:r>
          </a:p>
          <a:p>
            <a:pPr fontAlgn="ctr"/>
            <a:r>
              <a:rPr lang="sk-SK" sz="9600" b="1" i="0" dirty="0">
                <a:solidFill>
                  <a:srgbClr val="63213C"/>
                </a:solidFill>
                <a:effectLst/>
                <a:latin typeface="inherit"/>
              </a:rPr>
              <a:t>Primárne </a:t>
            </a:r>
            <a:r>
              <a:rPr lang="sk-SK" sz="9600" b="1" i="0" dirty="0" err="1">
                <a:solidFill>
                  <a:srgbClr val="63213C"/>
                </a:solidFill>
                <a:effectLst/>
                <a:latin typeface="inherit"/>
              </a:rPr>
              <a:t>mikroplasty</a:t>
            </a:r>
            <a:endParaRPr lang="sk-SK" sz="9600" b="0" i="0" dirty="0">
              <a:solidFill>
                <a:srgbClr val="63213C"/>
              </a:solidFill>
              <a:effectLst/>
              <a:latin typeface="Helvetica"/>
            </a:endParaRPr>
          </a:p>
          <a:p>
            <a:pPr fontAlgn="ctr"/>
            <a:r>
              <a:rPr lang="sk-SK" sz="9600" b="0" i="0" dirty="0">
                <a:solidFill>
                  <a:srgbClr val="63213C"/>
                </a:solidFill>
                <a:effectLst/>
                <a:latin typeface="Helvetica"/>
              </a:rPr>
              <a:t>Do prírody sa dostali už ako malé čiastočky. Predpokladá sa, že tvoria 15 až 31 percent všetkých </a:t>
            </a:r>
            <a:r>
              <a:rPr lang="sk-SK" sz="9600" b="0" i="0" dirty="0" err="1">
                <a:solidFill>
                  <a:srgbClr val="63213C"/>
                </a:solidFill>
                <a:effectLst/>
                <a:latin typeface="Helvetica"/>
              </a:rPr>
              <a:t>mikroplastov</a:t>
            </a:r>
            <a:r>
              <a:rPr lang="sk-SK" sz="9600" b="0" i="0" dirty="0">
                <a:solidFill>
                  <a:srgbClr val="63213C"/>
                </a:solidFill>
                <a:effectLst/>
                <a:latin typeface="Helvetica"/>
              </a:rPr>
              <a:t> v oceánoch.</a:t>
            </a:r>
          </a:p>
          <a:p>
            <a:pPr fontAlgn="ctr"/>
            <a:r>
              <a:rPr lang="sk-SK" sz="9600" b="1" i="0" dirty="0">
                <a:solidFill>
                  <a:srgbClr val="63213C"/>
                </a:solidFill>
                <a:effectLst/>
                <a:latin typeface="inherit"/>
              </a:rPr>
              <a:t>Sekundárne </a:t>
            </a:r>
            <a:r>
              <a:rPr lang="sk-SK" sz="9600" b="1" i="0" dirty="0" err="1">
                <a:solidFill>
                  <a:srgbClr val="63213C"/>
                </a:solidFill>
                <a:effectLst/>
                <a:latin typeface="inherit"/>
              </a:rPr>
              <a:t>mikroplasty</a:t>
            </a:r>
            <a:endParaRPr lang="sk-SK" sz="9600" b="0" i="0" dirty="0">
              <a:solidFill>
                <a:srgbClr val="63213C"/>
              </a:solidFill>
              <a:effectLst/>
              <a:latin typeface="Helvetica"/>
            </a:endParaRPr>
          </a:p>
          <a:p>
            <a:pPr fontAlgn="ctr"/>
            <a:r>
              <a:rPr lang="sk-SK" sz="9600" b="0" i="0" dirty="0">
                <a:solidFill>
                  <a:srgbClr val="63213C"/>
                </a:solidFill>
                <a:effectLst/>
                <a:latin typeface="Helvetica"/>
              </a:rPr>
              <a:t>Vznikajú rozpadom väčších kusov, ako sú napríklad platové tašky, fľaše alebo rybárske siete. Tvoria väčšinu </a:t>
            </a:r>
            <a:r>
              <a:rPr lang="sk-SK" sz="9600" b="0" i="0" dirty="0" err="1">
                <a:solidFill>
                  <a:srgbClr val="63213C"/>
                </a:solidFill>
                <a:effectLst/>
                <a:latin typeface="Helvetica"/>
              </a:rPr>
              <a:t>mikroplastov</a:t>
            </a:r>
            <a:r>
              <a:rPr lang="sk-SK" sz="9600" b="0" i="0" dirty="0">
                <a:solidFill>
                  <a:srgbClr val="63213C"/>
                </a:solidFill>
                <a:effectLst/>
                <a:latin typeface="Helvetica"/>
              </a:rPr>
              <a:t> v oceánoch, ich podiel sa odhaduje na 69 až 81 percent.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22603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B7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96EAE0-ACCD-4D43-9206-5D4C65BB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63213C"/>
                </a:solidFill>
              </a:rPr>
              <a:t>Hlavné</a:t>
            </a:r>
            <a:r>
              <a:rPr lang="en-GB" dirty="0">
                <a:solidFill>
                  <a:srgbClr val="63213C"/>
                </a:solidFill>
              </a:rPr>
              <a:t> </a:t>
            </a:r>
            <a:r>
              <a:rPr lang="en-GB" dirty="0" err="1">
                <a:solidFill>
                  <a:srgbClr val="63213C"/>
                </a:solidFill>
              </a:rPr>
              <a:t>zdroje</a:t>
            </a:r>
            <a:r>
              <a:rPr lang="en-GB" dirty="0">
                <a:solidFill>
                  <a:srgbClr val="63213C"/>
                </a:solidFill>
              </a:rPr>
              <a:t> </a:t>
            </a:r>
            <a:r>
              <a:rPr lang="en-GB" dirty="0" err="1">
                <a:solidFill>
                  <a:srgbClr val="63213C"/>
                </a:solidFill>
              </a:rPr>
              <a:t>mikroplastov</a:t>
            </a:r>
            <a:endParaRPr lang="sk-SK" dirty="0">
              <a:solidFill>
                <a:srgbClr val="63213C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AAB785C-519F-48E8-BD81-7D3A166E6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sk-SK" b="0" i="0" u="none" strike="noStrike" dirty="0">
                <a:solidFill>
                  <a:srgbClr val="63213C"/>
                </a:solidFill>
                <a:effectLst/>
                <a:latin typeface="inherit"/>
              </a:rPr>
              <a:t>Pranie syntetického oblečenia– 35 percent primárnych </a:t>
            </a:r>
            <a:r>
              <a:rPr lang="sk-SK" b="0" i="0" u="none" strike="noStrike" dirty="0" err="1">
                <a:solidFill>
                  <a:srgbClr val="63213C"/>
                </a:solidFill>
                <a:effectLst/>
                <a:latin typeface="inherit"/>
              </a:rPr>
              <a:t>mikroplastov</a:t>
            </a:r>
            <a:endParaRPr lang="sk-SK" b="0" i="0" u="none" strike="noStrike" dirty="0">
              <a:solidFill>
                <a:srgbClr val="63213C"/>
              </a:solidFill>
              <a:effectLst/>
              <a:latin typeface="inherit"/>
            </a:endParaRPr>
          </a:p>
          <a:p>
            <a:pPr fontAlgn="t"/>
            <a:r>
              <a:rPr lang="sk-SK" b="0" i="0" u="none" strike="noStrike" dirty="0">
                <a:solidFill>
                  <a:srgbClr val="63213C"/>
                </a:solidFill>
                <a:effectLst/>
                <a:latin typeface="inherit"/>
              </a:rPr>
              <a:t>Opotrebovávanie pneumatík – 28 percent primárnych </a:t>
            </a:r>
            <a:r>
              <a:rPr lang="sk-SK" b="0" i="0" u="none" strike="noStrike" dirty="0" err="1">
                <a:solidFill>
                  <a:srgbClr val="63213C"/>
                </a:solidFill>
                <a:effectLst/>
                <a:latin typeface="inherit"/>
              </a:rPr>
              <a:t>mikroplastov</a:t>
            </a:r>
            <a:endParaRPr lang="sk-SK" b="0" i="0" u="none" strike="noStrike" dirty="0">
              <a:solidFill>
                <a:srgbClr val="63213C"/>
              </a:solidFill>
              <a:effectLst/>
              <a:latin typeface="inherit"/>
            </a:endParaRPr>
          </a:p>
          <a:p>
            <a:pPr fontAlgn="t"/>
            <a:r>
              <a:rPr lang="sk-SK" b="0" i="0" u="none" strike="noStrike" dirty="0">
                <a:solidFill>
                  <a:srgbClr val="63213C"/>
                </a:solidFill>
                <a:effectLst/>
                <a:latin typeface="inherit"/>
              </a:rPr>
              <a:t>Zámerné používanie </a:t>
            </a:r>
            <a:r>
              <a:rPr lang="sk-SK" b="0" i="0" u="none" strike="noStrike" dirty="0" err="1">
                <a:solidFill>
                  <a:srgbClr val="63213C"/>
                </a:solidFill>
                <a:effectLst/>
                <a:latin typeface="inherit"/>
              </a:rPr>
              <a:t>mikroplastov</a:t>
            </a:r>
            <a:r>
              <a:rPr lang="sk-SK" b="0" i="0" u="none" strike="noStrike" dirty="0">
                <a:solidFill>
                  <a:srgbClr val="63213C"/>
                </a:solidFill>
                <a:effectLst/>
                <a:latin typeface="inherit"/>
              </a:rPr>
              <a:t> v kozmetike (napríklad </a:t>
            </a:r>
            <a:r>
              <a:rPr lang="sk-SK" b="0" i="0" u="none" strike="noStrike" dirty="0" err="1">
                <a:solidFill>
                  <a:srgbClr val="63213C"/>
                </a:solidFill>
                <a:effectLst/>
                <a:latin typeface="inherit"/>
              </a:rPr>
              <a:t>mikroperly</a:t>
            </a:r>
            <a:r>
              <a:rPr lang="sk-SK" b="0" i="0" u="none" strike="noStrike" dirty="0">
                <a:solidFill>
                  <a:srgbClr val="63213C"/>
                </a:solidFill>
                <a:effectLst/>
                <a:latin typeface="inherit"/>
              </a:rPr>
              <a:t> v krémoch alebo abrazívne častice v </a:t>
            </a:r>
            <a:r>
              <a:rPr lang="sk-SK" b="0" i="0" u="none" strike="noStrike" dirty="0" err="1">
                <a:solidFill>
                  <a:srgbClr val="63213C"/>
                </a:solidFill>
                <a:effectLst/>
                <a:latin typeface="inherit"/>
              </a:rPr>
              <a:t>peelingových</a:t>
            </a:r>
            <a:r>
              <a:rPr lang="sk-SK" b="0" i="0" u="none" strike="noStrike" dirty="0">
                <a:solidFill>
                  <a:srgbClr val="63213C"/>
                </a:solidFill>
                <a:effectLst/>
                <a:latin typeface="inherit"/>
              </a:rPr>
              <a:t> prípravkoch) – 2 percentá</a:t>
            </a:r>
          </a:p>
          <a:p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8017BF42-AA97-4033-81AE-33E0787A0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031" y="0"/>
            <a:ext cx="5143500" cy="3429000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EFD3888F-88A5-49A0-9DBF-16DC8BBA6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15" y="1296260"/>
            <a:ext cx="5912657" cy="3943742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8CFD8A34-F410-48F9-9A6F-96B692F27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915" y="2814336"/>
            <a:ext cx="5582890" cy="372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51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B7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id="{52A7D324-34F9-4274-8360-68587D6BA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30" y="233558"/>
            <a:ext cx="10777602" cy="646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66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írodný motív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Širokouhlá</PresentationFormat>
  <Slides>11</Slides>
  <Notes>0</Notes>
  <HiddenSlides>0</HiddenSlide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Prírodný motív</vt:lpstr>
      <vt:lpstr>Plasty v bežnom živote</vt:lpstr>
      <vt:lpstr>Video</vt:lpstr>
      <vt:lpstr>Plasty</vt:lpstr>
      <vt:lpstr>Prezentácia programu PowerPoint</vt:lpstr>
      <vt:lpstr>Hlavné druhy plastov a obalové výrobky z nich</vt:lpstr>
      <vt:lpstr>Najčastejšie symboly na fľašiach</vt:lpstr>
      <vt:lpstr>Mikroplasty</vt:lpstr>
      <vt:lpstr>Hlavné zdroje mikroplastov</vt:lpstr>
      <vt:lpstr>Prezentácia programu PowerPoint</vt:lpstr>
      <vt:lpstr>Igelitky na dne Mariánskej priekopy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Plasty v bežnom živote</dc:title>
  <dc:creator>Alena Popelášová</dc:creator>
  <cp:lastModifiedBy>Alena Popelášová</cp:lastModifiedBy>
  <cp:revision>1</cp:revision>
  <dcterms:created xsi:type="dcterms:W3CDTF">2022-05-29T17:43:53Z</dcterms:created>
  <dcterms:modified xsi:type="dcterms:W3CDTF">2022-05-29T19:50:44Z</dcterms:modified>
</cp:coreProperties>
</file>