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718" autoAdjust="0"/>
  </p:normalViewPr>
  <p:slideViewPr>
    <p:cSldViewPr>
      <p:cViewPr>
        <p:scale>
          <a:sx n="73" d="100"/>
          <a:sy n="73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D475A-7D24-4DEC-84F7-041652275C90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7A8F0-82DC-43B4-B3A6-3B8AFBFC1ED1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108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koch.chemi.muni.cz/vyuka/aromaty/KEKULE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1600" y="2501269"/>
            <a:ext cx="7772400" cy="1470025"/>
          </a:xfrm>
        </p:spPr>
        <p:txBody>
          <a:bodyPr>
            <a:normAutofit/>
          </a:bodyPr>
          <a:lstStyle/>
          <a:p>
            <a:r>
              <a:rPr lang="sk-SK" sz="6000" dirty="0" smtClean="0"/>
              <a:t>Aromatické uhľovodíky 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benzen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358621">
            <a:off x="672417" y="529548"/>
            <a:ext cx="2183124" cy="2183124"/>
          </a:xfrm>
          <a:prstGeom prst="rect">
            <a:avLst/>
          </a:prstGeom>
          <a:noFill/>
        </p:spPr>
      </p:pic>
      <p:pic>
        <p:nvPicPr>
          <p:cNvPr id="2052" name="Picture 4" descr="http://www.oskole.sk/images/ar%C3%A9ny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93974">
            <a:off x="5441781" y="4015972"/>
            <a:ext cx="2781300" cy="2152650"/>
          </a:xfrm>
          <a:prstGeom prst="rect">
            <a:avLst/>
          </a:prstGeom>
          <a:noFill/>
        </p:spPr>
      </p:pic>
      <p:pic>
        <p:nvPicPr>
          <p:cNvPr id="6" name="Picture 8" descr="http://xantina.hyperlink.cz/spravce2/organika/styre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252246">
            <a:off x="1342283" y="4230282"/>
            <a:ext cx="1545121" cy="1724030"/>
          </a:xfrm>
          <a:prstGeom prst="rect">
            <a:avLst/>
          </a:prstGeom>
          <a:noFill/>
        </p:spPr>
      </p:pic>
      <p:pic>
        <p:nvPicPr>
          <p:cNvPr id="2058" name="Picture 10" descr="http://xantina.hyperlink.cz/spravce2/organika/styr_s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355185">
            <a:off x="6212130" y="461718"/>
            <a:ext cx="1714512" cy="2133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sk-SK" b="1" dirty="0" err="1" smtClean="0"/>
              <a:t>Toulén</a:t>
            </a:r>
            <a:r>
              <a:rPr lang="sk-SK" dirty="0" smtClean="0"/>
              <a:t>: škodlivá kvapalina. Používajú sa na výrobu sladidla sacharín a výbušnín (</a:t>
            </a:r>
            <a:r>
              <a:rPr lang="sk-SK" dirty="0" err="1" smtClean="0"/>
              <a:t>trinitrotoulén</a:t>
            </a:r>
            <a:r>
              <a:rPr lang="sk-SK" dirty="0" smtClean="0"/>
              <a:t>)</a:t>
            </a:r>
          </a:p>
          <a:p>
            <a:r>
              <a:rPr lang="sk-SK" b="1" dirty="0" err="1" smtClean="0"/>
              <a:t>Kumén</a:t>
            </a:r>
            <a:r>
              <a:rPr lang="sk-SK" b="1" dirty="0" smtClean="0"/>
              <a:t> = </a:t>
            </a:r>
            <a:r>
              <a:rPr lang="sk-SK" b="1" dirty="0" err="1" smtClean="0"/>
              <a:t>izopropyl</a:t>
            </a:r>
            <a:r>
              <a:rPr lang="sk-SK" b="1" dirty="0" smtClean="0"/>
              <a:t> benzén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err="1" smtClean="0"/>
              <a:t>Styrén</a:t>
            </a:r>
            <a:r>
              <a:rPr lang="sk-SK" b="1" dirty="0" smtClean="0"/>
              <a:t> = </a:t>
            </a:r>
            <a:r>
              <a:rPr lang="sk-SK" b="1" dirty="0" err="1" smtClean="0"/>
              <a:t>vinyl</a:t>
            </a:r>
            <a:r>
              <a:rPr lang="sk-SK" b="1" dirty="0" smtClean="0"/>
              <a:t> benzén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>
              <a:buNone/>
            </a:pPr>
            <a:endParaRPr lang="sk-SK" b="1" dirty="0"/>
          </a:p>
        </p:txBody>
      </p:sp>
      <p:pic>
        <p:nvPicPr>
          <p:cNvPr id="24578" name="Picture 2" descr="Zdroj: http://www.jergym.hiedu.cz/~canovm/arome/2obraren/kume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571744"/>
            <a:ext cx="1714512" cy="1562787"/>
          </a:xfrm>
          <a:prstGeom prst="rect">
            <a:avLst/>
          </a:prstGeom>
          <a:noFill/>
        </p:spPr>
      </p:pic>
      <p:pic>
        <p:nvPicPr>
          <p:cNvPr id="24580" name="Picture 4" descr="Zdroj: http://upload.wikimedia.org/wikipedia/commons/thumb/c/cb/Styren.svg/463px-Styren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071942"/>
            <a:ext cx="1874276" cy="2428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pPr algn="ctr">
              <a:buNone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Arény – aromatické zlúčeniny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Sú to uhľovodíky, ktoré majú vo svojej molekule aspoň jedno </a:t>
            </a:r>
            <a:r>
              <a:rPr lang="sk-SK" sz="2000" dirty="0" err="1" smtClean="0"/>
              <a:t>benzénove</a:t>
            </a:r>
            <a:r>
              <a:rPr lang="sk-SK" sz="2000" dirty="0" smtClean="0"/>
              <a:t> jadro.</a:t>
            </a:r>
          </a:p>
          <a:p>
            <a:r>
              <a:rPr lang="sk-SK" sz="2000" dirty="0" smtClean="0"/>
              <a:t>Sú to cyklistické uhľovodíky s </a:t>
            </a:r>
            <a:r>
              <a:rPr lang="sk-SK" sz="2000" dirty="0" err="1" smtClean="0"/>
              <a:t>konjugovaným</a:t>
            </a:r>
            <a:r>
              <a:rPr lang="sk-SK" sz="2000" dirty="0" smtClean="0"/>
              <a:t> systémom.</a:t>
            </a:r>
          </a:p>
          <a:p>
            <a:r>
              <a:rPr lang="sk-SK" sz="2000" dirty="0" smtClean="0"/>
              <a:t>Hlavným predstaviteľom </a:t>
            </a:r>
            <a:r>
              <a:rPr lang="sk-SK" sz="2000" dirty="0" err="1" smtClean="0"/>
              <a:t>arénov</a:t>
            </a:r>
            <a:r>
              <a:rPr lang="sk-SK" sz="2000" dirty="0" smtClean="0"/>
              <a:t>  je </a:t>
            </a:r>
            <a:r>
              <a:rPr lang="sk-SK" sz="2000" b="1" dirty="0" smtClean="0"/>
              <a:t>benzén</a:t>
            </a:r>
            <a:r>
              <a:rPr lang="sk-SK" sz="2000" dirty="0" smtClean="0"/>
              <a:t>,  ktorého sumárny vzorec je C</a:t>
            </a:r>
            <a:r>
              <a:rPr lang="sk-SK" sz="2000" baseline="-25000" dirty="0" smtClean="0"/>
              <a:t>6</a:t>
            </a:r>
            <a:r>
              <a:rPr lang="sk-SK" sz="2000" dirty="0" smtClean="0"/>
              <a:t>H</a:t>
            </a:r>
            <a:r>
              <a:rPr lang="sk-SK" sz="2000" baseline="-25000" dirty="0" smtClean="0"/>
              <a:t>6</a:t>
            </a:r>
            <a:r>
              <a:rPr lang="sk-SK" sz="2000" dirty="0" smtClean="0"/>
              <a:t>. </a:t>
            </a:r>
          </a:p>
          <a:p>
            <a:r>
              <a:rPr lang="sk-SK" sz="2000" b="1" dirty="0" smtClean="0"/>
              <a:t>Vlastnosti</a:t>
            </a:r>
            <a:r>
              <a:rPr lang="sk-SK" sz="2000" dirty="0" smtClean="0"/>
              <a:t>: je to prchavá kvapalina, so vzduchom tvorí výbušnú zmes. Používa sa ako rozpúšťadlo na výrobu plastov, pohonných látok a výbušnín.</a:t>
            </a:r>
          </a:p>
          <a:p>
            <a:endParaRPr lang="sk-SK" dirty="0"/>
          </a:p>
        </p:txBody>
      </p:sp>
      <p:pic>
        <p:nvPicPr>
          <p:cNvPr id="1025" name="Picture 1" descr="kekule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857488" y="4071942"/>
            <a:ext cx="2214578" cy="259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Naftalén</a:t>
            </a:r>
            <a:r>
              <a:rPr lang="sk-SK" dirty="0" smtClean="0"/>
              <a:t> – jeho vzorec je C</a:t>
            </a:r>
            <a:r>
              <a:rPr lang="sk-SK" baseline="-25000" dirty="0" smtClean="0"/>
              <a:t>10</a:t>
            </a:r>
            <a:r>
              <a:rPr lang="sk-SK" dirty="0" smtClean="0"/>
              <a:t>H</a:t>
            </a:r>
            <a:r>
              <a:rPr lang="sk-SK" baseline="-25000" dirty="0" smtClean="0"/>
              <a:t>8.</a:t>
            </a:r>
            <a:r>
              <a:rPr lang="sk-SK" dirty="0" smtClean="0"/>
              <a:t> Má 2 </a:t>
            </a:r>
            <a:r>
              <a:rPr lang="sk-SK" dirty="0" err="1" smtClean="0"/>
              <a:t>benzénove</a:t>
            </a:r>
            <a:r>
              <a:rPr lang="sk-SK" dirty="0" smtClean="0"/>
              <a:t> jadrá.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sz="2800" b="1" dirty="0" smtClean="0"/>
              <a:t>Vlastnosti  </a:t>
            </a:r>
            <a:r>
              <a:rPr lang="sk-SK" sz="2800" b="1" dirty="0" err="1" smtClean="0"/>
              <a:t>naftalénu</a:t>
            </a:r>
            <a:r>
              <a:rPr lang="sk-SK" sz="2800" dirty="0" smtClean="0"/>
              <a:t>: má charakteristický zápach, je to biela, tuhá, </a:t>
            </a:r>
            <a:r>
              <a:rPr lang="sk-SK" sz="2800" dirty="0" err="1" smtClean="0"/>
              <a:t>šupinkatá</a:t>
            </a:r>
            <a:r>
              <a:rPr lang="sk-SK" sz="2800" dirty="0" smtClean="0"/>
              <a:t> látka, vyrába sa z čierneho uhlia a používa sa na výrobu farbív.</a:t>
            </a:r>
            <a:endParaRPr lang="sk-SK" sz="2800" dirty="0"/>
          </a:p>
        </p:txBody>
      </p:sp>
      <p:pic>
        <p:nvPicPr>
          <p:cNvPr id="4" name="Picture 4" descr="http://www.oskole.sk/images/ar%C3%A9n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3273623" cy="2533695"/>
          </a:xfrm>
          <a:prstGeom prst="rect">
            <a:avLst/>
          </a:prstGeom>
          <a:noFill/>
        </p:spPr>
      </p:pic>
      <p:sp>
        <p:nvSpPr>
          <p:cNvPr id="18434" name="AutoShape 2" descr="data:image/jpeg;base64,/9j/4AAQSkZJRgABAQAAAQABAAD/2wCEAAkGBhQGEBUIEwgWExUVFxkaFxgQFxweHRoaGBYaHxceHh4dHScgICUnHB4XHzssLzMqMzA4FyE1NzAuPyYrOCoBCQoKBQUFDQUFDSkYEhgpKSkpKSkpKSkpKSkpKSkpKSkpKSkpKSkpKSkpKSkpKSkpKSkpKSkpKSkpKSkpKSkpKf/AABEIAHMAsAMBIgACEQEDEQH/xAAbAAEBAAMBAQEAAAAAAAAAAAAABgQFBwMCAf/EAEUQAAEDAgMEBAkICAcBAAAAAAEAAgMEEQUGIQcSMWETQVFxFBUiNXN0gaGyIzJCYnKRscIXNDZEY7PB8BYzQ1KCovFT/8QAFAEBAAAAAAAAAAAAAAAAAAAAAP/EABQRAQAAAAAAAAAAAAAAAAAAAAD/2gAMAwEAAhEDEQA/AO4oiICIiAiIgIsAY7Tmo8V+Hx9Pa/R7437fZvfhqs9AREQEREBERARFgHHacVHivw+Pp7X6PfG/b7N78NUGeiIgIiICIiAiIgIseur48MjdVy1DY2NF3OkIAHeSufVO0Oqzg80ODYfvNBs+sqQWxN+wCLuP97pugssx5rpspxeFVNa2Ma7oOrnEdTWjUqL8Y4ptG0p43YZRO/1pR8vI36jfoA9vt3jwW1y3suhw2TxtV1Dq+rOplqdQ0/UYbhoHVxt1WVsggzsZw4QCjETxLcvFQJD0+/pd+9w42PCywBjGJ7OfJq4jiVGP3iEfLRt/iN+kB2+3e6lSZyyMzNhjqm18tNUQ36GaFx8nete7bgEGwvwOnFTcWd67IpFLi9B0sPBtbSC7eXSNHA89O48UFvl/M1PmmLwymrWyt693i0nqc06tPetoueVmRaXMlsx4VigpZzqJqQjo3nrEjBp38D2gr4pNo8+VnjD8Zw/obmzKuAF0MnfbVh6/6BB0ZF5UtUyuY2ojma9jhdrmEEEdoI0KVVUyhY6okmaxjRdznkAAdpJ0CD1WrzBmanytF4ZU1rYm9W9xcR1NaNXHuUbV7R580vOH4Nh/TWNn1c4LYY+6+rz1/wBCs7L+y+KllGL11U6vq/8A6T/MZyYzgAOfeAEGsOMYntG8mkiOG0Z/eJh8tI3+G36IPb7d7qWd+hrDhB4GYnmVx3vCDIenLx9Le7b62tbkr1Teccjx5vEcpq5YJ4bmGaBxBYXWvpexBsOw8wgmPGOKbOdKiN2J0Tf9aIfLxt+u36YHb7d4cFaZczXTZsi8Kpq1sg03gNHNJ6nNOoUWzONfkA9BitGamnFgK2lbew6ulYOHfp/yWRW5Io84AZiwzE/Bqg6tnoz5Lj1iRgtyuND23QdDRc2ptodVk94ocZw/daTZlZTAuid9sAXaf73RZdBoa+PE421cVQ2RjhdroyCD3EIMhERAWmzhjhy1Qz4s2IPdEwuDXcCbgC9u9blSe1bzNWei/M1BO4FkGTOwix/FsTNSHtbJFTRXbCxrmgtuOJNiP6ly6TTUrKJgp44WsY0Wa1gAAHYANAudZorpMOytHUxVDo3tpaWzoyQRdsQNiNeC6BhTzJBE8uuTGwknrJaEGUiIgL5liE7TG5gcCLEOFwQeII619Ig57iuy52FyHFcIxA0Ux1dFxgk5Fuu77xyHFeVNtFZf/D+NYSKSR+l5BvU8o7Q43AHDjcDtXR1h4tg8OOxGjnpGyxni14uO8dh5jVBznGsoSZAjkzFhOK9HC1plkpZiXwvaBclmtxp9/U4L9wHJku0RkWPYpiZlieBJFSQXZE0HVu9rdxt/6bqrz9A2lwergZGGtbTPa0NFgAGWAA7AF6bOvNNF6vH8IQbyjomYextNFA2NjRZrWAAAcgF7IiAiIg+XsEgLC0EEWIPAg8VA4vsu8BlOLYVXmgqDq5jdYJOTmcB7ARyXQEQc4pdowp3eIsawoUr3+TvvG9TzDkTcDuNwOshY2M5Ffk9kmY8IxXoGNY6WSB5L4JGtaXEtGtjujn1WIXRcUwmHG4jRz0rZY3cWyC47+R58Vqsz0bMPwmppI4gxjKSZrWt4BogcAPuQe+T8cOZaGDFnRBjpWBxa3gDcg2v3LcqT2U+ZqP0X5nKsQFJ7VvM1Z6L8zVWKT2reZqz0X5moJrOv7JN9VpfwiXRcI/V4vRs+ALnWdf2Sb6rS/hEui4R+rxejZ8AQZiIiAiIgIiIJ3aL5prfV5PhKbOvNNF6vH8ITaL5prfV5PhKbOvNNF6vH8IQUSIiAiIgIiIC02dPNtZ6tP/JetytNnTzbWerT/wAl6DWbKfM1H6L8zlWKT2U+ZqP0X5nKsQFJ7VvM1Z6L8zVWKW2oQOqMHrI2sLiYjo0XOhBPuQS+df2Sb6rS/hEui4R+rxejZ8AUnlKWiz3hEWEmdk7WwwsmY1xDmujY0ajRw8puh4GytYYhA0RNFg0ADuAsEH2iIgIiICLWY/mSnyxEayprWxM6t46uPY0cXHuUMcexLaN5FFAcPoz+8zj5WRvbGy+g5/8AYahBVbRfNNb6vJ8JTZ15povV4/hC1W0vGocDwqbD58SaZZYHRs37b8ji2191o6zqTawuvXZVj8GK4bT0kVa18kMTGSMB8ppaLG7Tra/XwKCyREQEREBEWvxzMEGW4jW1NY2Jg63niewDi48hdBsFps6ebaz1af8AkvUY7M2I7RPksOpjRUh0NXUjy3j+Ez+vvbZbrO+LQ5ZwmSiqcWBkfTPia6W2/K8xFt91uupIueAvqg9tlPmaj9F+ZyrFLbL4HU+D0cbmFpEQ0cLHUkj3KpQEREETmXZbBisnjWlndQ1Y1E1NoHH67RYG/sPbdayn2gVeTHCixmg8gmza2mBMbuzfaB5J+77Oi6SvOop21bTC+IPa4WLXgEEdhB0KDzoMQjxSNtXDUNkY4Xa6Mgg+0LIXOq/ZnLl6Q4ng2I+DPOr6aW7oJPYfmnq+626srBNqTOlGD4jRnD6rqEv+VJzZJwsefdcoLapqW0bDO+ZrGNF3OeQAAOsk6Bc+rdpM2ZXuw3BsO8IcNH1UwLYI+6/zj/dnKizVkiDOD4paiaQxRXJia8iN5NrF4HG1jwtxU/VbQoqQ/wCHsHwoVcrBYCAbsEXNzxYW7uPbdAosgU2BXzHi2KirnaLmSqNoo+TGHTjw9wC8Zc8VueCaTCKHo4b2dW1TbN59G0/OP39w0KyMN2ZPxmQYpi+IeGSjVsDdII+Qb9L3c78VfxQtp2iJrA1oFgGiwAHAADggksr7MqfAZPGU0jqyrJu6oqdTf6gNw33nmmaNmVPj0njKGR1HVg3bUU2hv9cCwd7jzVgiDm0OeK3IxFLi9D0kN7NraVt28ukaPmn7u46lX+G4nFjETayGpbLG7g6Mgg/d+C95YW1DTE5gc0ixDhcEHiCDxUBiWzJ+DSHFMIxDwOU6ugdrBJyLfo+/lbig6EvOedtK0zPkDWtF3OeQAAOJJOgUPg+1AQSjCMToTQVPUX/5MnNknADvPK91uc15JgzmYTUVEhiiJcYmP3WSXtbfA42tcWtxQT1ftMlzBI7DMHw7wp40dUSAiCPnfTeP49W8vyj2ew4aTmLGMVFXM3UuqSBBFyYw6ce3lZoX7V7QIMKIy7hGFCrmaLBlMAIY+b3jye+3cSCvyg2Zy5hkGJ4ziPhLxqymiu2CP2D5x6vvvvIPKfP9VnFxoMGw/wCTB3XVlS0tib9hpHlH2H7K2mWtlsGFSeNaqd1dVnUzVOoafqNNwLe09llZU9O2kaIWRBjWiwawAADsAGgXogIiICIiAiIgLX43l+nzHEaOpomysPU8cObTxaeYstgiDm36H3E+LTmapOHg38G3tfsF/wDs5W6/arrBsDgy/EKOno2xMHUwWue0niTzKz0QEREBERAREQYGM4HBmCI0dRRtlYep4vY9oPEHmFC/ofcD4tGZqkYeTfwbe1+wH/7OVur2rpKINfgmX6fLkQo6aibEwdTBx5uPFx5m62C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36" name="Picture 4" descr="http://upload.wikimedia.org/wikipedia/commons/thumb/b/bb/Naphthalene.svg/220px-Naphthalene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71612"/>
            <a:ext cx="3296054" cy="215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err="1" smtClean="0"/>
              <a:t>Delokalizačná</a:t>
            </a:r>
            <a:r>
              <a:rPr lang="sk-SK" b="1" dirty="0" smtClean="0"/>
              <a:t> energia</a:t>
            </a:r>
            <a:r>
              <a:rPr lang="sk-SK" dirty="0" smtClean="0"/>
              <a:t>: je energia, ktorá nám udáva hodnotu rozdielu medzi energiou systému s </a:t>
            </a:r>
            <a:r>
              <a:rPr lang="sk-SK" dirty="0" err="1" smtClean="0"/>
              <a:t>konjugovanými</a:t>
            </a:r>
            <a:r>
              <a:rPr lang="sk-SK" dirty="0" smtClean="0"/>
              <a:t> väzbami a systémom </a:t>
            </a:r>
            <a:r>
              <a:rPr lang="sk-SK" dirty="0" err="1" smtClean="0"/>
              <a:t>delokalizačným</a:t>
            </a:r>
            <a:r>
              <a:rPr lang="sk-SK" dirty="0" smtClean="0"/>
              <a:t>. Čím je energia väčšia, tým je zlúčenina stálejšia. </a:t>
            </a:r>
            <a:r>
              <a:rPr lang="sk-SK" dirty="0" err="1" smtClean="0"/>
              <a:t>Dlžka</a:t>
            </a:r>
            <a:r>
              <a:rPr lang="sk-SK" dirty="0" smtClean="0"/>
              <a:t> väzby je 0,139 mm.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ctr"/>
            <a:r>
              <a:rPr lang="sk-SK" b="1" dirty="0" smtClean="0"/>
              <a:t>Kondenzované  uhľovodíky</a:t>
            </a:r>
          </a:p>
          <a:p>
            <a:pPr>
              <a:buNone/>
            </a:pPr>
            <a:r>
              <a:rPr lang="sk-SK" b="1" dirty="0" smtClean="0"/>
              <a:t>	Antracén 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	</a:t>
            </a:r>
            <a:r>
              <a:rPr lang="sk-SK" b="1" dirty="0" err="1" smtClean="0"/>
              <a:t>Fenantrén</a:t>
            </a:r>
            <a:endParaRPr lang="sk-SK" b="1" dirty="0" smtClean="0"/>
          </a:p>
        </p:txBody>
      </p:sp>
      <p:pic>
        <p:nvPicPr>
          <p:cNvPr id="19458" name="Picture 2" descr="Fájl:Antracén számozás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3571900" cy="2110669"/>
          </a:xfrm>
          <a:prstGeom prst="rect">
            <a:avLst/>
          </a:prstGeom>
          <a:noFill/>
        </p:spPr>
      </p:pic>
      <p:pic>
        <p:nvPicPr>
          <p:cNvPr id="19460" name="Picture 4" descr="Fájl:Fenantrén számozás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286256"/>
            <a:ext cx="3429024" cy="2261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Musia mať aspoň 2 spoločné uhlíky. Sú to pevné látky.</a:t>
            </a:r>
          </a:p>
          <a:p>
            <a:endParaRPr lang="sk-SK" sz="2800" dirty="0" smtClean="0"/>
          </a:p>
          <a:p>
            <a:r>
              <a:rPr lang="sk-SK" sz="2800" b="1" dirty="0" err="1" smtClean="0"/>
              <a:t>Toulén</a:t>
            </a:r>
            <a:r>
              <a:rPr lang="sk-SK" sz="2800" b="1" dirty="0" smtClean="0"/>
              <a:t>, benzén, xylén</a:t>
            </a:r>
            <a:r>
              <a:rPr lang="sk-SK" sz="2800" dirty="0" smtClean="0"/>
              <a:t>: sú kvapaliny, rozpúšťadlá</a:t>
            </a:r>
          </a:p>
          <a:p>
            <a:r>
              <a:rPr lang="sk-SK" sz="2800" b="1" dirty="0" err="1" smtClean="0"/>
              <a:t>Chem</a:t>
            </a:r>
            <a:r>
              <a:rPr lang="sk-SK" sz="2800" b="1" dirty="0" smtClean="0"/>
              <a:t>. vlastnosti</a:t>
            </a:r>
            <a:r>
              <a:rPr lang="sk-SK" sz="2800" dirty="0" smtClean="0"/>
              <a:t>: </a:t>
            </a:r>
            <a:r>
              <a:rPr lang="sk-SK" sz="2800" dirty="0" err="1" smtClean="0"/>
              <a:t>elektrofilné</a:t>
            </a:r>
            <a:r>
              <a:rPr lang="sk-SK" sz="2800" dirty="0" smtClean="0"/>
              <a:t> substitučné reakcie.</a:t>
            </a:r>
          </a:p>
          <a:p>
            <a:endParaRPr lang="sk-SK" sz="2800" dirty="0" smtClean="0"/>
          </a:p>
          <a:p>
            <a:r>
              <a:rPr lang="sk-SK" sz="2800" b="1" dirty="0" smtClean="0"/>
              <a:t>Nitrácia</a:t>
            </a:r>
            <a:r>
              <a:rPr lang="sk-SK" sz="2800" dirty="0" smtClean="0"/>
              <a:t>- nitračná zmes HNO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+ 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SO</a:t>
            </a:r>
            <a:r>
              <a:rPr lang="sk-SK" sz="2800" baseline="-25000" dirty="0" smtClean="0"/>
              <a:t>4</a:t>
            </a:r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r>
              <a:rPr lang="sk-SK" sz="2800" dirty="0" smtClean="0"/>
              <a:t>Vzniká </a:t>
            </a:r>
            <a:r>
              <a:rPr lang="sk-SK" sz="2800" dirty="0" err="1" smtClean="0"/>
              <a:t>nitroniový</a:t>
            </a:r>
            <a:r>
              <a:rPr lang="sk-SK" sz="2800" dirty="0" smtClean="0"/>
              <a:t> </a:t>
            </a:r>
            <a:r>
              <a:rPr lang="sk-SK" sz="2800" dirty="0" err="1" smtClean="0"/>
              <a:t>ion</a:t>
            </a:r>
            <a:r>
              <a:rPr lang="sk-SK" sz="2800" dirty="0" smtClean="0"/>
              <a:t>.</a:t>
            </a:r>
            <a:endParaRPr lang="sk-SK" sz="2800" dirty="0"/>
          </a:p>
        </p:txBody>
      </p:sp>
      <p:pic>
        <p:nvPicPr>
          <p:cNvPr id="20482" name="Picture 2" descr="http://upload.wikimedia.org/wikipedia/commons/a/a2/Nitracia(sub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000504"/>
            <a:ext cx="5726623" cy="113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r>
              <a:rPr lang="sk-SK" b="1" dirty="0" err="1" smtClean="0"/>
              <a:t>Bromácia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err="1" smtClean="0"/>
              <a:t>Acyl</a:t>
            </a:r>
            <a:r>
              <a:rPr lang="sk-SK" b="1" dirty="0" smtClean="0"/>
              <a:t>: </a:t>
            </a:r>
            <a:r>
              <a:rPr lang="sk-SK" dirty="0" smtClean="0"/>
              <a:t>je jednoväzbová skupina, ktorá vznikne z karboxylovej skupiny COOH odtrhnutím OH skupiny.</a:t>
            </a:r>
          </a:p>
          <a:p>
            <a:pPr>
              <a:buNone/>
            </a:pPr>
            <a:r>
              <a:rPr lang="sk-SK" dirty="0" smtClean="0"/>
              <a:t>	COOH ----&gt;  -CO-</a:t>
            </a:r>
            <a:endParaRPr lang="sk-SK" dirty="0"/>
          </a:p>
        </p:txBody>
      </p:sp>
      <p:pic>
        <p:nvPicPr>
          <p:cNvPr id="21506" name="Picture 2" descr="http://upload.wikimedia.org/wikipedia/commons/d/de/Bromacia_benz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5726447" cy="1285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sk-SK" sz="2800" b="1" dirty="0" smtClean="0"/>
              <a:t>Adičné reakcie: </a:t>
            </a:r>
            <a:r>
              <a:rPr lang="sk-SK" sz="2800" dirty="0" smtClean="0"/>
              <a:t>za normálnych podmienok neprebiehajú. Prebiehajú iba s </a:t>
            </a:r>
            <a:r>
              <a:rPr lang="sk-SK" sz="2800" dirty="0" err="1" smtClean="0"/>
              <a:t>katalizátorom</a:t>
            </a:r>
            <a:r>
              <a:rPr lang="sk-SK" sz="2800" dirty="0" smtClean="0"/>
              <a:t>, UV žiarením.</a:t>
            </a:r>
          </a:p>
          <a:p>
            <a:r>
              <a:rPr lang="sk-SK" sz="2800" dirty="0" smtClean="0"/>
              <a:t> </a:t>
            </a:r>
            <a:r>
              <a:rPr lang="sk-SK" sz="2800" b="1" dirty="0" smtClean="0"/>
              <a:t>Adícia:  </a:t>
            </a:r>
            <a:r>
              <a:rPr lang="sk-SK" sz="2800" dirty="0" smtClean="0"/>
              <a:t>väzba sa naruší, </a:t>
            </a:r>
            <a:r>
              <a:rPr lang="sk-SK" sz="2800" dirty="0" err="1" smtClean="0"/>
              <a:t>ked</a:t>
            </a:r>
            <a:r>
              <a:rPr lang="sk-SK" sz="2800" dirty="0" smtClean="0"/>
              <a:t> dodávame, viažeme.</a:t>
            </a:r>
          </a:p>
          <a:p>
            <a:r>
              <a:rPr lang="sk-SK" sz="2800" b="1" dirty="0" smtClean="0"/>
              <a:t>Eliminácia: </a:t>
            </a:r>
            <a:r>
              <a:rPr lang="sk-SK" sz="2800" dirty="0" smtClean="0"/>
              <a:t>odoberieme a vznikne násobná väzba.</a:t>
            </a:r>
          </a:p>
          <a:p>
            <a:pPr>
              <a:buNone/>
            </a:pPr>
            <a:r>
              <a:rPr lang="sk-SK" sz="2800" b="1" dirty="0" smtClean="0"/>
              <a:t>	</a:t>
            </a:r>
            <a:r>
              <a:rPr lang="sk-SK" sz="2800" dirty="0" smtClean="0"/>
              <a:t>CH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 – CH</a:t>
            </a:r>
            <a:r>
              <a:rPr lang="sk-SK" sz="2800" baseline="-25000" dirty="0" smtClean="0"/>
              <a:t>2 </a:t>
            </a:r>
            <a:r>
              <a:rPr lang="sk-SK" sz="2800" dirty="0" smtClean="0"/>
              <a:t> = </a:t>
            </a:r>
            <a:r>
              <a:rPr lang="sk-SK" sz="2800" dirty="0" err="1" smtClean="0"/>
              <a:t>hydrogenácia</a:t>
            </a: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						     = </a:t>
            </a:r>
            <a:r>
              <a:rPr lang="sk-SK" sz="2800" dirty="0" err="1" smtClean="0"/>
              <a:t>dehydrogenácia</a:t>
            </a:r>
            <a:endParaRPr lang="sk-SK" sz="2800" dirty="0" smtClean="0"/>
          </a:p>
        </p:txBody>
      </p:sp>
      <p:pic>
        <p:nvPicPr>
          <p:cNvPr id="22530" name="Picture 2" descr="http://www.oskole.sk/userfiles/image/ch%C3%A9mia/MO/alkany/alkany1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429000"/>
            <a:ext cx="4448505" cy="1776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pPr>
              <a:buNone/>
            </a:pPr>
            <a:r>
              <a:rPr lang="sk-SK" b="1" dirty="0" smtClean="0"/>
              <a:t>	Oxidácia</a:t>
            </a:r>
            <a:r>
              <a:rPr lang="sk-SK" dirty="0" smtClean="0"/>
              <a:t>:  reakcia </a:t>
            </a:r>
            <a:r>
              <a:rPr lang="sk-SK" dirty="0" err="1" smtClean="0"/>
              <a:t>bud</a:t>
            </a:r>
            <a:r>
              <a:rPr lang="sk-SK" dirty="0" smtClean="0"/>
              <a:t> na postrannom reťazci (nezasiahne jadro) alebo vplyvom </a:t>
            </a:r>
            <a:r>
              <a:rPr lang="sk-SK" dirty="0" err="1" smtClean="0"/>
              <a:t>vyžšej</a:t>
            </a:r>
            <a:r>
              <a:rPr lang="sk-SK" dirty="0" smtClean="0"/>
              <a:t> teploty a </a:t>
            </a:r>
            <a:r>
              <a:rPr lang="sk-SK" dirty="0" err="1" smtClean="0"/>
              <a:t>katalizatora</a:t>
            </a:r>
            <a:r>
              <a:rPr lang="sk-SK" dirty="0" smtClean="0"/>
              <a:t> vznikajú O</a:t>
            </a:r>
            <a:r>
              <a:rPr lang="sk-SK" baseline="-25000" dirty="0" smtClean="0"/>
              <a:t>2</a:t>
            </a:r>
            <a:r>
              <a:rPr lang="sk-SK" dirty="0" smtClean="0"/>
              <a:t> </a:t>
            </a:r>
            <a:r>
              <a:rPr lang="sk-SK" dirty="0" err="1" smtClean="0"/>
              <a:t>ankydridy</a:t>
            </a:r>
            <a:r>
              <a:rPr lang="sk-SK" dirty="0" smtClean="0"/>
              <a:t>.</a:t>
            </a:r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pPr>
              <a:buNone/>
            </a:pPr>
            <a:endParaRPr lang="sk-SK" baseline="-25000" dirty="0" smtClean="0"/>
          </a:p>
          <a:p>
            <a:endParaRPr lang="sk-SK" baseline="-25000" dirty="0" smtClean="0"/>
          </a:p>
        </p:txBody>
      </p:sp>
      <p:pic>
        <p:nvPicPr>
          <p:cNvPr id="23556" name="Picture 4" descr="http://www.oskole.sk/userfiles/image/ch%C3%A9mia/aromaticke_uhlovodiky/image0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4786346" cy="1685333"/>
          </a:xfrm>
          <a:prstGeom prst="rect">
            <a:avLst/>
          </a:prstGeom>
          <a:noFill/>
        </p:spPr>
      </p:pic>
      <p:pic>
        <p:nvPicPr>
          <p:cNvPr id="23558" name="Picture 6" descr="http://www.oskole.sk/userfiles/image/ch%C3%A9mia/aromaticke_uhlovodiky/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563248"/>
            <a:ext cx="4786346" cy="1791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252</Words>
  <Application>Microsoft Office PowerPoint</Application>
  <PresentationFormat>Prezentácia na obrazovke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Motiv sady Office</vt:lpstr>
      <vt:lpstr>Aromatické uhľovodíky </vt:lpstr>
      <vt:lpstr>Arény – aromatické zlúčeniny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2</dc:title>
  <dc:creator>Michal SCHNEIDER</dc:creator>
  <cp:lastModifiedBy>lensk</cp:lastModifiedBy>
  <cp:revision>89</cp:revision>
  <dcterms:created xsi:type="dcterms:W3CDTF">2009-05-18T05:08:24Z</dcterms:created>
  <dcterms:modified xsi:type="dcterms:W3CDTF">2014-12-07T18:17:03Z</dcterms:modified>
</cp:coreProperties>
</file>