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34F7A-02B5-4596-A953-F8DFC7D9E7B6}" type="datetimeFigureOut">
              <a:rPr lang="sk-SK" smtClean="0"/>
              <a:pPr/>
              <a:t>6. 11. 2016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Slovenské politické aktivity v období dualizmu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Rakúsko – maďarské vyrovnanie</a:t>
            </a:r>
            <a:endParaRPr lang="sk-SK" sz="2400" dirty="0"/>
          </a:p>
        </p:txBody>
      </p:sp>
      <p:pic>
        <p:nvPicPr>
          <p:cNvPr id="1027" name="Picture 3" descr="C:\Users\ucitel\Desktop\slovaci v období dualizmu\Cisleithanien_Transleithanie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556792"/>
            <a:ext cx="6768752" cy="4984930"/>
          </a:xfrm>
          <a:prstGeom prst="rect">
            <a:avLst/>
          </a:prstGeom>
          <a:noFill/>
        </p:spPr>
      </p:pic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7092280" y="5013176"/>
            <a:ext cx="2051720" cy="155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400" dirty="0" smtClean="0">
                <a:solidFill>
                  <a:srgbClr val="FF0000"/>
                </a:solidFill>
              </a:rPr>
              <a:t>Rakúsko/ </a:t>
            </a:r>
            <a:r>
              <a:rPr lang="sk-SK" sz="1400" dirty="0" err="1" smtClean="0">
                <a:solidFill>
                  <a:srgbClr val="FF0000"/>
                </a:solidFill>
              </a:rPr>
              <a:t>Predlitavsko</a:t>
            </a:r>
            <a:r>
              <a:rPr lang="sk-SK" sz="1400" dirty="0" smtClean="0">
                <a:solidFill>
                  <a:srgbClr val="FF0000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24FC24"/>
                </a:solidFill>
              </a:rPr>
              <a:t>Uhorsko/</a:t>
            </a:r>
            <a:r>
              <a:rPr lang="sk-SK" sz="1400" dirty="0" err="1" smtClean="0">
                <a:solidFill>
                  <a:srgbClr val="24FC24"/>
                </a:solidFill>
              </a:rPr>
              <a:t>Zalitavsko</a:t>
            </a:r>
            <a:r>
              <a:rPr lang="sk-SK" sz="1400" dirty="0" smtClean="0">
                <a:solidFill>
                  <a:srgbClr val="24FC24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FFFF00"/>
                </a:solidFill>
              </a:rPr>
              <a:t>Bosna</a:t>
            </a:r>
            <a:endParaRPr lang="sk-SK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75240" cy="914400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chemeClr val="tx1"/>
                </a:solidFill>
              </a:rPr>
              <a:t>1867 : </a:t>
            </a:r>
            <a:r>
              <a:rPr lang="sk-SK" sz="3600" dirty="0" err="1" smtClean="0">
                <a:solidFill>
                  <a:schemeClr val="tx1"/>
                </a:solidFill>
              </a:rPr>
              <a:t>rakúsko</a:t>
            </a:r>
            <a:r>
              <a:rPr lang="sk-SK" sz="3600" dirty="0" smtClean="0">
                <a:solidFill>
                  <a:schemeClr val="tx1"/>
                </a:solidFill>
              </a:rPr>
              <a:t> – maďarské vyrovnanie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dvojitý národnostný útlak Slovákov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represívne opatrenia vlády na každý pokus Slovákov o samostatný vývin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slovenská politická reprezentácia /vzdelanci, nastupujúci priemyselníci/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rozdielny pohľad na riešenie slovenskej otázky</a:t>
            </a:r>
          </a:p>
          <a:p>
            <a:pPr>
              <a:buFontTx/>
              <a:buChar char="-"/>
            </a:pPr>
            <a:endParaRPr lang="sk-SK" sz="2400" dirty="0">
              <a:latin typeface="Segoe Print" pitchFamily="2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Segoe Print" pitchFamily="2" charset="0"/>
              </a:rPr>
              <a:t>Stará škola slovenská</a:t>
            </a:r>
            <a:endParaRPr lang="sk-SK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- </a:t>
            </a:r>
            <a:r>
              <a:rPr lang="sk-SK" sz="2400" dirty="0" smtClean="0">
                <a:latin typeface="Segoe Print" pitchFamily="2" charset="0"/>
              </a:rPr>
              <a:t>Jozef Miloslav </a:t>
            </a:r>
            <a:r>
              <a:rPr lang="sk-SK" sz="2400" dirty="0" err="1" smtClean="0">
                <a:latin typeface="Segoe Print" pitchFamily="2" charset="0"/>
              </a:rPr>
              <a:t>Hurban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Ján </a:t>
            </a:r>
            <a:r>
              <a:rPr lang="sk-SK" sz="2400" dirty="0" err="1" smtClean="0">
                <a:latin typeface="Segoe Print" pitchFamily="2" charset="0"/>
              </a:rPr>
              <a:t>Francisci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Štefan Marko </a:t>
            </a:r>
            <a:r>
              <a:rPr lang="sk-SK" sz="2400" dirty="0" err="1" smtClean="0">
                <a:latin typeface="Segoe Print" pitchFamily="2" charset="0"/>
              </a:rPr>
              <a:t>Daxner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Viliam Paulíny - Tóth</a:t>
            </a:r>
          </a:p>
          <a:p>
            <a:pPr>
              <a:buNone/>
            </a:pPr>
            <a:r>
              <a:rPr lang="sk-SK" dirty="0" smtClean="0"/>
              <a:t>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C:\Users\ucitel\Desktop\slovaci v období dualizmu\450px-Hurban_cropp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1923678" cy="2564904"/>
          </a:xfrm>
          <a:prstGeom prst="rect">
            <a:avLst/>
          </a:prstGeom>
          <a:noFill/>
        </p:spPr>
      </p:pic>
      <p:pic>
        <p:nvPicPr>
          <p:cNvPr id="2051" name="Picture 3" descr="C:\Users\ucitel\Desktop\slovaci v období dualizmu\francisci.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89040"/>
            <a:ext cx="2128932" cy="2520280"/>
          </a:xfrm>
          <a:prstGeom prst="rect">
            <a:avLst/>
          </a:prstGeom>
          <a:noFill/>
        </p:spPr>
      </p:pic>
      <p:pic>
        <p:nvPicPr>
          <p:cNvPr id="2052" name="Picture 4" descr="C:\Users\ucitel\Desktop\slovaci v období dualizmu\468px-Stefan_Marko_Daxner_1864_Weibezah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429000"/>
            <a:ext cx="2341182" cy="3001516"/>
          </a:xfrm>
          <a:prstGeom prst="rect">
            <a:avLst/>
          </a:prstGeom>
          <a:noFill/>
        </p:spPr>
      </p:pic>
      <p:pic>
        <p:nvPicPr>
          <p:cNvPr id="2053" name="Picture 5" descr="C:\Users\ucitel\Desktop\slovaci v období dualizmu\Viliam_Pauliny-Tót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692696"/>
            <a:ext cx="2364137" cy="2612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336704"/>
          </a:xfrm>
        </p:spPr>
        <p:txBody>
          <a:bodyPr/>
          <a:lstStyle/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r>
              <a:rPr lang="sk-SK" dirty="0" err="1" smtClean="0">
                <a:latin typeface="Segoe Print" pitchFamily="2" charset="0"/>
              </a:rPr>
              <a:t>Pešťbudínske</a:t>
            </a:r>
            <a:r>
              <a:rPr lang="sk-SK" dirty="0" smtClean="0">
                <a:latin typeface="Segoe Print" pitchFamily="2" charset="0"/>
              </a:rPr>
              <a:t> vedomosti</a:t>
            </a:r>
          </a:p>
          <a:p>
            <a:r>
              <a:rPr lang="sk-SK" dirty="0" smtClean="0">
                <a:latin typeface="Segoe Print" pitchFamily="2" charset="0"/>
              </a:rPr>
              <a:t>1870 do Martina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NÁRODNÉ NOVINY</a:t>
            </a:r>
          </a:p>
          <a:p>
            <a:r>
              <a:rPr lang="sk-SK" dirty="0" smtClean="0">
                <a:latin typeface="Segoe Print" pitchFamily="2" charset="0"/>
              </a:rPr>
              <a:t>SNS</a:t>
            </a:r>
          </a:p>
          <a:p>
            <a:r>
              <a:rPr lang="sk-SK" dirty="0" smtClean="0">
                <a:latin typeface="Segoe Print" pitchFamily="2" charset="0"/>
              </a:rPr>
              <a:t>Program Žiadostí a Memoranda /Okolie/</a:t>
            </a:r>
          </a:p>
          <a:p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Segoe Print" pitchFamily="2" charset="0"/>
              </a:rPr>
              <a:t>Nová škola slovenská</a:t>
            </a:r>
            <a:endParaRPr lang="sk-SK" dirty="0"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Palárik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Malý </a:t>
            </a:r>
            <a:r>
              <a:rPr lang="sk-SK" dirty="0" err="1" smtClean="0">
                <a:latin typeface="Segoe Print" pitchFamily="2" charset="0"/>
              </a:rPr>
              <a:t>Dusarov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Nepomuk</a:t>
            </a:r>
            <a:r>
              <a:rPr lang="sk-SK" dirty="0" smtClean="0">
                <a:latin typeface="Segoe Print" pitchFamily="2" charset="0"/>
              </a:rPr>
              <a:t> </a:t>
            </a:r>
            <a:r>
              <a:rPr lang="sk-SK" dirty="0" err="1" smtClean="0">
                <a:latin typeface="Segoe Print" pitchFamily="2" charset="0"/>
              </a:rPr>
              <a:t>Bobula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Jozef </a:t>
            </a:r>
            <a:r>
              <a:rPr lang="sk-SK" dirty="0" err="1" smtClean="0">
                <a:latin typeface="Segoe Print" pitchFamily="2" charset="0"/>
              </a:rPr>
              <a:t>Zarzecki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Časopis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Slovenské noviny </a:t>
            </a:r>
            <a:r>
              <a:rPr lang="sk-SK" dirty="0" smtClean="0">
                <a:latin typeface="Segoe Print" pitchFamily="2" charset="0"/>
              </a:rPr>
              <a:t>/do 1875/</a:t>
            </a:r>
          </a:p>
          <a:p>
            <a:r>
              <a:rPr lang="sk-SK" dirty="0" smtClean="0">
                <a:latin typeface="Segoe Print" pitchFamily="2" charset="0"/>
              </a:rPr>
              <a:t>Snaha o dohodu s Maďarmi, o federatívne usporiadanie Uhorska</a:t>
            </a:r>
          </a:p>
          <a:p>
            <a:r>
              <a:rPr lang="sk-SK" dirty="0" smtClean="0">
                <a:latin typeface="Segoe Print" pitchFamily="2" charset="0"/>
              </a:rPr>
              <a:t>Rozpad Novej školy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630932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Segoe Print" pitchFamily="2" charset="0"/>
              </a:rPr>
              <a:t>Jediný obhajca slovenských záujmov – Stará škola slovenská</a:t>
            </a:r>
          </a:p>
          <a:p>
            <a:r>
              <a:rPr lang="sk-SK" dirty="0" smtClean="0">
                <a:latin typeface="Segoe Print" pitchFamily="2" charset="0"/>
              </a:rPr>
              <a:t>Obhajcovia Slovákov na sneme /</a:t>
            </a:r>
            <a:r>
              <a:rPr lang="sk-SK" dirty="0" err="1" smtClean="0">
                <a:latin typeface="Segoe Print" pitchFamily="2" charset="0"/>
              </a:rPr>
              <a:t>Miletič</a:t>
            </a:r>
            <a:r>
              <a:rPr lang="sk-SK" dirty="0" smtClean="0">
                <a:latin typeface="Segoe Print" pitchFamily="2" charset="0"/>
              </a:rPr>
              <a:t> – obhajoba MS/</a:t>
            </a:r>
          </a:p>
          <a:p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Koloman </a:t>
            </a:r>
            <a:r>
              <a:rPr lang="sk-SK" dirty="0" err="1" smtClean="0">
                <a:solidFill>
                  <a:srgbClr val="FFFF00"/>
                </a:solidFill>
                <a:latin typeface="Segoe Print" pitchFamily="2" charset="0"/>
              </a:rPr>
              <a:t>Tisza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 </a:t>
            </a:r>
            <a:r>
              <a:rPr lang="sk-SK" dirty="0" smtClean="0">
                <a:latin typeface="Segoe Print" pitchFamily="2" charset="0"/>
              </a:rPr>
              <a:t>– „niet slovenského národa“</a:t>
            </a:r>
          </a:p>
          <a:p>
            <a:r>
              <a:rPr lang="sk-SK" dirty="0" smtClean="0">
                <a:latin typeface="Segoe Print" pitchFamily="2" charset="0"/>
              </a:rPr>
              <a:t>Tvrdý útlak</a:t>
            </a:r>
          </a:p>
          <a:p>
            <a:r>
              <a:rPr lang="sk-SK" dirty="0" smtClean="0">
                <a:latin typeface="Segoe Print" pitchFamily="2" charset="0"/>
              </a:rPr>
              <a:t>1879 – zákon o povinnom vyučovaní maďarského jazyka</a:t>
            </a:r>
          </a:p>
          <a:p>
            <a:r>
              <a:rPr lang="sk-SK" dirty="0" err="1" smtClean="0">
                <a:latin typeface="Segoe Print" pitchFamily="2" charset="0"/>
              </a:rPr>
              <a:t>Femke</a:t>
            </a:r>
            <a:r>
              <a:rPr lang="sk-SK" dirty="0" smtClean="0">
                <a:latin typeface="Segoe Print" pitchFamily="2" charset="0"/>
              </a:rPr>
              <a:t> v NR</a:t>
            </a:r>
          </a:p>
          <a:p>
            <a:r>
              <a:rPr lang="sk-SK" dirty="0" smtClean="0">
                <a:latin typeface="Segoe Print" pitchFamily="2" charset="0"/>
              </a:rPr>
              <a:t>Presadzovanie maďarizácie /</a:t>
            </a:r>
            <a:r>
              <a:rPr lang="sk-SK" dirty="0" err="1" smtClean="0">
                <a:latin typeface="Segoe Print" pitchFamily="2" charset="0"/>
              </a:rPr>
              <a:t>Uhorskokrajinský</a:t>
            </a:r>
            <a:r>
              <a:rPr lang="sk-SK" dirty="0" smtClean="0">
                <a:latin typeface="Segoe Print" pitchFamily="2" charset="0"/>
              </a:rPr>
              <a:t> slov. </a:t>
            </a:r>
            <a:r>
              <a:rPr lang="sk-SK" dirty="0" err="1" smtClean="0">
                <a:latin typeface="Segoe Print" pitchFamily="2" charset="0"/>
              </a:rPr>
              <a:t>vzdel</a:t>
            </a:r>
            <a:r>
              <a:rPr lang="sk-SK" dirty="0" smtClean="0">
                <a:latin typeface="Segoe Print" pitchFamily="2" charset="0"/>
              </a:rPr>
              <a:t>. Spolok/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6"/>
            <a:ext cx="8352928" cy="6336704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Panslavizmus</a:t>
            </a:r>
          </a:p>
          <a:p>
            <a:r>
              <a:rPr lang="sk-SK" dirty="0" smtClean="0">
                <a:latin typeface="Segoe Print" pitchFamily="2" charset="0"/>
              </a:rPr>
              <a:t>Snaha o spoluprácu s českým a ruským prostredím /</a:t>
            </a:r>
            <a:r>
              <a:rPr lang="sk-SK" dirty="0" err="1" smtClean="0">
                <a:latin typeface="Segoe Print" pitchFamily="2" charset="0"/>
              </a:rPr>
              <a:t>Vajanský</a:t>
            </a:r>
            <a:r>
              <a:rPr lang="sk-SK" dirty="0" smtClean="0">
                <a:latin typeface="Segoe Print" pitchFamily="2" charset="0"/>
              </a:rPr>
              <a:t>, Škultéty.../</a:t>
            </a:r>
          </a:p>
          <a:p>
            <a:r>
              <a:rPr lang="sk-SK" dirty="0" smtClean="0">
                <a:latin typeface="Segoe Print" pitchFamily="2" charset="0"/>
              </a:rPr>
              <a:t>1895 – národnostný kongres v Budapešti /Rumuni, Srbi, 200 Slovákov/</a:t>
            </a:r>
          </a:p>
          <a:p>
            <a:r>
              <a:rPr lang="sk-SK" dirty="0" smtClean="0">
                <a:latin typeface="Segoe Print" pitchFamily="2" charset="0"/>
              </a:rPr>
              <a:t>Výsledky – odmietnutie </a:t>
            </a:r>
            <a:r>
              <a:rPr lang="sk-SK" smtClean="0">
                <a:latin typeface="Segoe Print" pitchFamily="2" charset="0"/>
              </a:rPr>
              <a:t>jednonárodného Uhorska...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</TotalTime>
  <Words>203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Metro</vt:lpstr>
      <vt:lpstr>Slovenské politické aktivity v období dualizmu</vt:lpstr>
      <vt:lpstr>Rakúsko – maďarské vyrovnanie</vt:lpstr>
      <vt:lpstr>1867 : rakúsko – maďarské vyrovnanie</vt:lpstr>
      <vt:lpstr>Stará škola slovenská</vt:lpstr>
      <vt:lpstr>Prezentácia programu PowerPoint</vt:lpstr>
      <vt:lpstr>Nová škola slovenská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politické aktivity v období dualizmu</dc:title>
  <dc:creator>ucitel</dc:creator>
  <cp:lastModifiedBy>Raduz</cp:lastModifiedBy>
  <cp:revision>5</cp:revision>
  <dcterms:created xsi:type="dcterms:W3CDTF">2011-03-28T20:51:06Z</dcterms:created>
  <dcterms:modified xsi:type="dcterms:W3CDTF">2016-11-06T19:16:23Z</dcterms:modified>
</cp:coreProperties>
</file>