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14" d="100"/>
          <a:sy n="114" d="100"/>
        </p:scale>
        <p:origin x="-91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AE4-5E94-4EAF-A6FB-4A9C9D6387AF}" type="datetimeFigureOut">
              <a:rPr lang="sk-SK" smtClean="0"/>
              <a:t>03.12.2020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sk-SK" dirty="0" smtClean="0"/>
              <a:t>Zámorské objavy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800" dirty="0" smtClean="0"/>
              <a:t>1519-1521: </a:t>
            </a:r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/>
              <a:t>Cortéz</a:t>
            </a:r>
            <a:r>
              <a:rPr lang="sk-SK" sz="2800" dirty="0"/>
              <a:t> dobyl ríšu Aztékov </a:t>
            </a:r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8194" name="Picture 2" descr="I:\zamorske objavy\1029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293096"/>
            <a:ext cx="3277507" cy="2232248"/>
          </a:xfrm>
          <a:prstGeom prst="rect">
            <a:avLst/>
          </a:prstGeom>
          <a:noFill/>
        </p:spPr>
      </p:pic>
      <p:pic>
        <p:nvPicPr>
          <p:cNvPr id="8195" name="Picture 3" descr="I:\zamorske objavy\7e104ede3c_6553540_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4164691" cy="2821920"/>
          </a:xfrm>
          <a:prstGeom prst="rect">
            <a:avLst/>
          </a:prstGeom>
          <a:noFill/>
        </p:spPr>
      </p:pic>
      <p:pic>
        <p:nvPicPr>
          <p:cNvPr id="8197" name="Picture 5" descr="I:\zamorske objavy\cortez-2 (1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052736"/>
            <a:ext cx="3267075" cy="485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k-SK" sz="2800" dirty="0" err="1" smtClean="0"/>
              <a:t>Francesco</a:t>
            </a:r>
            <a:r>
              <a:rPr lang="sk-SK" sz="2800" dirty="0" smtClean="0"/>
              <a:t> </a:t>
            </a:r>
            <a:r>
              <a:rPr lang="sk-SK" sz="2800" dirty="0" err="1" smtClean="0"/>
              <a:t>Pizzaro</a:t>
            </a:r>
            <a:r>
              <a:rPr lang="sk-SK" sz="2800" dirty="0" smtClean="0"/>
              <a:t> a </a:t>
            </a:r>
            <a:r>
              <a:rPr lang="sk-SK" sz="2800" dirty="0" err="1" smtClean="0"/>
              <a:t>Diego</a:t>
            </a:r>
            <a:r>
              <a:rPr lang="sk-SK" sz="2800" dirty="0" smtClean="0"/>
              <a:t> </a:t>
            </a:r>
            <a:r>
              <a:rPr lang="sk-SK" sz="2800" dirty="0" err="1" smtClean="0"/>
              <a:t>Almagro</a:t>
            </a:r>
            <a:r>
              <a:rPr lang="sk-SK" sz="2800" dirty="0" smtClean="0"/>
              <a:t> v rokoch 1531-1535 zničili ríšu Inkov.</a:t>
            </a:r>
            <a:br>
              <a:rPr lang="sk-SK" sz="2800" dirty="0" smtClean="0"/>
            </a:br>
            <a:endParaRPr lang="sk-SK" sz="2800" dirty="0"/>
          </a:p>
        </p:txBody>
      </p:sp>
      <p:pic>
        <p:nvPicPr>
          <p:cNvPr id="23554" name="Picture 2" descr="I:\zamorske objavy\diego_almagr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2675374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5" name="Picture 3" descr="I:\zamorske objavy\pizz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196752"/>
            <a:ext cx="3238500" cy="2857500"/>
          </a:xfrm>
          <a:prstGeom prst="rect">
            <a:avLst/>
          </a:prstGeom>
          <a:noFill/>
        </p:spPr>
      </p:pic>
      <p:pic>
        <p:nvPicPr>
          <p:cNvPr id="23556" name="Picture 4" descr="I:\zamorske objavy\inca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861048"/>
            <a:ext cx="4445000" cy="2806700"/>
          </a:xfrm>
          <a:prstGeom prst="rect">
            <a:avLst/>
          </a:prstGeom>
          <a:noFill/>
        </p:spPr>
      </p:pic>
      <p:pic>
        <p:nvPicPr>
          <p:cNvPr id="23557" name="Picture 5" descr="I:\zamorske objavy\pizarro_inkovia_dobyjani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05064"/>
            <a:ext cx="3810000" cy="2667000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0" y="3717032"/>
            <a:ext cx="2699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dirty="0"/>
              <a:t>Bitka o Cajamarca (16. </a:t>
            </a:r>
            <a:r>
              <a:rPr lang="pt-BR" sz="1200" dirty="0" smtClean="0"/>
              <a:t>novembra</a:t>
            </a:r>
            <a:r>
              <a:rPr lang="sk-SK" sz="1200" dirty="0" smtClean="0"/>
              <a:t> </a:t>
            </a:r>
            <a:r>
              <a:rPr lang="pt-BR" sz="1200" dirty="0" smtClean="0"/>
              <a:t>1532</a:t>
            </a:r>
            <a:r>
              <a:rPr lang="pt-BR" sz="1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Dôsledky zámorských objavných ciest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vzrástol </a:t>
            </a:r>
            <a:r>
              <a:rPr lang="sk-SK" sz="2400" b="1" dirty="0"/>
              <a:t>diaľkový </a:t>
            </a:r>
            <a:r>
              <a:rPr lang="sk-SK" sz="2400" b="1" dirty="0" smtClean="0"/>
              <a:t>obchod </a:t>
            </a:r>
            <a:r>
              <a:rPr lang="sk-SK" sz="2400" dirty="0" smtClean="0"/>
              <a:t>medzi </a:t>
            </a:r>
            <a:r>
              <a:rPr lang="sk-SK" sz="2400" dirty="0"/>
              <a:t>kolóniami a </a:t>
            </a:r>
            <a:r>
              <a:rPr lang="sk-SK" sz="2400" dirty="0" smtClean="0"/>
              <a:t>Európou</a:t>
            </a:r>
          </a:p>
          <a:p>
            <a:r>
              <a:rPr lang="sk-SK" sz="2400" b="1" dirty="0"/>
              <a:t>obchodný </a:t>
            </a:r>
            <a:r>
              <a:rPr lang="sk-SK" sz="2400" b="1" dirty="0" smtClean="0"/>
              <a:t>trojuholník Európa, Afrika, Amerika</a:t>
            </a:r>
          </a:p>
          <a:p>
            <a:pPr>
              <a:buNone/>
            </a:pPr>
            <a:r>
              <a:rPr lang="sk-SK" sz="2400" dirty="0" smtClean="0"/>
              <a:t>					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				drahé kovy, káva, tabak</a:t>
            </a:r>
            <a:endParaRPr lang="sk-SK" sz="2400" dirty="0" smtClean="0"/>
          </a:p>
          <a:p>
            <a:pPr>
              <a:buNone/>
            </a:pPr>
            <a:r>
              <a:rPr lang="sk-SK" sz="2400" dirty="0"/>
              <a:t>	</a:t>
            </a:r>
            <a:r>
              <a:rPr lang="sk-SK" dirty="0" smtClean="0"/>
              <a:t>Amerika		</a:t>
            </a:r>
            <a:r>
              <a:rPr lang="sk-SK" sz="1800" dirty="0" smtClean="0"/>
              <a:t>bavlna, cukrová trstina</a:t>
            </a:r>
            <a:r>
              <a:rPr lang="sk-SK" dirty="0" smtClean="0"/>
              <a:t>	   Európa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			</a:t>
            </a:r>
            <a:r>
              <a:rPr lang="sk-SK" sz="1800" dirty="0" smtClean="0"/>
              <a:t>otroci</a:t>
            </a:r>
            <a:r>
              <a:rPr lang="sk-SK" dirty="0" smtClean="0"/>
              <a:t>			</a:t>
            </a:r>
            <a:r>
              <a:rPr lang="sk-SK" sz="1800" dirty="0" smtClean="0"/>
              <a:t>látky, zbrane</a:t>
            </a:r>
          </a:p>
          <a:p>
            <a:pPr>
              <a:buNone/>
            </a:pPr>
            <a:r>
              <a:rPr lang="sk-SK" dirty="0" smtClean="0"/>
              <a:t>						</a:t>
            </a:r>
            <a:r>
              <a:rPr lang="sk-SK" sz="1800" dirty="0" smtClean="0"/>
              <a:t>alkohol</a:t>
            </a:r>
            <a:r>
              <a:rPr lang="sk-SK" dirty="0"/>
              <a:t>	</a:t>
            </a:r>
            <a:r>
              <a:rPr lang="sk-SK" dirty="0" smtClean="0"/>
              <a:t>				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       Afrika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411760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508104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5796136" y="3645024"/>
            <a:ext cx="43204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644008" y="4941168"/>
            <a:ext cx="360040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 flipV="1">
            <a:off x="1691680" y="3501008"/>
            <a:ext cx="64807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 flipV="1">
            <a:off x="2843808" y="4653136"/>
            <a:ext cx="936104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presunuli sa obchodné </a:t>
            </a:r>
            <a:r>
              <a:rPr lang="sk-SK" sz="2000" dirty="0"/>
              <a:t>strediská zo Stredomoria na pobrežie </a:t>
            </a:r>
            <a:r>
              <a:rPr lang="sk-SK" sz="2000" dirty="0" smtClean="0"/>
              <a:t>Atlantiku</a:t>
            </a:r>
          </a:p>
          <a:p>
            <a:pPr>
              <a:buNone/>
            </a:pPr>
            <a:r>
              <a:rPr lang="sk-SK" sz="2000" dirty="0"/>
              <a:t> </a:t>
            </a:r>
            <a:r>
              <a:rPr lang="sk-SK" sz="2000" dirty="0" smtClean="0"/>
              <a:t>/</a:t>
            </a:r>
            <a:r>
              <a:rPr lang="sk-SK" sz="2000" dirty="0"/>
              <a:t>Lisabon, Antverpy, </a:t>
            </a:r>
            <a:r>
              <a:rPr lang="sk-SK" sz="2000" dirty="0" err="1"/>
              <a:t>Cádiz</a:t>
            </a:r>
            <a:r>
              <a:rPr lang="sk-SK" sz="2000" dirty="0"/>
              <a:t>, </a:t>
            </a:r>
            <a:r>
              <a:rPr lang="sk-SK" sz="2000" dirty="0" smtClean="0"/>
              <a:t>Sevilla.../</a:t>
            </a:r>
          </a:p>
          <a:p>
            <a:r>
              <a:rPr lang="sk-SK" sz="2000" dirty="0"/>
              <a:t>úpadok Španielska a </a:t>
            </a:r>
            <a:r>
              <a:rPr lang="sk-SK" sz="2000" dirty="0" smtClean="0"/>
              <a:t>Portugalska</a:t>
            </a:r>
          </a:p>
          <a:p>
            <a:r>
              <a:rPr lang="sk-SK" sz="2000" b="1" dirty="0"/>
              <a:t>dovezenie nových plodín</a:t>
            </a:r>
            <a:r>
              <a:rPr lang="sk-SK" sz="2000" dirty="0"/>
              <a:t>, bez ktorých si dnes už nevieme predstaviť náš život: paradajky, paprika, zemiaky, kukurica, kakao, no i tabak, bavlna, </a:t>
            </a:r>
            <a:r>
              <a:rPr lang="sk-SK" sz="2000" dirty="0" smtClean="0"/>
              <a:t>koka</a:t>
            </a:r>
          </a:p>
          <a:p>
            <a:r>
              <a:rPr lang="sk-SK" sz="2000" dirty="0" smtClean="0"/>
              <a:t>Obchod s africkými otrokmi</a:t>
            </a:r>
          </a:p>
          <a:p>
            <a:r>
              <a:rPr lang="sk-SK" sz="2000" dirty="0"/>
              <a:t>prenášanie </a:t>
            </a:r>
            <a:r>
              <a:rPr lang="sk-SK" sz="2000" dirty="0" smtClean="0"/>
              <a:t>chorôb na domorodcov</a:t>
            </a:r>
          </a:p>
          <a:p>
            <a:r>
              <a:rPr lang="sk-SK" sz="2000" dirty="0"/>
              <a:t>c</a:t>
            </a:r>
            <a:r>
              <a:rPr lang="sk-SK" sz="2000" dirty="0" smtClean="0"/>
              <a:t>enová revolúcia</a:t>
            </a:r>
          </a:p>
          <a:p>
            <a:r>
              <a:rPr lang="sk-SK" sz="2000" dirty="0" smtClean="0"/>
              <a:t>Vyvražďovanie domorodcov aj v dôsledku kresťanskej misie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/>
              <a:t>V druhej polovici 16. storočia </a:t>
            </a:r>
            <a:r>
              <a:rPr lang="sk-SK" sz="2000" dirty="0" smtClean="0"/>
              <a:t>- príznaky </a:t>
            </a:r>
            <a:r>
              <a:rPr lang="sk-SK" sz="2000" b="1" dirty="0"/>
              <a:t>krízy dvoch najsilnejších koloniálnych mocností </a:t>
            </a:r>
            <a:r>
              <a:rPr lang="sk-SK" sz="2000" dirty="0"/>
              <a:t>a v dôsledku toho sa v druhej polovici 16. storočia začínajú na zámorských objavoch a výbojoch podieľať aj iné západoeurópske krajiny: </a:t>
            </a:r>
            <a:r>
              <a:rPr lang="sk-SK" sz="2000" dirty="0" err="1"/>
              <a:t>Nizozemsko</a:t>
            </a:r>
            <a:r>
              <a:rPr lang="sk-SK" sz="2000" dirty="0"/>
              <a:t>, Anglicko, Francúzsko, neskôr ešte Švédsko, Dánsko a Nemecko.</a:t>
            </a: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/>
              <a:t>Príčiny: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Nedostatok drahých kovov /</a:t>
            </a:r>
            <a:r>
              <a:rPr lang="sk-SK" sz="2800" dirty="0"/>
              <a:t>európske bane už boli vyčerpané</a:t>
            </a:r>
            <a:r>
              <a:rPr lang="sk-SK" sz="2800"/>
              <a:t>, </a:t>
            </a:r>
            <a:r>
              <a:rPr lang="sk-SK" sz="2800" smtClean="0"/>
              <a:t>nepokojné </a:t>
            </a:r>
            <a:r>
              <a:rPr lang="sk-SK" sz="2800" dirty="0"/>
              <a:t>doby priniesli ukrývanie pokladov, tzv. </a:t>
            </a:r>
            <a:r>
              <a:rPr lang="sk-SK" sz="2800" i="1" dirty="0"/>
              <a:t>tezauráciu</a:t>
            </a:r>
            <a:r>
              <a:rPr lang="sk-SK" sz="2800" dirty="0"/>
              <a:t> – hromadenie drahých kovov</a:t>
            </a:r>
            <a:endParaRPr lang="sk-SK" sz="2800" dirty="0" smtClean="0"/>
          </a:p>
          <a:p>
            <a:r>
              <a:rPr lang="sk-SK" sz="2800" dirty="0" smtClean="0"/>
              <a:t>Invázia Turkov do Malej Ázie – </a:t>
            </a:r>
            <a:r>
              <a:rPr lang="sk-SK" sz="2800" dirty="0"/>
              <a:t>narušila obchodné spojenie s </a:t>
            </a:r>
            <a:r>
              <a:rPr lang="sk-SK" sz="2800" dirty="0" smtClean="0"/>
              <a:t>Orientom /1453 dobyli Konštantínopol/</a:t>
            </a:r>
          </a:p>
          <a:p>
            <a:pPr lvl="0"/>
            <a:r>
              <a:rPr lang="sk-SK" sz="2800" dirty="0"/>
              <a:t>povesti a správy cestovateľov – sľubovali na Východe nesmierne bohatstvo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Predpoklady: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20000"/>
          </a:bodyPr>
          <a:lstStyle/>
          <a:p>
            <a:r>
              <a:rPr lang="sk-SK" sz="2400" dirty="0" smtClean="0"/>
              <a:t>Viera v </a:t>
            </a:r>
            <a:r>
              <a:rPr lang="sk-SK" sz="2400" dirty="0"/>
              <a:t>schopnosti a možnosti </a:t>
            </a:r>
            <a:r>
              <a:rPr lang="sk-SK" sz="2400" dirty="0" smtClean="0"/>
              <a:t>človeka </a:t>
            </a:r>
            <a:r>
              <a:rPr lang="sk-SK" sz="2400" dirty="0"/>
              <a:t>spojená s obnovením starého antického názoru, že </a:t>
            </a:r>
            <a:r>
              <a:rPr lang="sk-SK" sz="2400" dirty="0" smtClean="0"/>
              <a:t>Zem je guľatá</a:t>
            </a:r>
          </a:p>
          <a:p>
            <a:r>
              <a:rPr lang="sk-SK" sz="2400" dirty="0" smtClean="0"/>
              <a:t>Túžba </a:t>
            </a:r>
            <a:r>
              <a:rPr lang="sk-SK" sz="2400" dirty="0"/>
              <a:t>po objavovaní nového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/</a:t>
            </a:r>
            <a:r>
              <a:rPr lang="sk-SK" sz="2400" dirty="0"/>
              <a:t>populárnym čítaním sa stali cestopisy </a:t>
            </a:r>
            <a:r>
              <a:rPr lang="sk-SK" sz="2400" dirty="0" smtClean="0"/>
              <a:t>Marca Pola/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400" b="1" dirty="0"/>
              <a:t>technickým </a:t>
            </a:r>
            <a:r>
              <a:rPr lang="sk-SK" sz="2400" b="1" dirty="0" smtClean="0"/>
              <a:t>predpokladom </a:t>
            </a:r>
            <a:r>
              <a:rPr lang="sk-SK" sz="2400" dirty="0" smtClean="0"/>
              <a:t>objavných </a:t>
            </a:r>
            <a:r>
              <a:rPr lang="sk-SK" sz="2400" dirty="0"/>
              <a:t>ciest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boli </a:t>
            </a:r>
            <a:r>
              <a:rPr lang="sk-SK" sz="2400" dirty="0"/>
              <a:t>nové, silnejšie lode s dobrými plavebnými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vlastnosťami </a:t>
            </a:r>
            <a:r>
              <a:rPr lang="sk-SK" sz="2400" dirty="0"/>
              <a:t>(</a:t>
            </a:r>
            <a:r>
              <a:rPr lang="sk-SK" sz="2400" dirty="0" err="1"/>
              <a:t>karavely</a:t>
            </a:r>
            <a:r>
              <a:rPr lang="sk-SK" sz="2400" dirty="0"/>
              <a:t>),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presnejšie </a:t>
            </a:r>
            <a:r>
              <a:rPr lang="sk-SK" sz="2400" dirty="0"/>
              <a:t>mapy, astronomické </a:t>
            </a:r>
            <a:r>
              <a:rPr lang="sk-SK" sz="2400" dirty="0" smtClean="0"/>
              <a:t>tabuľky, kompas, </a:t>
            </a:r>
          </a:p>
          <a:p>
            <a:pPr>
              <a:buNone/>
            </a:pPr>
            <a:r>
              <a:rPr lang="sk-SK" sz="2400" dirty="0" err="1" smtClean="0"/>
              <a:t>astrolab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1026" name="Picture 2" descr="I:\zamorske objavy\Behaim-Glo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556792"/>
            <a:ext cx="1709520" cy="2239471"/>
          </a:xfrm>
          <a:prstGeom prst="rect">
            <a:avLst/>
          </a:prstGeom>
          <a:noFill/>
        </p:spPr>
      </p:pic>
      <p:pic>
        <p:nvPicPr>
          <p:cNvPr id="1027" name="Picture 3" descr="I:\zamorske objavy\Caravel_Boa_Esperanca_Portug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0"/>
            <a:ext cx="2532888" cy="1911096"/>
          </a:xfrm>
          <a:prstGeom prst="rect">
            <a:avLst/>
          </a:prstGeom>
          <a:noFill/>
        </p:spPr>
      </p:pic>
      <p:pic>
        <p:nvPicPr>
          <p:cNvPr id="1028" name="Picture 4" descr="I:\zamorske objavy\astrolabio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149080"/>
            <a:ext cx="2219739" cy="226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r>
              <a:rPr lang="sk-SK" sz="2600" dirty="0"/>
              <a:t>Významnou postavou portugalského námorníctva bol princ </a:t>
            </a:r>
            <a:r>
              <a:rPr lang="sk-SK" sz="2600" b="1" dirty="0"/>
              <a:t>Henrich Moreplavec</a:t>
            </a:r>
            <a:r>
              <a:rPr lang="sk-SK" sz="2600" dirty="0"/>
              <a:t>, ktorý založil v </a:t>
            </a:r>
            <a:r>
              <a:rPr lang="sk-SK" sz="2600" dirty="0" err="1"/>
              <a:t>Sagrese</a:t>
            </a:r>
            <a:r>
              <a:rPr lang="sk-SK" sz="2600" dirty="0"/>
              <a:t> námornú </a:t>
            </a:r>
            <a:r>
              <a:rPr lang="sk-SK" sz="2600" dirty="0" smtClean="0"/>
              <a:t>školu</a:t>
            </a:r>
          </a:p>
          <a:p>
            <a:r>
              <a:rPr lang="sk-SK" sz="2600" dirty="0" smtClean="0"/>
              <a:t>1415 – dobytie mesta </a:t>
            </a:r>
            <a:r>
              <a:rPr lang="sk-SK" sz="2600" dirty="0" err="1" smtClean="0"/>
              <a:t>Ceuta</a:t>
            </a:r>
            <a:r>
              <a:rPr lang="sk-SK" sz="2600" dirty="0" smtClean="0"/>
              <a:t> v Sev. Afrike </a:t>
            </a:r>
          </a:p>
          <a:p>
            <a:r>
              <a:rPr lang="sk-SK" sz="2600" dirty="0"/>
              <a:t>Od r. 1418 inicioval a organizoval objavné plavby portugalských námorníkov popri africkom pobreží. </a:t>
            </a:r>
          </a:p>
          <a:p>
            <a:r>
              <a:rPr lang="sk-SK" sz="2600" dirty="0" smtClean="0"/>
              <a:t>1434 – </a:t>
            </a:r>
            <a:r>
              <a:rPr lang="sk-SK" sz="2600" dirty="0" err="1" smtClean="0"/>
              <a:t>Gil</a:t>
            </a:r>
            <a:r>
              <a:rPr lang="sk-SK" sz="2600" dirty="0" smtClean="0"/>
              <a:t> </a:t>
            </a:r>
            <a:r>
              <a:rPr lang="sk-SK" sz="2600" dirty="0" err="1" smtClean="0"/>
              <a:t>Eanes</a:t>
            </a:r>
            <a:r>
              <a:rPr lang="sk-SK" sz="2600" dirty="0" smtClean="0"/>
              <a:t> – mys </a:t>
            </a:r>
            <a:r>
              <a:rPr lang="sk-SK" sz="2600" dirty="0" err="1" smtClean="0"/>
              <a:t>Bojador</a:t>
            </a:r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r>
              <a:rPr lang="sk-SK" sz="2600" dirty="0"/>
              <a:t>ď</a:t>
            </a:r>
            <a:r>
              <a:rPr lang="sk-SK" sz="2600" dirty="0" smtClean="0"/>
              <a:t>alšie objavovanie západoafrického </a:t>
            </a:r>
          </a:p>
          <a:p>
            <a:pPr>
              <a:buNone/>
            </a:pPr>
            <a:r>
              <a:rPr lang="sk-SK" sz="2600" dirty="0" smtClean="0"/>
              <a:t>	pobrežia</a:t>
            </a:r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I:\zamorske objavy\henr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96752"/>
            <a:ext cx="1512168" cy="29353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1" name="Picture 3" descr="I:\zamorske objavy\Gil_ea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381500"/>
            <a:ext cx="2286000" cy="2476500"/>
          </a:xfrm>
          <a:prstGeom prst="rect">
            <a:avLst/>
          </a:prstGeom>
          <a:noFill/>
        </p:spPr>
      </p:pic>
      <p:pic>
        <p:nvPicPr>
          <p:cNvPr id="2052" name="Picture 4" descr="I:\zamorske objavy\9.descobertas_14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745" y="3091190"/>
            <a:ext cx="3963287" cy="2354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1488 - </a:t>
            </a:r>
            <a:r>
              <a:rPr lang="sk-SK" sz="2800" dirty="0" err="1" smtClean="0"/>
              <a:t>Bartolomeo</a:t>
            </a:r>
            <a:r>
              <a:rPr lang="sk-SK" sz="2800" dirty="0" smtClean="0"/>
              <a:t> </a:t>
            </a:r>
            <a:r>
              <a:rPr lang="sk-SK" sz="2800" dirty="0" err="1" smtClean="0"/>
              <a:t>Diaz</a:t>
            </a:r>
            <a:r>
              <a:rPr lang="sk-SK" sz="2800" dirty="0" smtClean="0"/>
              <a:t> – </a:t>
            </a:r>
          </a:p>
          <a:p>
            <a:r>
              <a:rPr lang="sk-SK" sz="2800" dirty="0" smtClean="0"/>
              <a:t>mys Dobrej nádeje</a:t>
            </a:r>
          </a:p>
          <a:p>
            <a:endParaRPr lang="sk-SK" sz="2800" dirty="0"/>
          </a:p>
        </p:txBody>
      </p:sp>
      <p:pic>
        <p:nvPicPr>
          <p:cNvPr id="3074" name="Picture 2" descr="I:\zamorske objavy\480px-Bartolomeu_Dias_Voy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110" y="836712"/>
            <a:ext cx="3980330" cy="5328592"/>
          </a:xfrm>
          <a:prstGeom prst="rect">
            <a:avLst/>
          </a:prstGeom>
          <a:noFill/>
        </p:spPr>
      </p:pic>
      <p:pic>
        <p:nvPicPr>
          <p:cNvPr id="3075" name="Picture 3" descr="I:\zamorske objavy\188079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4290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1498 – </a:t>
            </a:r>
            <a:r>
              <a:rPr lang="sk-SK" sz="2800" dirty="0" err="1" smtClean="0"/>
              <a:t>Vasco</a:t>
            </a:r>
            <a:r>
              <a:rPr lang="sk-SK" sz="2800" dirty="0" smtClean="0"/>
              <a:t> </a:t>
            </a:r>
            <a:r>
              <a:rPr lang="sk-SK" sz="2800" dirty="0" err="1" smtClean="0"/>
              <a:t>da</a:t>
            </a:r>
            <a:r>
              <a:rPr lang="sk-SK" sz="2800" dirty="0" smtClean="0"/>
              <a:t> Gama - India</a:t>
            </a:r>
            <a:endParaRPr lang="sk-SK" sz="2800" dirty="0"/>
          </a:p>
        </p:txBody>
      </p:sp>
      <p:pic>
        <p:nvPicPr>
          <p:cNvPr id="4098" name="Picture 2" descr="I:\zamorske objavy\Vasco-da-Gama-1524-BR4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23443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I:\zamorske objavy\VASCO_DE_GAMA_13019336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59602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dirty="0" smtClean="0">
                <a:latin typeface="+mn-lt"/>
              </a:rPr>
              <a:t>Krištof Kolumbus – objavenie </a:t>
            </a:r>
            <a:br>
              <a:rPr lang="sk-SK" sz="2400" dirty="0" smtClean="0">
                <a:latin typeface="+mn-lt"/>
              </a:rPr>
            </a:br>
            <a:r>
              <a:rPr lang="sk-SK" sz="2400" dirty="0" smtClean="0">
                <a:latin typeface="+mn-lt"/>
              </a:rPr>
              <a:t>Ameriky</a:t>
            </a:r>
            <a:endParaRPr lang="sk-SK" sz="2400" dirty="0">
              <a:latin typeface="+mn-lt"/>
            </a:endParaRPr>
          </a:p>
        </p:txBody>
      </p:sp>
      <p:pic>
        <p:nvPicPr>
          <p:cNvPr id="5122" name="Picture 2" descr="I:\zamorske objavy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427972" cy="445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I:\zamorske objavy\kolu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395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304256"/>
          </a:xfrm>
        </p:spPr>
        <p:txBody>
          <a:bodyPr>
            <a:noAutofit/>
          </a:bodyPr>
          <a:lstStyle/>
          <a:p>
            <a:pPr algn="l"/>
            <a:r>
              <a:rPr lang="sk-SK" sz="2400" dirty="0" err="1" smtClean="0">
                <a:latin typeface="+mn-lt"/>
              </a:rPr>
              <a:t>Tordesillas</a:t>
            </a:r>
            <a:r>
              <a:rPr lang="sk-SK" sz="2400" dirty="0" smtClean="0">
                <a:latin typeface="+mn-lt"/>
              </a:rPr>
              <a:t> 1494 – zmluva</a:t>
            </a:r>
            <a:br>
              <a:rPr lang="sk-SK" sz="24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/>
            </a:r>
            <a:br>
              <a:rPr lang="sk-SK" sz="20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>- podľa </a:t>
            </a:r>
            <a:r>
              <a:rPr lang="sk-SK" sz="2000" dirty="0">
                <a:latin typeface="+mn-lt"/>
              </a:rPr>
              <a:t>nej si krajiny rozdelili sféry námorného vplyvu pozdĺž pomyselnej čiary, vedúcej 2000 km na západ od Kapverdských ostrovov. Na východ od tejto línie podnikali výpravy Portugalci, na západ Španieli</a:t>
            </a:r>
          </a:p>
        </p:txBody>
      </p:sp>
      <p:pic>
        <p:nvPicPr>
          <p:cNvPr id="6147" name="Picture 3" descr="I:\zamorske objavy\Tordesill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76872"/>
            <a:ext cx="4319761" cy="4186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714202"/>
          </a:xfrm>
        </p:spPr>
        <p:txBody>
          <a:bodyPr>
            <a:normAutofit/>
          </a:bodyPr>
          <a:lstStyle/>
          <a:p>
            <a:pPr algn="l"/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 smtClean="0"/>
              <a:t>Magalhaes</a:t>
            </a:r>
            <a:r>
              <a:rPr lang="sk-SK" sz="2800" dirty="0" smtClean="0"/>
              <a:t> – cesta okolo sveta</a:t>
            </a:r>
            <a:br>
              <a:rPr lang="sk-SK" sz="2800" dirty="0" smtClean="0"/>
            </a:br>
            <a:r>
              <a:rPr lang="sk-SK" sz="2800" dirty="0"/>
              <a:t> </a:t>
            </a:r>
            <a:r>
              <a:rPr lang="sk-SK" sz="2800" dirty="0" smtClean="0"/>
              <a:t>/1519-1521/</a:t>
            </a:r>
            <a:endParaRPr lang="sk-SK" sz="2800" dirty="0"/>
          </a:p>
        </p:txBody>
      </p:sp>
      <p:pic>
        <p:nvPicPr>
          <p:cNvPr id="7171" name="Picture 3" descr="I:\zamorske objavy\Ferdinand_Magell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706" y="0"/>
            <a:ext cx="2789294" cy="345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I:\zamorske objavy\800px-Magellan-Map-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892480" cy="421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128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Zámorské objavy</vt:lpstr>
      <vt:lpstr>Príčiny:</vt:lpstr>
      <vt:lpstr>Predpoklady:</vt:lpstr>
      <vt:lpstr>Prezentácia programu PowerPoint</vt:lpstr>
      <vt:lpstr>Prezentácia programu PowerPoint</vt:lpstr>
      <vt:lpstr>1498 – Vasco da Gama - India</vt:lpstr>
      <vt:lpstr>Krištof Kolumbus – objavenie  Ameriky</vt:lpstr>
      <vt:lpstr>Tordesillas 1494 – zmluva  - podľa nej si krajiny rozdelili sféry námorného vplyvu pozdĺž pomyselnej čiary, vedúcej 2000 km na západ od Kapverdských ostrovov. Na východ od tejto línie podnikali výpravy Portugalci, na západ Španieli</vt:lpstr>
      <vt:lpstr>Fernando Magalhaes – cesta okolo sveta  /1519-1521/</vt:lpstr>
      <vt:lpstr>Prezentácia programu PowerPoint</vt:lpstr>
      <vt:lpstr>Francesco Pizzaro a Diego Almagro v rokoch 1531-1535 zničili ríšu Inkov. </vt:lpstr>
      <vt:lpstr>Dôsledky zámorských objavných ciest 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Zámorské objavy</dc:title>
  <dc:creator>ucitel</dc:creator>
  <cp:lastModifiedBy>Raduz</cp:lastModifiedBy>
  <cp:revision>32</cp:revision>
  <dcterms:created xsi:type="dcterms:W3CDTF">2011-09-22T16:01:16Z</dcterms:created>
  <dcterms:modified xsi:type="dcterms:W3CDTF">2020-12-03T18:05:22Z</dcterms:modified>
</cp:coreProperties>
</file>