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1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18.10.2017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gif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33936" cy="23012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000" dirty="0" smtClean="0">
                <a:solidFill>
                  <a:schemeClr val="bg1"/>
                </a:solidFill>
              </a:rPr>
              <a:t>VYLUČOVACIA SÚSTAVA ŽIVOČÍCHOV</a:t>
            </a:r>
            <a:endParaRPr lang="sk-SK" sz="6000" dirty="0">
              <a:solidFill>
                <a:schemeClr val="bg1"/>
              </a:solidFill>
            </a:endParaRPr>
          </a:p>
        </p:txBody>
      </p:sp>
      <p:pic>
        <p:nvPicPr>
          <p:cNvPr id="25602" name="Picture 2" descr="Výsledok vyhľadávania obrázkov pre dopyt vylučovacia súst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27402"/>
            <a:ext cx="6591300" cy="47305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u="sng" dirty="0" smtClean="0"/>
              <a:t> </a:t>
            </a:r>
            <a:r>
              <a:rPr lang="sk-SK" sz="4000" u="sng" dirty="0" err="1" smtClean="0"/>
              <a:t>nefrón</a:t>
            </a:r>
            <a:r>
              <a:rPr lang="sk-SK" sz="4000" u="sng" dirty="0" smtClean="0"/>
              <a:t> !!!</a:t>
            </a:r>
            <a:endParaRPr lang="sk-SK" sz="4000" u="sng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Základná stavebná a funkčná jednotka : ?????</a:t>
            </a:r>
            <a:endParaRPr lang="sk-SK" dirty="0"/>
          </a:p>
        </p:txBody>
      </p:sp>
      <p:pic>
        <p:nvPicPr>
          <p:cNvPr id="4" name="Obrázok 3" descr="stiahnuť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456792"/>
            <a:ext cx="6215806" cy="5133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Podľa spôsobu vylučovania odpadového dusíka: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381000" y="1752600"/>
            <a:ext cx="273825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AMONOTELNÉ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9938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399" y="1600200"/>
            <a:ext cx="2717207" cy="1752600"/>
          </a:xfrm>
          <a:prstGeom prst="rect">
            <a:avLst/>
          </a:prstGeom>
          <a:noFill/>
        </p:spPr>
      </p:pic>
      <p:pic>
        <p:nvPicPr>
          <p:cNvPr id="39940" name="Picture 4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600199"/>
            <a:ext cx="3124200" cy="1762871"/>
          </a:xfrm>
          <a:prstGeom prst="rect">
            <a:avLst/>
          </a:prstGeom>
          <a:noFill/>
        </p:spPr>
      </p:pic>
      <p:pic>
        <p:nvPicPr>
          <p:cNvPr id="39942" name="Picture 6" descr="Výsledok vyhľadávania obrázkov pre dopyt ryba kap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600200"/>
            <a:ext cx="3158756" cy="1771651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381000" y="3352800"/>
            <a:ext cx="251863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URIKOTELNÉ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9944" name="Picture 8" descr="Výsledok vyhľadávania obrázkov pre dopyt KYSELINA MOčOVA"/>
          <p:cNvPicPr>
            <a:picLocks noChangeAspect="1" noChangeArrowheads="1"/>
          </p:cNvPicPr>
          <p:nvPr/>
        </p:nvPicPr>
        <p:blipFill>
          <a:blip r:embed="rId5"/>
          <a:srcRect b="10059"/>
          <a:stretch>
            <a:fillRect/>
          </a:stretch>
        </p:blipFill>
        <p:spPr bwMode="auto">
          <a:xfrm>
            <a:off x="3352800" y="2819400"/>
            <a:ext cx="2057400" cy="2233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946" name="Picture 10" descr="Výsledok vyhľadávania obrázkov pre dopyt hmy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1524000"/>
            <a:ext cx="3810000" cy="3571875"/>
          </a:xfrm>
          <a:prstGeom prst="rect">
            <a:avLst/>
          </a:prstGeom>
          <a:noFill/>
        </p:spPr>
      </p:pic>
      <p:pic>
        <p:nvPicPr>
          <p:cNvPr id="39948" name="Picture 12" descr="Výsledok vyhľadávania obrázkov pre dopyt plazy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1600200"/>
            <a:ext cx="4191000" cy="3462903"/>
          </a:xfrm>
          <a:prstGeom prst="rect">
            <a:avLst/>
          </a:prstGeom>
          <a:noFill/>
        </p:spPr>
      </p:pic>
      <p:pic>
        <p:nvPicPr>
          <p:cNvPr id="39950" name="Picture 14" descr="Výsledok vyhľadávania obrázkov pre dopyt vtaky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62500" y="1828800"/>
            <a:ext cx="4381500" cy="3105150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457200" y="5029200"/>
            <a:ext cx="239841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UREOTELNÉ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9954" name="Picture 18" descr="Výsledok vyhľadávania obrázkov pre dopyt močovin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24200" y="5087389"/>
            <a:ext cx="2743200" cy="177061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9956" name="Picture 20" descr="Výsledok vyhľadávania obrázkov pre dopyt rak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40714" y="4648200"/>
            <a:ext cx="3103286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958" name="Picture 22" descr="Výsledok vyhľadávania obrázkov pre dopyt cicavc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19800" y="4829174"/>
            <a:ext cx="2866332" cy="20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Základné typy vylučovacích orgánov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5" descr="protonefridie_50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71750"/>
            <a:ext cx="54229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381000" y="1752600"/>
            <a:ext cx="2735044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Protonefrídie</a:t>
            </a:r>
            <a:endParaRPr lang="sk-SK" sz="32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4800600"/>
            <a:ext cx="289560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k-SK" sz="2400" dirty="0" err="1">
                <a:latin typeface="Times New Roman" pitchFamily="18" charset="0"/>
              </a:rPr>
              <a:t>a-močový</a:t>
            </a:r>
            <a:r>
              <a:rPr lang="sk-SK" sz="2400" dirty="0">
                <a:latin typeface="Times New Roman" pitchFamily="18" charset="0"/>
              </a:rPr>
              <a:t> kanálik,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k-SK" sz="2400" dirty="0" err="1">
                <a:latin typeface="Times New Roman" pitchFamily="18" charset="0"/>
              </a:rPr>
              <a:t>b-močovod</a:t>
            </a:r>
            <a:endParaRPr lang="sk-SK" sz="2400" dirty="0"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k-SK" sz="2400" dirty="0">
                <a:latin typeface="Times New Roman" pitchFamily="18" charset="0"/>
              </a:rPr>
              <a:t>c – </a:t>
            </a:r>
            <a:r>
              <a:rPr lang="sk-SK" sz="2400" dirty="0" err="1">
                <a:latin typeface="Times New Roman" pitchFamily="18" charset="0"/>
              </a:rPr>
              <a:t>plamienková</a:t>
            </a:r>
            <a:r>
              <a:rPr lang="sk-SK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k-SK" sz="2400" dirty="0">
                <a:latin typeface="Times New Roman" pitchFamily="18" charset="0"/>
              </a:rPr>
              <a:t>bunka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81000" y="533400"/>
            <a:ext cx="2597186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>
                <a:solidFill>
                  <a:schemeClr val="bg1"/>
                </a:solidFill>
              </a:rPr>
              <a:t>Metanefrídie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0"/>
            <a:ext cx="4000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7900" y="2271713"/>
            <a:ext cx="30861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6" descr="metanefridie2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8" y="1357313"/>
            <a:ext cx="3449637" cy="529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28600" y="457200"/>
            <a:ext cx="382508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>
                <a:solidFill>
                  <a:schemeClr val="bg1"/>
                </a:solidFill>
              </a:rPr>
              <a:t>Malpighiho</a:t>
            </a:r>
            <a:r>
              <a:rPr lang="sk-SK" sz="3200" b="1" dirty="0" smtClean="0">
                <a:solidFill>
                  <a:schemeClr val="bg1"/>
                </a:solidFill>
              </a:rPr>
              <a:t> trubice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599"/>
            <a:ext cx="5257800" cy="429121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OBLIČKY STAVOVCOV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609600" y="381000"/>
          <a:ext cx="3241675" cy="6094413"/>
        </p:xfrm>
        <a:graphic>
          <a:graphicData uri="http://schemas.openxmlformats.org/presentationml/2006/ole">
            <p:oleObj spid="_x0000_s40962" name="CorelPhotoPaint.Image.9" r:id="rId3" imgW="3241554" imgH="6094488" progId="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91000" y="1905000"/>
            <a:ext cx="4572000" cy="3925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>
                <a:latin typeface="Times New Roman" pitchFamily="18" charset="0"/>
              </a:rPr>
              <a:t>1 </a:t>
            </a:r>
            <a:r>
              <a:rPr lang="sk-SK" sz="2400" b="1" dirty="0" err="1">
                <a:latin typeface="Times New Roman" pitchFamily="18" charset="0"/>
              </a:rPr>
              <a:t>pronefros</a:t>
            </a:r>
            <a:r>
              <a:rPr lang="sk-SK" sz="2400" b="1" dirty="0">
                <a:latin typeface="Times New Roman" pitchFamily="18" charset="0"/>
              </a:rPr>
              <a:t> (</a:t>
            </a:r>
            <a:r>
              <a:rPr lang="sk-SK" sz="2400" b="1" dirty="0" err="1">
                <a:latin typeface="Times New Roman" pitchFamily="18" charset="0"/>
              </a:rPr>
              <a:t>predoblička</a:t>
            </a:r>
            <a:r>
              <a:rPr lang="sk-SK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sk-SK" sz="2400" b="1" dirty="0">
                <a:latin typeface="Times New Roman" pitchFamily="18" charset="0"/>
              </a:rPr>
              <a:t>2 </a:t>
            </a:r>
            <a:r>
              <a:rPr lang="sk-SK" sz="2400" b="1" dirty="0" err="1">
                <a:latin typeface="Times New Roman" pitchFamily="18" charset="0"/>
              </a:rPr>
              <a:t>mesonefros</a:t>
            </a:r>
            <a:r>
              <a:rPr lang="sk-SK" sz="2400" b="1" dirty="0">
                <a:latin typeface="Times New Roman" pitchFamily="18" charset="0"/>
              </a:rPr>
              <a:t> (</a:t>
            </a:r>
            <a:r>
              <a:rPr lang="sk-SK" sz="2400" b="1" dirty="0" err="1">
                <a:latin typeface="Times New Roman" pitchFamily="18" charset="0"/>
              </a:rPr>
              <a:t>prvooblička</a:t>
            </a:r>
            <a:r>
              <a:rPr lang="sk-SK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sk-SK" sz="2400" b="1" dirty="0">
                <a:latin typeface="Times New Roman" pitchFamily="18" charset="0"/>
              </a:rPr>
              <a:t>3 </a:t>
            </a:r>
            <a:r>
              <a:rPr lang="sk-SK" sz="2400" b="1" dirty="0" err="1">
                <a:latin typeface="Times New Roman" pitchFamily="18" charset="0"/>
              </a:rPr>
              <a:t>metanefros</a:t>
            </a:r>
            <a:r>
              <a:rPr lang="sk-SK" sz="2400" b="1" dirty="0">
                <a:latin typeface="Times New Roman" pitchFamily="18" charset="0"/>
              </a:rPr>
              <a:t> (pravá oblička)</a:t>
            </a:r>
          </a:p>
          <a:p>
            <a:pPr>
              <a:spcBef>
                <a:spcPct val="50000"/>
              </a:spcBef>
            </a:pPr>
            <a:r>
              <a:rPr lang="sk-SK" sz="2400" b="1" dirty="0">
                <a:latin typeface="Times New Roman" pitchFamily="18" charset="0"/>
              </a:rPr>
              <a:t>a – aorta, b – </a:t>
            </a:r>
            <a:r>
              <a:rPr lang="sk-SK" sz="2400" b="1" dirty="0" err="1">
                <a:latin typeface="Times New Roman" pitchFamily="18" charset="0"/>
              </a:rPr>
              <a:t>Wolffova</a:t>
            </a:r>
            <a:r>
              <a:rPr lang="sk-SK" sz="2400" b="1" dirty="0">
                <a:latin typeface="Times New Roman" pitchFamily="18" charset="0"/>
              </a:rPr>
              <a:t> chodba, c – </a:t>
            </a:r>
            <a:r>
              <a:rPr lang="sk-SK" sz="2400" b="1" dirty="0" err="1">
                <a:latin typeface="Times New Roman" pitchFamily="18" charset="0"/>
              </a:rPr>
              <a:t>M</a:t>
            </a:r>
            <a:r>
              <a:rPr lang="sk-SK" sz="2400" b="1" dirty="0" err="1">
                <a:latin typeface="Times New Roman" pitchFamily="18" charset="0"/>
                <a:cs typeface="Times New Roman" pitchFamily="18" charset="0"/>
              </a:rPr>
              <a:t>ü</a:t>
            </a:r>
            <a:r>
              <a:rPr lang="sk-SK" sz="2400" b="1" dirty="0" err="1">
                <a:latin typeface="Times New Roman" pitchFamily="18" charset="0"/>
              </a:rPr>
              <a:t>llerova</a:t>
            </a:r>
            <a:r>
              <a:rPr lang="sk-SK" sz="2400" b="1" dirty="0">
                <a:latin typeface="Times New Roman" pitchFamily="18" charset="0"/>
              </a:rPr>
              <a:t> chodba, d – </a:t>
            </a:r>
            <a:r>
              <a:rPr lang="sk-SK" sz="2400" b="1" dirty="0" err="1">
                <a:latin typeface="Times New Roman" pitchFamily="18" charset="0"/>
              </a:rPr>
              <a:t>glomerulus</a:t>
            </a:r>
            <a:r>
              <a:rPr lang="sk-SK" sz="2400" b="1" dirty="0">
                <a:latin typeface="Times New Roman" pitchFamily="18" charset="0"/>
              </a:rPr>
              <a:t> </a:t>
            </a:r>
            <a:r>
              <a:rPr lang="sk-SK" sz="2400" b="1" dirty="0" err="1">
                <a:latin typeface="Times New Roman" pitchFamily="18" charset="0"/>
              </a:rPr>
              <a:t>externus</a:t>
            </a:r>
            <a:r>
              <a:rPr lang="sk-SK" sz="2400" b="1" dirty="0">
                <a:latin typeface="Times New Roman" pitchFamily="18" charset="0"/>
              </a:rPr>
              <a:t>, e – </a:t>
            </a:r>
            <a:r>
              <a:rPr lang="sk-SK" sz="2400" b="1" dirty="0" err="1">
                <a:latin typeface="Times New Roman" pitchFamily="18" charset="0"/>
              </a:rPr>
              <a:t>glomerulus</a:t>
            </a:r>
            <a:r>
              <a:rPr lang="sk-SK" sz="2400" b="1" dirty="0">
                <a:latin typeface="Times New Roman" pitchFamily="18" charset="0"/>
              </a:rPr>
              <a:t> </a:t>
            </a:r>
            <a:r>
              <a:rPr lang="sk-SK" sz="2400" b="1" dirty="0" err="1">
                <a:latin typeface="Times New Roman" pitchFamily="18" charset="0"/>
              </a:rPr>
              <a:t>internus</a:t>
            </a:r>
            <a:r>
              <a:rPr lang="sk-SK" sz="2400" b="1" dirty="0">
                <a:latin typeface="Times New Roman" pitchFamily="18" charset="0"/>
              </a:rPr>
              <a:t>, f – </a:t>
            </a:r>
            <a:r>
              <a:rPr lang="sk-SK" sz="2400" b="1" dirty="0" err="1">
                <a:latin typeface="Times New Roman" pitchFamily="18" charset="0"/>
              </a:rPr>
              <a:t>Malpighiho</a:t>
            </a:r>
            <a:r>
              <a:rPr lang="sk-SK" sz="2400" b="1" dirty="0">
                <a:latin typeface="Times New Roman" pitchFamily="18" charset="0"/>
              </a:rPr>
              <a:t> teliesko, g – </a:t>
            </a:r>
            <a:r>
              <a:rPr lang="sk-SK" sz="2400" b="1" dirty="0" err="1">
                <a:latin typeface="Times New Roman" pitchFamily="18" charset="0"/>
              </a:rPr>
              <a:t>arteria</a:t>
            </a:r>
            <a:r>
              <a:rPr lang="sk-SK" sz="2400" b="1" dirty="0">
                <a:latin typeface="Times New Roman" pitchFamily="18" charset="0"/>
              </a:rPr>
              <a:t> </a:t>
            </a:r>
            <a:r>
              <a:rPr lang="sk-SK" sz="2400" b="1" dirty="0" err="1">
                <a:latin typeface="Times New Roman" pitchFamily="18" charset="0"/>
              </a:rPr>
              <a:t>renalis</a:t>
            </a:r>
            <a:r>
              <a:rPr lang="sk-SK" sz="2400" b="1" dirty="0">
                <a:latin typeface="Times New Roman" pitchFamily="18" charset="0"/>
              </a:rPr>
              <a:t>, h – </a:t>
            </a:r>
            <a:r>
              <a:rPr lang="sk-SK" sz="2400" b="1" dirty="0" err="1">
                <a:latin typeface="Times New Roman" pitchFamily="18" charset="0"/>
              </a:rPr>
              <a:t>ureter</a:t>
            </a:r>
            <a:r>
              <a:rPr lang="sk-SK" sz="2400" b="1" dirty="0">
                <a:latin typeface="Times New Roman" pitchFamily="18" charset="0"/>
              </a:rPr>
              <a:t>, i - kloaka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effectLst/>
              </a:rPr>
              <a:t>Oblička </a:t>
            </a:r>
            <a:endParaRPr lang="sk-SK" dirty="0">
              <a:effectLst/>
            </a:endParaRPr>
          </a:p>
        </p:txBody>
      </p:sp>
      <p:pic>
        <p:nvPicPr>
          <p:cNvPr id="4" name="Zástupný symbol obsahu 3" descr="oblicka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1142984"/>
            <a:ext cx="3500461" cy="555336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14282" y="2857496"/>
            <a:ext cx="363112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Párový orgán – tvar: ???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14282" y="3929066"/>
            <a:ext cx="15440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farba: ???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14282" y="4643446"/>
            <a:ext cx="226696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hmotnosť: ???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357158" y="5429264"/>
            <a:ext cx="193033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STAVBA: ???</a:t>
            </a:r>
            <a:endParaRPr lang="sk-SK" sz="2400" dirty="0"/>
          </a:p>
        </p:txBody>
      </p:sp>
      <p:pic>
        <p:nvPicPr>
          <p:cNvPr id="9" name="Obrázok 8" descr="Image.2010-04-26.21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428736"/>
            <a:ext cx="6000792" cy="4816426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785786" y="2071678"/>
            <a:ext cx="45005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85720" y="1785926"/>
            <a:ext cx="114165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1.kôra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 rot="10800000">
            <a:off x="6357950" y="2857496"/>
            <a:ext cx="2133616" cy="29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786710" y="2714620"/>
            <a:ext cx="115929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2.dreň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u="sng" dirty="0" smtClean="0"/>
              <a:t> </a:t>
            </a:r>
            <a:r>
              <a:rPr lang="sk-SK" sz="4000" u="sng" dirty="0" err="1" smtClean="0"/>
              <a:t>nefrón</a:t>
            </a:r>
            <a:r>
              <a:rPr lang="sk-SK" sz="4000" u="sng" dirty="0" smtClean="0"/>
              <a:t> !!!</a:t>
            </a:r>
            <a:endParaRPr lang="sk-SK" sz="4000" u="sng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Základná stavebná a funkčná jednotka : ?????</a:t>
            </a:r>
            <a:endParaRPr lang="sk-SK" dirty="0"/>
          </a:p>
        </p:txBody>
      </p:sp>
      <p:pic>
        <p:nvPicPr>
          <p:cNvPr id="4" name="Obrázok 3" descr="stiahnuť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456792"/>
            <a:ext cx="6215806" cy="5133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E_KR_C_ _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ýsledok vyhľadávania obrázkov pre dopyt vylučovacia sústava živočíchov"/>
          <p:cNvPicPr>
            <a:picLocks noChangeAspect="1" noChangeArrowheads="1"/>
          </p:cNvPicPr>
          <p:nvPr/>
        </p:nvPicPr>
        <p:blipFill>
          <a:blip r:embed="rId2"/>
          <a:srcRect b="22727"/>
          <a:stretch>
            <a:fillRect/>
          </a:stretch>
        </p:blipFill>
        <p:spPr bwMode="auto">
          <a:xfrm>
            <a:off x="762000" y="1447800"/>
            <a:ext cx="6948768" cy="4038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BlokTextu 4"/>
          <p:cNvSpPr txBox="1"/>
          <p:nvPr/>
        </p:nvSpPr>
        <p:spPr>
          <a:xfrm>
            <a:off x="228600" y="5791200"/>
            <a:ext cx="3696846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chemeClr val="bg1"/>
                </a:solidFill>
              </a:rPr>
              <a:t>Funkcia: ???</a:t>
            </a:r>
            <a:endParaRPr lang="sk-SK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Ktoré sústavy sa podieľajú na vylučovaní odpadových látok???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vylučovacia súst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6591300" cy="473059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1600200"/>
            <a:ext cx="277031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Dýchacia sústava</a:t>
            </a:r>
            <a:endParaRPr lang="sk-SK" sz="24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800600" y="2209800"/>
            <a:ext cx="333456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Krycia (koža) sústava</a:t>
            </a:r>
            <a:endParaRPr lang="sk-SK" sz="24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105400" y="4724400"/>
            <a:ext cx="265072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Tráviaca sústava</a:t>
            </a:r>
            <a:endParaRPr lang="sk-SK" sz="24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5895995" y="3429000"/>
            <a:ext cx="324800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Vylučovacia  sústava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Čo tvorí močovú sústavu???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vylučovacia súst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6591300" cy="473059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971800" y="1447800"/>
            <a:ext cx="207460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O_L_Č_ _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334000" y="1676400"/>
            <a:ext cx="209865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M_č_VOD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267200" y="3733800"/>
            <a:ext cx="380745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MO_O_Ý   </a:t>
            </a:r>
            <a:r>
              <a:rPr lang="sk-SK" sz="3200" b="1" dirty="0" err="1" smtClean="0"/>
              <a:t>me</a:t>
            </a:r>
            <a:r>
              <a:rPr lang="sk-SK" sz="3200" b="1" dirty="0" smtClean="0"/>
              <a:t>_ _</a:t>
            </a:r>
            <a:r>
              <a:rPr lang="sk-SK" sz="3200" b="1" dirty="0" err="1" smtClean="0"/>
              <a:t>úr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990600" y="3124200"/>
            <a:ext cx="34290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err="1" smtClean="0"/>
              <a:t>M_čo_á</a:t>
            </a:r>
            <a:r>
              <a:rPr lang="sk-SK" sz="3200" b="1" dirty="0" smtClean="0"/>
              <a:t>   </a:t>
            </a:r>
            <a:r>
              <a:rPr lang="sk-SK" sz="3200" b="1" dirty="0" err="1" smtClean="0"/>
              <a:t>rú</a:t>
            </a:r>
            <a:r>
              <a:rPr lang="sk-SK" sz="3200" b="1" dirty="0" smtClean="0"/>
              <a:t>_ _</a:t>
            </a:r>
            <a:endParaRPr lang="sk-SK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ryby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0418" name="Picture 2" descr="Výsledok vyhľadávania obrázkov pre dopyt obličky ry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799"/>
            <a:ext cx="6858000" cy="3584867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obojživelníky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5538" name="Picture 2" descr="Výsledok vyhľadávania obrázkov pre dopyt obličky ži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924800" cy="4550206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4191000" y="3581400"/>
            <a:ext cx="3048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724400" y="3581400"/>
            <a:ext cx="3048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Plazy, vtáky, cicavce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6562" name="Picture 2" descr="Výsledok vyhľadávania obrázkov pre dopyt pla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371601"/>
            <a:ext cx="4343400" cy="2936600"/>
          </a:xfrm>
          <a:prstGeom prst="rect">
            <a:avLst/>
          </a:prstGeom>
          <a:noFill/>
        </p:spPr>
      </p:pic>
      <p:pic>
        <p:nvPicPr>
          <p:cNvPr id="66564" name="Picture 4" descr="Výsledok vyhľadávania obrázkov pre dopyt vta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71600"/>
            <a:ext cx="3905250" cy="2931942"/>
          </a:xfrm>
          <a:prstGeom prst="rect">
            <a:avLst/>
          </a:prstGeom>
          <a:noFill/>
        </p:spPr>
      </p:pic>
      <p:pic>
        <p:nvPicPr>
          <p:cNvPr id="66566" name="Picture 6" descr="Výsledok vyhľadávania obrázkov pre dopyt p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875378"/>
            <a:ext cx="5600700" cy="298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7586" name="Picture 2" descr="Výsledok vyhľadávania obrázkov pre dopyt oblič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275732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effectLst/>
              </a:rPr>
              <a:t>Oblička </a:t>
            </a:r>
            <a:endParaRPr lang="sk-SK" dirty="0">
              <a:effectLst/>
            </a:endParaRPr>
          </a:p>
        </p:txBody>
      </p:sp>
      <p:pic>
        <p:nvPicPr>
          <p:cNvPr id="4" name="Zástupný symbol obsahu 3" descr="oblicka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1142984"/>
            <a:ext cx="3500461" cy="555336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14282" y="2857496"/>
            <a:ext cx="363112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Párový orgán – tvar: ???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14282" y="3929066"/>
            <a:ext cx="15440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farba: ???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14282" y="4643446"/>
            <a:ext cx="226696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hmotnosť: ???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357158" y="5429264"/>
            <a:ext cx="193033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STAVBA: ???</a:t>
            </a:r>
            <a:endParaRPr lang="sk-SK" sz="2400" dirty="0"/>
          </a:p>
        </p:txBody>
      </p:sp>
      <p:pic>
        <p:nvPicPr>
          <p:cNvPr id="9" name="Obrázok 8" descr="Image.2010-04-26.21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428736"/>
            <a:ext cx="6000792" cy="4816426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785786" y="2071678"/>
            <a:ext cx="45005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85720" y="1785926"/>
            <a:ext cx="114165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1.kôra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 rot="10800000">
            <a:off x="6357950" y="2857496"/>
            <a:ext cx="2133616" cy="29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786710" y="2714620"/>
            <a:ext cx="115929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2.dreň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194</Words>
  <PresentationFormat>Prezentácia na obrazovke (4:3)</PresentationFormat>
  <Paragraphs>51</Paragraphs>
  <Slides>18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0" baseType="lpstr">
      <vt:lpstr>Technický</vt:lpstr>
      <vt:lpstr>CorelPhotoPaint.Image.9</vt:lpstr>
      <vt:lpstr>VYLUČOVACIA SÚSTAVA ŽIVOČÍCHOV</vt:lpstr>
      <vt:lpstr>E_KR_C_ _</vt:lpstr>
      <vt:lpstr>Ktoré sústavy sa podieľajú na vylučovaní odpadových látok???</vt:lpstr>
      <vt:lpstr>Čo tvorí močovú sústavu???</vt:lpstr>
      <vt:lpstr>ryby</vt:lpstr>
      <vt:lpstr>obojživelníky</vt:lpstr>
      <vt:lpstr>Plazy, vtáky, cicavce</vt:lpstr>
      <vt:lpstr>Snímka 8</vt:lpstr>
      <vt:lpstr>Oblička </vt:lpstr>
      <vt:lpstr>Základná stavebná a funkčná jednotka : ?????</vt:lpstr>
      <vt:lpstr>Snímka 11</vt:lpstr>
      <vt:lpstr>Podľa spôsobu vylučovania odpadového dusíka:</vt:lpstr>
      <vt:lpstr>Základné typy vylučovacích orgánov</vt:lpstr>
      <vt:lpstr>Snímka 14</vt:lpstr>
      <vt:lpstr>Snímka 15</vt:lpstr>
      <vt:lpstr>OBLIČKY STAVOVCOV</vt:lpstr>
      <vt:lpstr>Oblička </vt:lpstr>
      <vt:lpstr>Základná stavebná a funkčná jednotka : ?????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VYLUČOVACIA SÚSTAVA ŽIVOČÍCHOV</dc:title>
  <dc:creator>hp</dc:creator>
  <cp:lastModifiedBy>hp</cp:lastModifiedBy>
  <cp:revision>43</cp:revision>
  <dcterms:created xsi:type="dcterms:W3CDTF">2017-01-09T15:28:20Z</dcterms:created>
  <dcterms:modified xsi:type="dcterms:W3CDTF">2017-10-18T14:15:43Z</dcterms:modified>
</cp:coreProperties>
</file>