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6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9/17/2021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sk/" TargetMode="External"/><Relationship Id="rId2" Type="http://schemas.openxmlformats.org/officeDocument/2006/relationships/hyperlink" Target="http://www.wikipedi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pedia.cz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Potreby a statky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/>
              <a:t>Tematický </a:t>
            </a:r>
            <a:r>
              <a:rPr lang="sk-SK" dirty="0" smtClean="0"/>
              <a:t>celok: </a:t>
            </a:r>
            <a:r>
              <a:rPr lang="sk-SK" i="1" dirty="0" smtClean="0"/>
              <a:t>Ekonomický život v spoločnosti </a:t>
            </a:r>
            <a:r>
              <a:rPr lang="sk-SK" dirty="0" smtClean="0"/>
              <a:t>– </a:t>
            </a:r>
            <a:r>
              <a:rPr lang="sk-SK" b="1" dirty="0" smtClean="0"/>
              <a:t>základné pojmy</a:t>
            </a:r>
            <a:endParaRPr lang="sk-SK" b="1" dirty="0"/>
          </a:p>
        </p:txBody>
      </p:sp>
      <p:pic>
        <p:nvPicPr>
          <p:cNvPr id="4" name="Obrázok 3" descr="financne problem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Zhrnutie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Potreby </a:t>
            </a:r>
            <a:r>
              <a:rPr lang="sk-SK" dirty="0" smtClean="0">
                <a:solidFill>
                  <a:srgbClr val="FFFF00"/>
                </a:solidFill>
              </a:rPr>
              <a:t>sú </a:t>
            </a:r>
            <a:r>
              <a:rPr lang="sk-SK" b="1" dirty="0" smtClean="0">
                <a:solidFill>
                  <a:srgbClr val="FFFF00"/>
                </a:solidFill>
              </a:rPr>
              <a:t>základom akejkoľvek činnosti </a:t>
            </a:r>
            <a:r>
              <a:rPr lang="sk-SK" dirty="0" smtClean="0">
                <a:solidFill>
                  <a:srgbClr val="FFFF00"/>
                </a:solidFill>
              </a:rPr>
              <a:t>človeka. </a:t>
            </a:r>
            <a:r>
              <a:rPr lang="sk-SK" b="1" dirty="0" smtClean="0">
                <a:solidFill>
                  <a:srgbClr val="FFFF00"/>
                </a:solidFill>
              </a:rPr>
              <a:t>Ich neuspokojovanie</a:t>
            </a:r>
            <a:r>
              <a:rPr lang="sk-SK" dirty="0" smtClean="0">
                <a:solidFill>
                  <a:srgbClr val="FFFF00"/>
                </a:solidFill>
              </a:rPr>
              <a:t> vyvoláva </a:t>
            </a:r>
            <a:r>
              <a:rPr lang="sk-SK" b="1" dirty="0" smtClean="0">
                <a:solidFill>
                  <a:srgbClr val="FFFF00"/>
                </a:solidFill>
              </a:rPr>
              <a:t>pocit nedostatku</a:t>
            </a:r>
            <a:r>
              <a:rPr lang="sk-SK" dirty="0" smtClean="0">
                <a:solidFill>
                  <a:srgbClr val="FFFF00"/>
                </a:solidFill>
              </a:rPr>
              <a:t>. </a:t>
            </a:r>
            <a:r>
              <a:rPr lang="sk-SK" b="1" dirty="0" smtClean="0">
                <a:solidFill>
                  <a:srgbClr val="FFFF00"/>
                </a:solidFill>
              </a:rPr>
              <a:t>Na ich uspokojenie slúžia statky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Ekonomické statky sú vzácne, lebo ich je nedostatok, existujú v obmedzenom množstve a musia sa vyrábať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Potreby si človek uspokojuje podľa dôležitosti, ktorú im pripisuje...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Použitá literatúra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Občianska náuka pre 9. ročník ZŠ a 4. ročník gymnázia s osemročným štúdiom od Heleny Kopeckej a Eriky Muchovej</a:t>
            </a:r>
          </a:p>
          <a:p>
            <a:r>
              <a:rPr lang="sk-SK" dirty="0" err="1" smtClean="0">
                <a:hlinkClick r:id="rId2"/>
              </a:rPr>
              <a:t>www.wikipedia.com</a:t>
            </a:r>
            <a:endParaRPr lang="sk-SK" dirty="0" smtClean="0"/>
          </a:p>
          <a:p>
            <a:r>
              <a:rPr lang="sk-SK" dirty="0" err="1" smtClean="0">
                <a:hlinkClick r:id="rId3"/>
              </a:rPr>
              <a:t>www.wikipedia.sk</a:t>
            </a:r>
            <a:endParaRPr lang="sk-SK" dirty="0" smtClean="0"/>
          </a:p>
          <a:p>
            <a:r>
              <a:rPr lang="sk-SK" dirty="0" err="1" smtClean="0">
                <a:hlinkClick r:id="rId4"/>
              </a:rPr>
              <a:t>www.wikipedia.cz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Potreby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9668"/>
          </a:xfrm>
        </p:spPr>
        <p:txBody>
          <a:bodyPr/>
          <a:lstStyle/>
          <a:p>
            <a:r>
              <a:rPr lang="sk-SK" dirty="0" smtClean="0"/>
              <a:t>Čo sú to vlastne tie </a:t>
            </a:r>
            <a:r>
              <a:rPr lang="sk-SK" b="1" dirty="0" smtClean="0"/>
              <a:t>potreby</a:t>
            </a:r>
            <a:r>
              <a:rPr lang="sk-SK" dirty="0" smtClean="0"/>
              <a:t>? =&gt; sú </a:t>
            </a:r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základom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každej </a:t>
            </a:r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ľudskej činnosti</a:t>
            </a:r>
          </a:p>
          <a:p>
            <a:r>
              <a:rPr lang="sk-SK" b="1" u="sng" dirty="0" smtClean="0"/>
              <a:t>Potreba </a:t>
            </a:r>
            <a:r>
              <a:rPr lang="sk-SK" b="1" dirty="0" smtClean="0"/>
              <a:t>= </a:t>
            </a:r>
            <a:r>
              <a:rPr lang="sk-SK" b="1" u="sng" dirty="0" smtClean="0"/>
              <a:t>pocit nedostatku </a:t>
            </a:r>
            <a:r>
              <a:rPr lang="sk-SK" dirty="0" smtClean="0"/>
              <a:t>=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počas života pociťuje </a:t>
            </a:r>
            <a:r>
              <a:rPr lang="sk-SK" dirty="0" smtClean="0"/>
              <a:t>každý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množstvo rozmanitých potrieb </a:t>
            </a:r>
            <a:r>
              <a:rPr lang="sk-SK" dirty="0" smtClean="0"/>
              <a:t>napr. potrebu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jesť, piť, spať, komunikovať, vzdelávať sa</a:t>
            </a:r>
            <a:r>
              <a:rPr lang="sk-SK" dirty="0" smtClean="0"/>
              <a:t>...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vývojom ľudskej spoločnosti</a:t>
            </a:r>
            <a:r>
              <a:rPr lang="sk-SK" dirty="0" smtClean="0"/>
              <a:t> sa vyvíjajú aj jej potreby =&gt;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vznikajú</a:t>
            </a:r>
            <a:r>
              <a:rPr lang="sk-SK" dirty="0" smtClean="0"/>
              <a:t> </a:t>
            </a:r>
            <a:r>
              <a:rPr lang="sk-SK" b="1" dirty="0" smtClean="0"/>
              <a:t>nové potreby</a:t>
            </a:r>
            <a:r>
              <a:rPr lang="sk-SK" dirty="0" smtClean="0"/>
              <a:t>...</a:t>
            </a:r>
            <a:endParaRPr lang="sk-SK" dirty="0"/>
          </a:p>
        </p:txBody>
      </p:sp>
      <p:grpSp>
        <p:nvGrpSpPr>
          <p:cNvPr id="9" name="Skupina 8"/>
          <p:cNvGrpSpPr/>
          <p:nvPr/>
        </p:nvGrpSpPr>
        <p:grpSpPr>
          <a:xfrm>
            <a:off x="1285852" y="5786454"/>
            <a:ext cx="7858148" cy="1071546"/>
            <a:chOff x="1285852" y="5786454"/>
            <a:chExt cx="7858148" cy="1071546"/>
          </a:xfrm>
        </p:grpSpPr>
        <p:sp>
          <p:nvSpPr>
            <p:cNvPr id="4" name="BlokTextu 3"/>
            <p:cNvSpPr txBox="1"/>
            <p:nvPr/>
          </p:nvSpPr>
          <p:spPr>
            <a:xfrm>
              <a:off x="1285852" y="6143644"/>
              <a:ext cx="125515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sk-SK" b="1" dirty="0" smtClean="0"/>
                <a:t>POTREBY</a:t>
              </a:r>
              <a:endParaRPr lang="sk-SK" b="1" dirty="0"/>
            </a:p>
          </p:txBody>
        </p:sp>
        <p:sp>
          <p:nvSpPr>
            <p:cNvPr id="5" name="BlokTextu 4"/>
            <p:cNvSpPr txBox="1"/>
            <p:nvPr/>
          </p:nvSpPr>
          <p:spPr>
            <a:xfrm>
              <a:off x="2500298" y="5786454"/>
              <a:ext cx="558037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sk-SK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Základné (primárne) </a:t>
              </a:r>
              <a:r>
                <a:rPr lang="sk-SK" b="1" dirty="0" smtClean="0"/>
                <a:t>= nevyhnutné pre existenciu</a:t>
              </a:r>
              <a:endParaRPr lang="sk-SK" b="1" dirty="0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2425045" y="6488668"/>
              <a:ext cx="671895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sk-SK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Vyššie (sekundárne) </a:t>
              </a:r>
              <a:r>
                <a:rPr lang="sk-SK" b="1" dirty="0" smtClean="0"/>
                <a:t>= bez ich uspokojenia sa človek zaobíde</a:t>
              </a:r>
              <a:endParaRPr lang="sk-SK" b="1" dirty="0"/>
            </a:p>
          </p:txBody>
        </p:sp>
      </p:grpSp>
      <p:sp>
        <p:nvSpPr>
          <p:cNvPr id="7" name="BlokTextu 6"/>
          <p:cNvSpPr txBox="1"/>
          <p:nvPr/>
        </p:nvSpPr>
        <p:spPr>
          <a:xfrm>
            <a:off x="428596" y="5072074"/>
            <a:ext cx="842461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Cieľom je odstrániť nedostatok a uspokojiť danú potrebu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928926" y="0"/>
            <a:ext cx="395473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i="1" dirty="0" smtClean="0"/>
              <a:t>„Čo všetko potrebujeme pre život?“</a:t>
            </a:r>
            <a:endParaRPr lang="sk-SK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Základné a vyššie potreby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1./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ZÁKLADNÉ POTREBY </a:t>
            </a:r>
            <a:r>
              <a:rPr lang="sk-SK" dirty="0" smtClean="0"/>
              <a:t>– </a:t>
            </a:r>
            <a:r>
              <a:rPr lang="sk-SK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 život nevyhnuté </a:t>
            </a:r>
            <a:r>
              <a:rPr lang="sk-SK" dirty="0" smtClean="0">
                <a:sym typeface="Wingdings" pitchFamily="2" charset="2"/>
              </a:rPr>
              <a:t> napr.: potreba vody, potravy, bývania, odievania a pod.</a:t>
            </a:r>
          </a:p>
          <a:p>
            <a:pPr>
              <a:buNone/>
            </a:pPr>
            <a:endParaRPr lang="sk-SK" dirty="0" smtClean="0">
              <a:sym typeface="Wingdings" pitchFamily="2" charset="2"/>
            </a:endParaRPr>
          </a:p>
          <a:p>
            <a:r>
              <a:rPr lang="sk-SK" dirty="0" smtClean="0">
                <a:sym typeface="Wingdings" pitchFamily="2" charset="2"/>
              </a:rPr>
              <a:t>2./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VYŠŠIE POTREBY </a:t>
            </a:r>
            <a:r>
              <a:rPr lang="sk-SK" dirty="0" smtClean="0">
                <a:sym typeface="Wingdings" pitchFamily="2" charset="2"/>
              </a:rPr>
              <a:t>– </a:t>
            </a:r>
            <a:r>
              <a:rPr lang="sk-SK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človek sa obíde bez ich uspokojenia</a:t>
            </a:r>
            <a:r>
              <a:rPr lang="sk-SK" dirty="0" smtClean="0">
                <a:sym typeface="Wingdings" pitchFamily="2" charset="2"/>
              </a:rPr>
              <a:t>  napr.: dovolenka, priatelia, kino a pod.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Každý má iné možnosti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Ľudia nemajú </a:t>
            </a:r>
            <a:r>
              <a:rPr lang="sk-SK" dirty="0" smtClean="0"/>
              <a:t>v spoločnosti </a:t>
            </a:r>
            <a:r>
              <a:rPr lang="sk-SK" b="1" dirty="0" smtClean="0"/>
              <a:t>rovnaké možnosti </a:t>
            </a:r>
            <a:r>
              <a:rPr lang="sk-SK" dirty="0" smtClean="0">
                <a:sym typeface="Wingdings" pitchFamily="2" charset="2"/>
              </a:rPr>
              <a:t> ani </a:t>
            </a:r>
            <a:r>
              <a:rPr lang="sk-SK" b="1" dirty="0" smtClean="0">
                <a:sym typeface="Wingdings" pitchFamily="2" charset="2"/>
              </a:rPr>
              <a:t>potreby nemôžu uspokojovať rovnako </a:t>
            </a:r>
            <a:r>
              <a:rPr lang="sk-SK" dirty="0" smtClean="0">
                <a:sym typeface="Wingdings" pitchFamily="2" charset="2"/>
              </a:rPr>
              <a:t> niekto uspokojí iba základné potreby (napr. jedlo, pitie, ošatenie), iný chodí po dovolenkách, má luxusné auto, atď. ...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62565"/>
            <a:ext cx="1857356" cy="159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5500702"/>
            <a:ext cx="2000232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567933" y="4286256"/>
            <a:ext cx="8576067" cy="89255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600" b="1" dirty="0" smtClean="0"/>
              <a:t>Ľudia nepociťujú </a:t>
            </a:r>
            <a:r>
              <a:rPr lang="sk-SK" sz="2600" b="1" dirty="0" smtClean="0">
                <a:solidFill>
                  <a:srgbClr val="FF0000"/>
                </a:solidFill>
              </a:rPr>
              <a:t>potreby rovnako, </a:t>
            </a:r>
            <a:r>
              <a:rPr lang="sk-SK" sz="2600" b="1" dirty="0" smtClean="0"/>
              <a:t>ale</a:t>
            </a:r>
            <a:r>
              <a:rPr lang="sk-SK" sz="2600" b="1" dirty="0" smtClean="0">
                <a:solidFill>
                  <a:srgbClr val="FF0000"/>
                </a:solidFill>
              </a:rPr>
              <a:t> uspokojujú ich</a:t>
            </a:r>
          </a:p>
          <a:p>
            <a:pPr algn="ctr"/>
            <a:r>
              <a:rPr lang="sk-SK" sz="2600" b="1" dirty="0">
                <a:solidFill>
                  <a:srgbClr val="FF0000"/>
                </a:solidFill>
              </a:rPr>
              <a:t>p</a:t>
            </a:r>
            <a:r>
              <a:rPr lang="sk-SK" sz="2600" b="1" dirty="0" smtClean="0">
                <a:solidFill>
                  <a:srgbClr val="FF0000"/>
                </a:solidFill>
              </a:rPr>
              <a:t>odľa </a:t>
            </a:r>
            <a:r>
              <a:rPr lang="sk-SK" sz="2600" b="1" u="sng" dirty="0" smtClean="0">
                <a:solidFill>
                  <a:srgbClr val="FF0000"/>
                </a:solidFill>
              </a:rPr>
              <a:t>vlastného poradia dôležitosti </a:t>
            </a:r>
          </a:p>
        </p:txBody>
      </p:sp>
      <p:pic>
        <p:nvPicPr>
          <p:cNvPr id="7" name="Obrázok 6" descr="vykricnik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143380"/>
            <a:ext cx="49530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Statky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Na uspokojovanie potrieb </a:t>
            </a:r>
            <a:r>
              <a:rPr lang="sk-SK" dirty="0" smtClean="0"/>
              <a:t>nám </a:t>
            </a:r>
            <a:r>
              <a:rPr lang="sk-SK" b="1" dirty="0" smtClean="0"/>
              <a:t>slúžia</a:t>
            </a:r>
            <a:r>
              <a:rPr lang="sk-SK" dirty="0" smtClean="0"/>
              <a:t> tzv. </a:t>
            </a:r>
            <a:r>
              <a:rPr lang="sk-SK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statky</a:t>
            </a:r>
            <a:r>
              <a:rPr lang="sk-SK" b="1" dirty="0" smtClean="0"/>
              <a:t>.</a:t>
            </a:r>
            <a:r>
              <a:rPr lang="sk-SK" dirty="0" smtClean="0"/>
              <a:t>..</a:t>
            </a:r>
          </a:p>
          <a:p>
            <a:r>
              <a:rPr lang="sk-SK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Statok</a:t>
            </a:r>
            <a:r>
              <a:rPr lang="sk-SK" b="1" dirty="0" smtClean="0"/>
              <a:t> je každá </a:t>
            </a:r>
            <a:r>
              <a:rPr lang="sk-SK" dirty="0" smtClean="0"/>
              <a:t>užitočná </a:t>
            </a:r>
            <a:r>
              <a:rPr lang="sk-SK" b="1" dirty="0" smtClean="0"/>
              <a:t>vec</a:t>
            </a:r>
            <a:r>
              <a:rPr lang="sk-SK" dirty="0" smtClean="0"/>
              <a:t>, </a:t>
            </a:r>
            <a:r>
              <a:rPr lang="sk-SK" b="1" dirty="0" smtClean="0"/>
              <a:t>ktorá uspokojuje ľudské potreby...</a:t>
            </a:r>
          </a:p>
          <a:p>
            <a:r>
              <a:rPr lang="sk-SK" dirty="0" smtClean="0"/>
              <a:t>Poznáme rôzne druhy statkov: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0" y="4857760"/>
            <a:ext cx="131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b="1" dirty="0" smtClean="0"/>
              <a:t>STATKY</a:t>
            </a:r>
            <a:endParaRPr lang="sk-SK" sz="24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428728" y="4643446"/>
            <a:ext cx="26891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Z hľadiska dostupnosti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428728" y="5214950"/>
            <a:ext cx="20248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Z hľadiska formy</a:t>
            </a:r>
            <a:endParaRPr lang="sk-SK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5000628" y="3929066"/>
            <a:ext cx="153298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b="1" dirty="0" smtClean="0"/>
              <a:t>Voľné statky</a:t>
            </a:r>
            <a:endParaRPr lang="sk-SK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4929190" y="4643446"/>
            <a:ext cx="226158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Ekonomické statky</a:t>
            </a:r>
            <a:endParaRPr lang="sk-SK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3714744" y="5214950"/>
            <a:ext cx="18521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Hmotné statky </a:t>
            </a:r>
            <a:endParaRPr lang="sk-SK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3714744" y="6072206"/>
            <a:ext cx="205460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Nehmotné statky</a:t>
            </a:r>
            <a:endParaRPr lang="sk-SK" b="1" dirty="0"/>
          </a:p>
        </p:txBody>
      </p:sp>
      <p:cxnSp>
        <p:nvCxnSpPr>
          <p:cNvPr id="12" name="Rovná spojovacia šípka 11"/>
          <p:cNvCxnSpPr/>
          <p:nvPr/>
        </p:nvCxnSpPr>
        <p:spPr>
          <a:xfrm flipV="1">
            <a:off x="4071934" y="4071942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stCxn id="5" idx="3"/>
          </p:cNvCxnSpPr>
          <p:nvPr/>
        </p:nvCxnSpPr>
        <p:spPr>
          <a:xfrm>
            <a:off x="4117927" y="4828112"/>
            <a:ext cx="954139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6572264" y="3071810"/>
            <a:ext cx="2480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600" dirty="0" smtClean="0"/>
              <a:t>Sú dostupné každému...</a:t>
            </a:r>
          </a:p>
          <a:p>
            <a:pPr algn="ctr"/>
            <a:r>
              <a:rPr lang="sk-SK" sz="1600" dirty="0"/>
              <a:t>n</a:t>
            </a:r>
            <a:r>
              <a:rPr lang="sk-SK" sz="1600" dirty="0" smtClean="0"/>
              <a:t>eobmedzené množstvo v</a:t>
            </a:r>
          </a:p>
          <a:p>
            <a:pPr algn="ctr"/>
            <a:r>
              <a:rPr lang="sk-SK" sz="1600" dirty="0" smtClean="0"/>
              <a:t>prírode</a:t>
            </a:r>
            <a:endParaRPr lang="sk-SK" sz="1600" dirty="0"/>
          </a:p>
        </p:txBody>
      </p:sp>
      <p:cxnSp>
        <p:nvCxnSpPr>
          <p:cNvPr id="17" name="Rovná spojovacia šípka 16"/>
          <p:cNvCxnSpPr/>
          <p:nvPr/>
        </p:nvCxnSpPr>
        <p:spPr>
          <a:xfrm flipV="1">
            <a:off x="6500826" y="3571876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6429388" y="5643578"/>
            <a:ext cx="2691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600" dirty="0" smtClean="0"/>
              <a:t>Ich vzácnosť spočíva v</a:t>
            </a:r>
          </a:p>
          <a:p>
            <a:pPr algn="ctr"/>
            <a:r>
              <a:rPr lang="sk-SK" sz="1600" dirty="0"/>
              <a:t>t</a:t>
            </a:r>
            <a:r>
              <a:rPr lang="sk-SK" sz="1600" dirty="0" smtClean="0"/>
              <a:t>om, že sa musia  vyrábať a</a:t>
            </a:r>
          </a:p>
          <a:p>
            <a:pPr algn="ctr"/>
            <a:r>
              <a:rPr lang="sk-SK" sz="1600" dirty="0"/>
              <a:t>i</a:t>
            </a:r>
            <a:r>
              <a:rPr lang="sk-SK" sz="1600" dirty="0" smtClean="0"/>
              <a:t>ch množstvo je obmedzené </a:t>
            </a:r>
            <a:endParaRPr lang="sk-SK" sz="1600" dirty="0"/>
          </a:p>
        </p:txBody>
      </p:sp>
      <p:cxnSp>
        <p:nvCxnSpPr>
          <p:cNvPr id="20" name="Rovná spojovacia šípka 19"/>
          <p:cNvCxnSpPr/>
          <p:nvPr/>
        </p:nvCxnSpPr>
        <p:spPr>
          <a:xfrm rot="16200000" flipH="1">
            <a:off x="6858016" y="5214950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>
            <a:stCxn id="6" idx="3"/>
            <a:endCxn id="9" idx="1"/>
          </p:cNvCxnSpPr>
          <p:nvPr/>
        </p:nvCxnSpPr>
        <p:spPr>
          <a:xfrm>
            <a:off x="3453578" y="5399616"/>
            <a:ext cx="2611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>
            <a:stCxn id="6" idx="3"/>
          </p:cNvCxnSpPr>
          <p:nvPr/>
        </p:nvCxnSpPr>
        <p:spPr>
          <a:xfrm>
            <a:off x="3453578" y="5399616"/>
            <a:ext cx="404042" cy="815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Statky z hľadiska dostupnosti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9668"/>
          </a:xfrm>
        </p:spPr>
        <p:txBody>
          <a:bodyPr/>
          <a:lstStyle/>
          <a:p>
            <a:r>
              <a:rPr lang="sk-SK" dirty="0" smtClean="0"/>
              <a:t>1./ </a:t>
            </a:r>
            <a:r>
              <a:rPr lang="sk-SK" dirty="0" smtClean="0">
                <a:solidFill>
                  <a:srgbClr val="C00000"/>
                </a:solidFill>
              </a:rPr>
              <a:t>VOĽNÉ STATKY </a:t>
            </a:r>
            <a:r>
              <a:rPr lang="sk-SK" dirty="0" smtClean="0">
                <a:sym typeface="Wingdings" pitchFamily="2" charset="2"/>
              </a:rPr>
              <a:t>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nachádzajú sa v neobmedzenom množstve v prírode a sú dostupné každému </a:t>
            </a:r>
            <a:r>
              <a:rPr lang="sk-SK" dirty="0" smtClean="0">
                <a:sym typeface="Wingdings" pitchFamily="2" charset="2"/>
              </a:rPr>
              <a:t> napr.: lesné plody, voda riek a morí, vzduch a pod.</a:t>
            </a:r>
          </a:p>
          <a:p>
            <a:endParaRPr lang="sk-SK" dirty="0" smtClean="0">
              <a:sym typeface="Wingdings" pitchFamily="2" charset="2"/>
            </a:endParaRPr>
          </a:p>
          <a:p>
            <a:r>
              <a:rPr lang="sk-SK" dirty="0" smtClean="0">
                <a:sym typeface="Wingdings" pitchFamily="2" charset="2"/>
              </a:rPr>
              <a:t>2./ EKONOMICKÉ STATKY (vzácne)  sú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poväčšine vytvorené človekom</a:t>
            </a:r>
            <a:r>
              <a:rPr lang="sk-SK" dirty="0" smtClean="0">
                <a:sym typeface="Wingdings" pitchFamily="2" charset="2"/>
              </a:rPr>
              <a:t> =&gt; </a:t>
            </a:r>
            <a:r>
              <a:rPr lang="sk-SK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musia sa vyrábať </a:t>
            </a:r>
            <a:r>
              <a:rPr lang="sk-SK" dirty="0" smtClean="0">
                <a:sym typeface="Wingdings" pitchFamily="2" charset="2"/>
              </a:rPr>
              <a:t>=&gt; ich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množstvo je obmedzené </a:t>
            </a:r>
            <a:r>
              <a:rPr lang="sk-SK" dirty="0" smtClean="0">
                <a:sym typeface="Wingdings" pitchFamily="2" charset="2"/>
              </a:rPr>
              <a:t>=&gt; ich vzácnosť plynie nielen z obmedzeného množstva, ale aj ich užitočnosti =&gt; </a:t>
            </a:r>
            <a:r>
              <a:rPr lang="sk-SK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uspokojujú určité potreby </a:t>
            </a:r>
            <a:r>
              <a:rPr lang="sk-SK" dirty="0" smtClean="0">
                <a:sym typeface="Wingdings" pitchFamily="2" charset="2"/>
              </a:rPr>
              <a:t> napr.: dom, chlieb, obuv a pod.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Statky z hľadiska formy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1./ </a:t>
            </a:r>
            <a:r>
              <a:rPr lang="sk-SK" dirty="0" smtClean="0">
                <a:solidFill>
                  <a:srgbClr val="C00000"/>
                </a:solidFill>
              </a:rPr>
              <a:t>HMOTNÉ STATKY </a:t>
            </a:r>
            <a:r>
              <a:rPr lang="sk-SK" dirty="0" smtClean="0"/>
              <a:t>– získavajú sa </a:t>
            </a:r>
            <a:r>
              <a:rPr lang="sk-SK" u="sng" dirty="0" smtClean="0"/>
              <a:t>z prírody </a:t>
            </a:r>
            <a:r>
              <a:rPr lang="sk-SK" dirty="0" smtClean="0"/>
              <a:t>alebo sa </a:t>
            </a:r>
            <a:r>
              <a:rPr lang="sk-SK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vyrábajú</a:t>
            </a:r>
            <a:r>
              <a:rPr lang="sk-SK" dirty="0" smtClean="0"/>
              <a:t> </a:t>
            </a:r>
            <a:r>
              <a:rPr lang="sk-SK" dirty="0" smtClean="0">
                <a:sym typeface="Wingdings" pitchFamily="2" charset="2"/>
              </a:rPr>
              <a:t> napr.: nerastné suroviny, kniha, školská lavica</a:t>
            </a:r>
          </a:p>
          <a:p>
            <a:endParaRPr lang="sk-SK" dirty="0" smtClean="0"/>
          </a:p>
          <a:p>
            <a:r>
              <a:rPr lang="sk-SK" dirty="0" smtClean="0"/>
              <a:t>2./ NEHMOTNÉ STATKY - </a:t>
            </a:r>
            <a:r>
              <a:rPr lang="sk-SK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výsledok prírodného procesu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/>
              <a:t>= 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slnečné žiarenie </a:t>
            </a:r>
            <a:r>
              <a:rPr lang="sk-SK" dirty="0" smtClean="0"/>
              <a:t>alebo </a:t>
            </a:r>
            <a:r>
              <a:rPr lang="sk-SK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služby</a:t>
            </a:r>
            <a:r>
              <a:rPr lang="sk-SK" dirty="0" smtClean="0"/>
              <a:t> (napr.: oprava obuvi, kaderníctvo, vzdelávanie)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Uspokojovanie potrieb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Človek nie je schopný uspokojiť všetky svoje potreby</a:t>
            </a:r>
            <a:r>
              <a:rPr lang="sk-SK" dirty="0" smtClean="0"/>
              <a:t>, pretože </a:t>
            </a:r>
            <a:r>
              <a:rPr lang="sk-SK" b="1" dirty="0" smtClean="0"/>
              <a:t>väčšina statkov</a:t>
            </a:r>
            <a:r>
              <a:rPr lang="sk-SK" dirty="0" smtClean="0"/>
              <a:t>, ktoré na ich uspokojenie potrebuje </a:t>
            </a:r>
            <a:r>
              <a:rPr lang="sk-SK" b="1" dirty="0" smtClean="0"/>
              <a:t>sú vzácne statky </a:t>
            </a:r>
            <a:r>
              <a:rPr lang="sk-SK" dirty="0" smtClean="0"/>
              <a:t>(ekonomické) </a:t>
            </a:r>
            <a:r>
              <a:rPr lang="sk-SK" dirty="0" smtClean="0">
                <a:sym typeface="Wingdings" pitchFamily="2" charset="2"/>
              </a:rPr>
              <a:t> </a:t>
            </a:r>
            <a:r>
              <a:rPr lang="sk-SK" b="1" dirty="0" smtClean="0">
                <a:sym typeface="Wingdings" pitchFamily="2" charset="2"/>
              </a:rPr>
              <a:t>musí sa rozhodnúť</a:t>
            </a:r>
            <a:r>
              <a:rPr lang="sk-SK" dirty="0" smtClean="0">
                <a:sym typeface="Wingdings" pitchFamily="2" charset="2"/>
              </a:rPr>
              <a:t>, </a:t>
            </a:r>
            <a:r>
              <a:rPr lang="sk-SK" u="sng" dirty="0" smtClean="0">
                <a:sym typeface="Wingdings" pitchFamily="2" charset="2"/>
              </a:rPr>
              <a:t>ktoré si vyberie a ktorých sa vzdá</a:t>
            </a:r>
            <a:r>
              <a:rPr lang="sk-SK" dirty="0" smtClean="0">
                <a:sym typeface="Wingdings" pitchFamily="2" charset="2"/>
              </a:rPr>
              <a:t>...</a:t>
            </a:r>
            <a:endParaRPr lang="sk-SK" dirty="0"/>
          </a:p>
        </p:txBody>
      </p:sp>
      <p:pic>
        <p:nvPicPr>
          <p:cNvPr id="4" name="Obrázok 3" descr="otaznik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4929198"/>
            <a:ext cx="1619250" cy="192880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4714875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Rovná spojovacia šípka 6"/>
          <p:cNvCxnSpPr/>
          <p:nvPr/>
        </p:nvCxnSpPr>
        <p:spPr>
          <a:xfrm flipV="1">
            <a:off x="1857356" y="5643578"/>
            <a:ext cx="185738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/>
              <a:t>Maslowova</a:t>
            </a:r>
            <a:r>
              <a:rPr lang="sk-SK" dirty="0" smtClean="0"/>
              <a:t> pyramída potrieb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A. </a:t>
            </a:r>
            <a:r>
              <a:rPr lang="sk-SK" b="1" dirty="0" err="1" smtClean="0"/>
              <a:t>Maslow</a:t>
            </a:r>
            <a:r>
              <a:rPr lang="sk-SK" dirty="0" smtClean="0"/>
              <a:t>, americký psychológ </a:t>
            </a:r>
            <a:r>
              <a:rPr lang="sk-SK" b="1" dirty="0" smtClean="0"/>
              <a:t>vypracoval pyramídu ľudských potrieb</a:t>
            </a:r>
            <a:r>
              <a:rPr lang="sk-SK" dirty="0" smtClean="0"/>
              <a:t>, ktorá spočíva v ich hierarchickom usporiadaní =&gt; </a:t>
            </a:r>
            <a:r>
              <a:rPr lang="sk-SK" b="1" dirty="0" smtClean="0"/>
              <a:t>čím nižšie sa potreby nachádzajú v pyramíde, tým sú dôležitejšie</a:t>
            </a:r>
            <a:endParaRPr lang="sk-SK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357694"/>
            <a:ext cx="5072098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</TotalTime>
  <Words>547</Words>
  <Application>Microsoft Office PowerPoint</Application>
  <PresentationFormat>Prezentácia na obrazovke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Calibri</vt:lpstr>
      <vt:lpstr>Constantia</vt:lpstr>
      <vt:lpstr>Wingdings</vt:lpstr>
      <vt:lpstr>Wingdings 2</vt:lpstr>
      <vt:lpstr>Tok</vt:lpstr>
      <vt:lpstr>Potreby a statky </vt:lpstr>
      <vt:lpstr>Potreby </vt:lpstr>
      <vt:lpstr>Základné a vyššie potreby</vt:lpstr>
      <vt:lpstr>Každý má iné možnosti</vt:lpstr>
      <vt:lpstr>Statky </vt:lpstr>
      <vt:lpstr>Statky z hľadiska dostupnosti</vt:lpstr>
      <vt:lpstr>Statky z hľadiska formy</vt:lpstr>
      <vt:lpstr>Uspokojovanie potrieb</vt:lpstr>
      <vt:lpstr>Maslowova pyramída potrieb</vt:lpstr>
      <vt:lpstr>Zhrnutie </vt:lpstr>
      <vt:lpstr>Použitá 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Potreby a statky</dc:title>
  <dc:creator>Valued Acer Customer</dc:creator>
  <cp:lastModifiedBy>student</cp:lastModifiedBy>
  <cp:revision>29</cp:revision>
  <dcterms:created xsi:type="dcterms:W3CDTF">2013-02-02T07:38:46Z</dcterms:created>
  <dcterms:modified xsi:type="dcterms:W3CDTF">2021-09-17T06:51:07Z</dcterms:modified>
</cp:coreProperties>
</file>