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-12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50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93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496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597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755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992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91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6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00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170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768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884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17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363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670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2DAB-9AC4-4A38-B39B-A61307F574F2}" type="datetimeFigureOut">
              <a:rPr lang="sk-SK" smtClean="0"/>
              <a:t>29.01.2023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25919D-E87A-4C4B-9A32-54A063DD8E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255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F3D719D-2B2D-47E8-9BAB-09B3A78B4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670" y="2312255"/>
            <a:ext cx="8777836" cy="1646302"/>
          </a:xfrm>
        </p:spPr>
        <p:txBody>
          <a:bodyPr/>
          <a:lstStyle/>
          <a:p>
            <a:pPr algn="ctr"/>
            <a:r>
              <a:rPr lang="sk-SK" sz="8000" b="1" i="1" dirty="0">
                <a:solidFill>
                  <a:schemeClr val="accent2">
                    <a:lumMod val="75000"/>
                  </a:schemeClr>
                </a:solidFill>
              </a:rPr>
              <a:t>OBEC, V KTOREJ ŽIJEM...</a:t>
            </a:r>
          </a:p>
        </p:txBody>
      </p:sp>
    </p:spTree>
    <p:extLst>
      <p:ext uri="{BB962C8B-B14F-4D97-AF65-F5344CB8AC3E}">
        <p14:creationId xmlns:p14="http://schemas.microsoft.com/office/powerpoint/2010/main" val="90284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Hrdosť na svoju obec...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85A8943E-D82B-4754-B163-E084D2C182FE}"/>
              </a:ext>
            </a:extLst>
          </p:cNvPr>
          <p:cNvSpPr/>
          <p:nvPr/>
        </p:nvSpPr>
        <p:spPr>
          <a:xfrm>
            <a:off x="434053" y="854179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1. BUDUJ si vzťah k svojej rodnej obci!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Bublina: šípka nahor 12">
            <a:extLst>
              <a:ext uri="{FF2B5EF4-FFF2-40B4-BE49-F238E27FC236}">
                <a16:creationId xmlns:a16="http://schemas.microsoft.com/office/drawing/2014/main" xmlns="" id="{215CA30D-E435-442D-AC04-5D9DFB4A56C1}"/>
              </a:ext>
            </a:extLst>
          </p:cNvPr>
          <p:cNvSpPr/>
          <p:nvPr/>
        </p:nvSpPr>
        <p:spPr>
          <a:xfrm>
            <a:off x="434050" y="2167136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2. Buď slušným občanom svojej obce!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Bublina: šípka nahor 8">
            <a:extLst>
              <a:ext uri="{FF2B5EF4-FFF2-40B4-BE49-F238E27FC236}">
                <a16:creationId xmlns:a16="http://schemas.microsoft.com/office/drawing/2014/main" xmlns="" id="{DBFA9CD9-87B2-4CEC-804A-1FE2D369AFC9}"/>
              </a:ext>
            </a:extLst>
          </p:cNvPr>
          <p:cNvSpPr/>
          <p:nvPr/>
        </p:nvSpPr>
        <p:spPr>
          <a:xfrm>
            <a:off x="434047" y="3480093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3. Vnímaj krásu a históriu svojej obce!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Bublina: šípka nahor 9">
            <a:extLst>
              <a:ext uri="{FF2B5EF4-FFF2-40B4-BE49-F238E27FC236}">
                <a16:creationId xmlns:a16="http://schemas.microsoft.com/office/drawing/2014/main" xmlns="" id="{EE3CDC2F-B5B2-43F0-A617-C90A88D0AD41}"/>
              </a:ext>
            </a:extLst>
          </p:cNvPr>
          <p:cNvSpPr/>
          <p:nvPr/>
        </p:nvSpPr>
        <p:spPr>
          <a:xfrm>
            <a:off x="434044" y="4793050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4. Snaž sa rozvíjať svoju obec, jej kultúru a odkazy Tvojich predkov! </a:t>
            </a:r>
            <a:r>
              <a:rPr lang="sk-SK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 descr="Keep Calm and Be Proud LGBT Rainbow T-Shirts &amp; Gifts">
            <a:extLst>
              <a:ext uri="{FF2B5EF4-FFF2-40B4-BE49-F238E27FC236}">
                <a16:creationId xmlns:a16="http://schemas.microsoft.com/office/drawing/2014/main" xmlns="" id="{E38947FD-CDAF-4F5E-8866-1B268BDE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69" y="896123"/>
            <a:ext cx="4036763" cy="40367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eneral Village Electrical I Love My Village-Brite Lites - Boxed by  Department 56 | Replacements, Ltd.">
            <a:extLst>
              <a:ext uri="{FF2B5EF4-FFF2-40B4-BE49-F238E27FC236}">
                <a16:creationId xmlns:a16="http://schemas.microsoft.com/office/drawing/2014/main" xmlns="" id="{E7D80081-B4FF-4B02-A006-FD79FB50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69" y="5150839"/>
            <a:ext cx="5746634" cy="158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47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Úloha pre Teba!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85A8943E-D82B-4754-B163-E084D2C182FE}"/>
              </a:ext>
            </a:extLst>
          </p:cNvPr>
          <p:cNvSpPr/>
          <p:nvPr/>
        </p:nvSpPr>
        <p:spPr>
          <a:xfrm>
            <a:off x="434053" y="854179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accent1">
                    <a:lumMod val="75000"/>
                  </a:schemeClr>
                </a:solidFill>
              </a:rPr>
              <a:t>1.Vytvor svoj vlastný BULLETIN = informačný leták o obci, v ktorej žiješ!</a:t>
            </a:r>
          </a:p>
        </p:txBody>
      </p:sp>
      <p:sp>
        <p:nvSpPr>
          <p:cNvPr id="13" name="Bublina: šípka nahor 12">
            <a:extLst>
              <a:ext uri="{FF2B5EF4-FFF2-40B4-BE49-F238E27FC236}">
                <a16:creationId xmlns:a16="http://schemas.microsoft.com/office/drawing/2014/main" xmlns="" id="{215CA30D-E435-442D-AC04-5D9DFB4A56C1}"/>
              </a:ext>
            </a:extLst>
          </p:cNvPr>
          <p:cNvSpPr/>
          <p:nvPr/>
        </p:nvSpPr>
        <p:spPr>
          <a:xfrm>
            <a:off x="434050" y="2167136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accent1">
                    <a:lumMod val="75000"/>
                  </a:schemeClr>
                </a:solidFill>
              </a:rPr>
              <a:t>2. Zapoj do bulletinu tieto časti: historické fakty, prírodné fakty, obyvateľstvo, kultúrne fakty</a:t>
            </a:r>
          </a:p>
        </p:txBody>
      </p:sp>
      <p:sp>
        <p:nvSpPr>
          <p:cNvPr id="9" name="Bublina: šípka nahor 8">
            <a:extLst>
              <a:ext uri="{FF2B5EF4-FFF2-40B4-BE49-F238E27FC236}">
                <a16:creationId xmlns:a16="http://schemas.microsoft.com/office/drawing/2014/main" xmlns="" id="{DBFA9CD9-87B2-4CEC-804A-1FE2D369AFC9}"/>
              </a:ext>
            </a:extLst>
          </p:cNvPr>
          <p:cNvSpPr/>
          <p:nvPr/>
        </p:nvSpPr>
        <p:spPr>
          <a:xfrm>
            <a:off x="434047" y="3480093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accent1">
                    <a:lumMod val="75000"/>
                  </a:schemeClr>
                </a:solidFill>
              </a:rPr>
              <a:t>3. Vymysli svojmu bulletinu pútavý názov, ktorým sa snažíš prilákať cudzincov do Tvojej obce!</a:t>
            </a:r>
          </a:p>
        </p:txBody>
      </p:sp>
      <p:sp>
        <p:nvSpPr>
          <p:cNvPr id="10" name="Bublina: šípka nahor 9">
            <a:extLst>
              <a:ext uri="{FF2B5EF4-FFF2-40B4-BE49-F238E27FC236}">
                <a16:creationId xmlns:a16="http://schemas.microsoft.com/office/drawing/2014/main" xmlns="" id="{EE3CDC2F-B5B2-43F0-A617-C90A88D0AD41}"/>
              </a:ext>
            </a:extLst>
          </p:cNvPr>
          <p:cNvSpPr/>
          <p:nvPr/>
        </p:nvSpPr>
        <p:spPr>
          <a:xfrm>
            <a:off x="434047" y="4890942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accent1">
                    <a:lumMod val="75000"/>
                  </a:schemeClr>
                </a:solidFill>
              </a:rPr>
              <a:t>4. Nezabudni dať svojmu bulletinu príťažlivú estetickú tvár – vítané sú obrázky, fotografie, ilustrácie...</a:t>
            </a:r>
          </a:p>
        </p:txBody>
      </p:sp>
      <p:sp>
        <p:nvSpPr>
          <p:cNvPr id="11" name="Bublina: šípka doľava 10">
            <a:extLst>
              <a:ext uri="{FF2B5EF4-FFF2-40B4-BE49-F238E27FC236}">
                <a16:creationId xmlns:a16="http://schemas.microsoft.com/office/drawing/2014/main" xmlns="" id="{22716C6A-4AD4-422E-AEAD-873CC65265C9}"/>
              </a:ext>
            </a:extLst>
          </p:cNvPr>
          <p:cNvSpPr/>
          <p:nvPr/>
        </p:nvSpPr>
        <p:spPr>
          <a:xfrm>
            <a:off x="6233020" y="1205685"/>
            <a:ext cx="5661947" cy="1663350"/>
          </a:xfrm>
          <a:prstGeom prst="lef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Bulletin pošli na zhodnotenie do 29.03.2021! </a:t>
            </a:r>
            <a:r>
              <a:rPr lang="sk-SK" sz="2400" b="1" dirty="0">
                <a:sym typeface="Wingdings" panose="05000000000000000000" pitchFamily="2" charset="2"/>
              </a:rPr>
              <a:t></a:t>
            </a:r>
            <a:endParaRPr lang="sk-SK" sz="2400" b="1" dirty="0"/>
          </a:p>
        </p:txBody>
      </p:sp>
      <p:pic>
        <p:nvPicPr>
          <p:cNvPr id="9218" name="Picture 2" descr="Tumblr Mehzmqvqul1rgpyeqo1 500 411×750 Pixels Paintings - Keep Calm And Be  Creative PNG Image | Transparent PNG Free Download on SeekPNG">
            <a:extLst>
              <a:ext uri="{FF2B5EF4-FFF2-40B4-BE49-F238E27FC236}">
                <a16:creationId xmlns:a16="http://schemas.microsoft.com/office/drawing/2014/main" xmlns="" id="{56F1AF8A-C818-4B56-A204-319CC2EB8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31" y="2734810"/>
            <a:ext cx="1863373" cy="38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e creative ribbon - Transparent PNG &amp; SVG vector file">
            <a:extLst>
              <a:ext uri="{FF2B5EF4-FFF2-40B4-BE49-F238E27FC236}">
                <a16:creationId xmlns:a16="http://schemas.microsoft.com/office/drawing/2014/main" xmlns="" id="{2925334A-02CB-4EB9-8152-DE194042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78" y="2167136"/>
            <a:ext cx="366598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8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he Power of Saying Thank You - Happy Thanksgiving From EB">
            <a:extLst>
              <a:ext uri="{FF2B5EF4-FFF2-40B4-BE49-F238E27FC236}">
                <a16:creationId xmlns:a16="http://schemas.microsoft.com/office/drawing/2014/main" xmlns="" id="{6059CF14-4AF1-46C5-9802-594BD443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9" y="134224"/>
            <a:ext cx="8275165" cy="672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0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Premýšľaj a diskutuj!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AA9AD83E-7210-40E8-9CBE-0D8E7365A70C}"/>
              </a:ext>
            </a:extLst>
          </p:cNvPr>
          <p:cNvSpPr/>
          <p:nvPr/>
        </p:nvSpPr>
        <p:spPr>
          <a:xfrm rot="21151744">
            <a:off x="504335" y="1224793"/>
            <a:ext cx="4144162" cy="25166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1. Zamysli sa nad rozdielmi medzi životom v meste a na dedine. Uveď príklady negatív a pozitív. </a:t>
            </a:r>
            <a:r>
              <a:rPr lang="sk-SK" sz="2800" i="1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sz="2800" i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Bublina reči: obdĺžnik so zaoblenými rohmi 4">
            <a:extLst>
              <a:ext uri="{FF2B5EF4-FFF2-40B4-BE49-F238E27FC236}">
                <a16:creationId xmlns:a16="http://schemas.microsoft.com/office/drawing/2014/main" xmlns="" id="{98D55DFA-8B36-4476-A4CF-F80B494F560B}"/>
              </a:ext>
            </a:extLst>
          </p:cNvPr>
          <p:cNvSpPr/>
          <p:nvPr/>
        </p:nvSpPr>
        <p:spPr>
          <a:xfrm rot="1035681">
            <a:off x="4840542" y="3583498"/>
            <a:ext cx="4144162" cy="25166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2. Čo myslíš, ktoré dôvody vedú súčasnú populáciu k životu v mestách?</a:t>
            </a:r>
          </a:p>
        </p:txBody>
      </p:sp>
      <p:pic>
        <p:nvPicPr>
          <p:cNvPr id="1032" name="Picture 8" descr="Clipart Wallpaper Blink - Cartoon City Skyline Png , Transparent Cartoon -  Jing.fm">
            <a:extLst>
              <a:ext uri="{FF2B5EF4-FFF2-40B4-BE49-F238E27FC236}">
                <a16:creationId xmlns:a16="http://schemas.microsoft.com/office/drawing/2014/main" xmlns="" id="{B74509C8-E112-43C5-8930-FD50A7E3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70" y="882700"/>
            <a:ext cx="4819019" cy="214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ountain Village, Mountain Clipart, Alpine Cloud, Natural Scenery PNG  Transparent Clipart Image and PSD File for Free Download | Free background  photos, Natural scenery, Mountain village">
            <a:extLst>
              <a:ext uri="{FF2B5EF4-FFF2-40B4-BE49-F238E27FC236}">
                <a16:creationId xmlns:a16="http://schemas.microsoft.com/office/drawing/2014/main" xmlns="" id="{87DE4B50-C622-42C8-B3D8-E05A7A72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6" y="4362974"/>
            <a:ext cx="3892309" cy="24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FDF6178D-C7C6-4B8F-805F-D1EE61EFF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80" y="1954011"/>
            <a:ext cx="2080118" cy="34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...OBEC...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85A8943E-D82B-4754-B163-E084D2C182FE}"/>
              </a:ext>
            </a:extLst>
          </p:cNvPr>
          <p:cNvSpPr/>
          <p:nvPr/>
        </p:nvSpPr>
        <p:spPr>
          <a:xfrm>
            <a:off x="343949" y="939567"/>
            <a:ext cx="5100506" cy="1320800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ohraničený územný celok</a:t>
            </a:r>
          </a:p>
        </p:txBody>
      </p:sp>
      <p:sp>
        <p:nvSpPr>
          <p:cNvPr id="9" name="Bublina: šípka nahor 8">
            <a:extLst>
              <a:ext uri="{FF2B5EF4-FFF2-40B4-BE49-F238E27FC236}">
                <a16:creationId xmlns:a16="http://schemas.microsoft.com/office/drawing/2014/main" xmlns="" id="{677DE048-E27D-4F3C-A732-A9B7C7A148BB}"/>
              </a:ext>
            </a:extLst>
          </p:cNvPr>
          <p:cNvSpPr/>
          <p:nvPr/>
        </p:nvSpPr>
        <p:spPr>
          <a:xfrm>
            <a:off x="261457" y="2417428"/>
            <a:ext cx="5100506" cy="1320800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MESTO alebo DEDINA</a:t>
            </a:r>
          </a:p>
        </p:txBody>
      </p:sp>
      <p:sp>
        <p:nvSpPr>
          <p:cNvPr id="10" name="Bublina: šípka nahor 9">
            <a:extLst>
              <a:ext uri="{FF2B5EF4-FFF2-40B4-BE49-F238E27FC236}">
                <a16:creationId xmlns:a16="http://schemas.microsoft.com/office/drawing/2014/main" xmlns="" id="{8EAD04FD-8572-48D5-B2F8-23ACB2E7BD15}"/>
              </a:ext>
            </a:extLst>
          </p:cNvPr>
          <p:cNvSpPr/>
          <p:nvPr/>
        </p:nvSpPr>
        <p:spPr>
          <a:xfrm>
            <a:off x="261457" y="3895289"/>
            <a:ext cx="5100506" cy="1320800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vlastná správa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xmlns="" id="{B19D7DAA-EF59-4E9E-A6C5-0FB57F55E9D8}"/>
              </a:ext>
            </a:extLst>
          </p:cNvPr>
          <p:cNvSpPr/>
          <p:nvPr/>
        </p:nvSpPr>
        <p:spPr>
          <a:xfrm>
            <a:off x="261457" y="5784209"/>
            <a:ext cx="2986481" cy="6753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2">
                    <a:lumMod val="90000"/>
                  </a:schemeClr>
                </a:solidFill>
              </a:rPr>
              <a:t>PRIMÁTOR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xmlns="" id="{25320EC9-839B-4C24-BE3E-217A11EFEF1E}"/>
              </a:ext>
            </a:extLst>
          </p:cNvPr>
          <p:cNvSpPr/>
          <p:nvPr/>
        </p:nvSpPr>
        <p:spPr>
          <a:xfrm>
            <a:off x="3868722" y="5784209"/>
            <a:ext cx="2986481" cy="6753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2">
                    <a:lumMod val="90000"/>
                  </a:schemeClr>
                </a:solidFill>
              </a:rPr>
              <a:t>STAROSTA</a:t>
            </a:r>
          </a:p>
        </p:txBody>
      </p: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xmlns="" id="{1E3E2999-3031-4605-BEF6-E0AC691DBF7A}"/>
              </a:ext>
            </a:extLst>
          </p:cNvPr>
          <p:cNvCxnSpPr/>
          <p:nvPr/>
        </p:nvCxnSpPr>
        <p:spPr>
          <a:xfrm flipH="1">
            <a:off x="1501629" y="5016617"/>
            <a:ext cx="1082180" cy="901816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xmlns="" id="{74C84275-0B76-45B1-8C53-7CDEA793F9B4}"/>
              </a:ext>
            </a:extLst>
          </p:cNvPr>
          <p:cNvCxnSpPr>
            <a:cxnSpLocks/>
          </p:cNvCxnSpPr>
          <p:nvPr/>
        </p:nvCxnSpPr>
        <p:spPr>
          <a:xfrm>
            <a:off x="4236150" y="5016617"/>
            <a:ext cx="996891" cy="871056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AISING A FAMILY IN THE COUNTRY VS. THE CITY | The Fifty Candles Club">
            <a:extLst>
              <a:ext uri="{FF2B5EF4-FFF2-40B4-BE49-F238E27FC236}">
                <a16:creationId xmlns:a16="http://schemas.microsoft.com/office/drawing/2014/main" xmlns="" id="{8932C53A-E4D6-4529-9FBC-A98EF1F5F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09" y="273719"/>
            <a:ext cx="6223224" cy="3560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untry Living vs City Living | espacejapan">
            <a:extLst>
              <a:ext uri="{FF2B5EF4-FFF2-40B4-BE49-F238E27FC236}">
                <a16:creationId xmlns:a16="http://schemas.microsoft.com/office/drawing/2014/main" xmlns="" id="{0C2ADEA0-7532-4FE4-9630-19D7F8DB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961" y="3807484"/>
            <a:ext cx="2268930" cy="242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61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...PRVÉ MESTÁ...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85A8943E-D82B-4754-B163-E084D2C182FE}"/>
              </a:ext>
            </a:extLst>
          </p:cNvPr>
          <p:cNvSpPr/>
          <p:nvPr/>
        </p:nvSpPr>
        <p:spPr>
          <a:xfrm>
            <a:off x="343949" y="939567"/>
            <a:ext cx="5100506" cy="1320800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obdobie STREDOVEKU</a:t>
            </a:r>
          </a:p>
        </p:txBody>
      </p:sp>
      <p:sp>
        <p:nvSpPr>
          <p:cNvPr id="9" name="Bublina: šípka nahor 8">
            <a:extLst>
              <a:ext uri="{FF2B5EF4-FFF2-40B4-BE49-F238E27FC236}">
                <a16:creationId xmlns:a16="http://schemas.microsoft.com/office/drawing/2014/main" xmlns="" id="{677DE048-E27D-4F3C-A732-A9B7C7A148BB}"/>
              </a:ext>
            </a:extLst>
          </p:cNvPr>
          <p:cNvSpPr/>
          <p:nvPr/>
        </p:nvSpPr>
        <p:spPr>
          <a:xfrm>
            <a:off x="261457" y="2417428"/>
            <a:ext cx="5100506" cy="1320800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vznik novej vrstvy obyvateľstva</a:t>
            </a:r>
          </a:p>
        </p:txBody>
      </p:sp>
      <p:sp>
        <p:nvSpPr>
          <p:cNvPr id="10" name="Bublina: šípka nahor 9">
            <a:extLst>
              <a:ext uri="{FF2B5EF4-FFF2-40B4-BE49-F238E27FC236}">
                <a16:creationId xmlns:a16="http://schemas.microsoft.com/office/drawing/2014/main" xmlns="" id="{8EAD04FD-8572-48D5-B2F8-23ACB2E7BD15}"/>
              </a:ext>
            </a:extLst>
          </p:cNvPr>
          <p:cNvSpPr/>
          <p:nvPr/>
        </p:nvSpPr>
        <p:spPr>
          <a:xfrm>
            <a:off x="261457" y="3895289"/>
            <a:ext cx="5100506" cy="1320800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sídla remeslá a obchodu</a:t>
            </a:r>
          </a:p>
        </p:txBody>
      </p:sp>
      <p:sp>
        <p:nvSpPr>
          <p:cNvPr id="12" name="Bublina reči: obdĺžnik so zaoblenými rohmi 11">
            <a:extLst>
              <a:ext uri="{FF2B5EF4-FFF2-40B4-BE49-F238E27FC236}">
                <a16:creationId xmlns:a16="http://schemas.microsoft.com/office/drawing/2014/main" xmlns="" id="{FBC037EB-CE05-4F82-A11A-88C068D83335}"/>
              </a:ext>
            </a:extLst>
          </p:cNvPr>
          <p:cNvSpPr/>
          <p:nvPr/>
        </p:nvSpPr>
        <p:spPr>
          <a:xfrm>
            <a:off x="5645885" y="1320800"/>
            <a:ext cx="3909175" cy="36161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Vedel si, že...?</a:t>
            </a:r>
          </a:p>
          <a:p>
            <a:pPr algn="ctr"/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Fungovanie prvých miest bolo závislé od vôle panovníka. Aby sa mesta stali slobodnými, museli získať privilégia.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xmlns="" id="{0DF741E7-F35B-4FB4-B790-2AA89C2B3D28}"/>
              </a:ext>
            </a:extLst>
          </p:cNvPr>
          <p:cNvSpPr/>
          <p:nvPr/>
        </p:nvSpPr>
        <p:spPr>
          <a:xfrm>
            <a:off x="118844" y="5658374"/>
            <a:ext cx="2986481" cy="6753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2">
                    <a:lumMod val="90000"/>
                  </a:schemeClr>
                </a:solidFill>
              </a:rPr>
              <a:t>1. hradby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xmlns="" id="{FC4970A9-4600-481C-80AC-04991E688138}"/>
              </a:ext>
            </a:extLst>
          </p:cNvPr>
          <p:cNvSpPr/>
          <p:nvPr/>
        </p:nvSpPr>
        <p:spPr>
          <a:xfrm>
            <a:off x="2659404" y="5658374"/>
            <a:ext cx="2986481" cy="6753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2">
                    <a:lumMod val="90000"/>
                  </a:schemeClr>
                </a:solidFill>
              </a:rPr>
              <a:t>2. remeslo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xmlns="" id="{E1178A67-9963-41C7-A5E7-485007F5BF66}"/>
              </a:ext>
            </a:extLst>
          </p:cNvPr>
          <p:cNvSpPr/>
          <p:nvPr/>
        </p:nvSpPr>
        <p:spPr>
          <a:xfrm>
            <a:off x="5101998" y="5658374"/>
            <a:ext cx="2986481" cy="6753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bg2">
                    <a:lumMod val="90000"/>
                  </a:schemeClr>
                </a:solidFill>
              </a:rPr>
              <a:t>3. trhy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xmlns="" id="{E5BD5ED5-9C72-455C-9C2F-B9E98D725FEC}"/>
              </a:ext>
            </a:extLst>
          </p:cNvPr>
          <p:cNvSpPr/>
          <p:nvPr/>
        </p:nvSpPr>
        <p:spPr>
          <a:xfrm>
            <a:off x="7267755" y="5658374"/>
            <a:ext cx="2986481" cy="6753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bg2">
                    <a:lumMod val="90000"/>
                  </a:schemeClr>
                </a:solidFill>
              </a:rPr>
              <a:t>4. slobodní obyvatelia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xmlns="" id="{20A3A6C3-ACE1-47EB-8CAA-807B822044F3}"/>
              </a:ext>
            </a:extLst>
          </p:cNvPr>
          <p:cNvSpPr/>
          <p:nvPr/>
        </p:nvSpPr>
        <p:spPr>
          <a:xfrm>
            <a:off x="9532597" y="5658374"/>
            <a:ext cx="2659404" cy="6753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bg2">
                    <a:lumMod val="90000"/>
                  </a:schemeClr>
                </a:solidFill>
              </a:rPr>
              <a:t>5. architektúra</a:t>
            </a:r>
          </a:p>
        </p:txBody>
      </p:sp>
      <p:pic>
        <p:nvPicPr>
          <p:cNvPr id="20" name="Obrázok 19">
            <a:extLst>
              <a:ext uri="{FF2B5EF4-FFF2-40B4-BE49-F238E27FC236}">
                <a16:creationId xmlns:a16="http://schemas.microsoft.com/office/drawing/2014/main" xmlns="" id="{8DD79B33-A244-4186-80A8-FF844BC6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425" y="660400"/>
            <a:ext cx="2080118" cy="34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TRNAVA – najstaršie slovenské mesto...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85A8943E-D82B-4754-B163-E084D2C182FE}"/>
              </a:ext>
            </a:extLst>
          </p:cNvPr>
          <p:cNvSpPr/>
          <p:nvPr/>
        </p:nvSpPr>
        <p:spPr>
          <a:xfrm>
            <a:off x="434053" y="1600799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1. Prvé mesto na území SR, ktoré dostalo výsadu slobodného mesta.</a:t>
            </a:r>
          </a:p>
        </p:txBody>
      </p:sp>
      <p:sp>
        <p:nvSpPr>
          <p:cNvPr id="13" name="Bublina: šípka nahor 12">
            <a:extLst>
              <a:ext uri="{FF2B5EF4-FFF2-40B4-BE49-F238E27FC236}">
                <a16:creationId xmlns:a16="http://schemas.microsoft.com/office/drawing/2014/main" xmlns="" id="{215CA30D-E435-442D-AC04-5D9DFB4A56C1}"/>
              </a:ext>
            </a:extLst>
          </p:cNvPr>
          <p:cNvSpPr/>
          <p:nvPr/>
        </p:nvSpPr>
        <p:spPr>
          <a:xfrm>
            <a:off x="1375018" y="2855602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accent1">
                    <a:lumMod val="75000"/>
                  </a:schemeClr>
                </a:solidFill>
              </a:rPr>
              <a:t>2. Mesto malo aj obrannú funkciu, preto bolo obohnané hradbami.</a:t>
            </a:r>
          </a:p>
        </p:txBody>
      </p:sp>
      <p:sp>
        <p:nvSpPr>
          <p:cNvPr id="16" name="Bublina: šípka nahor 15">
            <a:extLst>
              <a:ext uri="{FF2B5EF4-FFF2-40B4-BE49-F238E27FC236}">
                <a16:creationId xmlns:a16="http://schemas.microsoft.com/office/drawing/2014/main" xmlns="" id="{4C9FAD2F-922A-45C5-A751-8E0E9B7E64DA}"/>
              </a:ext>
            </a:extLst>
          </p:cNvPr>
          <p:cNvSpPr/>
          <p:nvPr/>
        </p:nvSpPr>
        <p:spPr>
          <a:xfrm>
            <a:off x="3893114" y="3956058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200" b="1" dirty="0">
                <a:solidFill>
                  <a:schemeClr val="accent1">
                    <a:lumMod val="75000"/>
                  </a:schemeClr>
                </a:solidFill>
              </a:rPr>
              <a:t>3. Dejiny mesta sa viažu k slovenskému jazykovedcovi, Antonovi Bernolákovi.</a:t>
            </a:r>
          </a:p>
        </p:txBody>
      </p:sp>
      <p:sp>
        <p:nvSpPr>
          <p:cNvPr id="21" name="Bublina: šípka nahor 20">
            <a:extLst>
              <a:ext uri="{FF2B5EF4-FFF2-40B4-BE49-F238E27FC236}">
                <a16:creationId xmlns:a16="http://schemas.microsoft.com/office/drawing/2014/main" xmlns="" id="{AD4433A0-2FBF-4E84-B00A-8E0C6FF6F69F}"/>
              </a:ext>
            </a:extLst>
          </p:cNvPr>
          <p:cNvSpPr/>
          <p:nvPr/>
        </p:nvSpPr>
        <p:spPr>
          <a:xfrm>
            <a:off x="6096000" y="5210861"/>
            <a:ext cx="5661947" cy="1410849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200" b="1" dirty="0">
                <a:solidFill>
                  <a:schemeClr val="accent1">
                    <a:lumMod val="75000"/>
                  </a:schemeClr>
                </a:solidFill>
              </a:rPr>
              <a:t>4. Bohatá história sa podpísala aj na architektúre mesta, ktoré dnes nesie prívlastok Slovenský Rím.</a:t>
            </a:r>
          </a:p>
        </p:txBody>
      </p:sp>
      <p:pic>
        <p:nvPicPr>
          <p:cNvPr id="3074" name="Picture 2" descr="Mesto Trnava | Trnava">
            <a:extLst>
              <a:ext uri="{FF2B5EF4-FFF2-40B4-BE49-F238E27FC236}">
                <a16:creationId xmlns:a16="http://schemas.microsoft.com/office/drawing/2014/main" xmlns="" id="{5A42513D-5719-4D1F-8752-B9A83B03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5" y="4381272"/>
            <a:ext cx="3299048" cy="240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ávšteva spoločenstva v Trnave – Kresťanské centrum nepočujúcich –  Bratislava">
            <a:extLst>
              <a:ext uri="{FF2B5EF4-FFF2-40B4-BE49-F238E27FC236}">
                <a16:creationId xmlns:a16="http://schemas.microsoft.com/office/drawing/2014/main" xmlns="" id="{D492B111-D939-4A8B-B31E-8B2A4613D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206" y="1165604"/>
            <a:ext cx="4717437" cy="29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3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Z galérie Trnavy...</a:t>
            </a:r>
          </a:p>
        </p:txBody>
      </p:sp>
      <p:pic>
        <p:nvPicPr>
          <p:cNvPr id="5122" name="Picture 2" descr="Mestské opevnenie | Portál cestovného ruchu mesta Trnava">
            <a:extLst>
              <a:ext uri="{FF2B5EF4-FFF2-40B4-BE49-F238E27FC236}">
                <a16:creationId xmlns:a16="http://schemas.microsoft.com/office/drawing/2014/main" xmlns="" id="{F01B4404-D53B-4689-A455-19397F35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7" y="1178410"/>
            <a:ext cx="5230754" cy="29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amätník Antona Bernoláka v Trnave | Pamätníky Trnava | KamNaVylet.sk">
            <a:extLst>
              <a:ext uri="{FF2B5EF4-FFF2-40B4-BE49-F238E27FC236}">
                <a16:creationId xmlns:a16="http://schemas.microsoft.com/office/drawing/2014/main" xmlns="" id="{94898838-A8C6-4D40-8F00-8FCE7BF6E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974" y="1178410"/>
            <a:ext cx="622239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rojičné námestie v Trnave | Tibor Rendek">
            <a:extLst>
              <a:ext uri="{FF2B5EF4-FFF2-40B4-BE49-F238E27FC236}">
                <a16:creationId xmlns:a16="http://schemas.microsoft.com/office/drawing/2014/main" xmlns="" id="{DB654D57-FA6A-4D91-90D8-251E15DA9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712" y="3988965"/>
            <a:ext cx="3439486" cy="28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780 rokov slobodného kráľovského mesta pripomenú historici a archivári -  SME | MY Trnava">
            <a:extLst>
              <a:ext uri="{FF2B5EF4-FFF2-40B4-BE49-F238E27FC236}">
                <a16:creationId xmlns:a16="http://schemas.microsoft.com/office/drawing/2014/main" xmlns="" id="{E896152E-B950-4251-AAFC-9EC8F1F9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394"/>
            <a:ext cx="3632410" cy="252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Magnetka erb Trnava | magnetky - kľúčenky - suveníry">
            <a:extLst>
              <a:ext uri="{FF2B5EF4-FFF2-40B4-BE49-F238E27FC236}">
                <a16:creationId xmlns:a16="http://schemas.microsoft.com/office/drawing/2014/main" xmlns="" id="{203B87D8-A5FA-4EB2-8898-88EA5D04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99" y="4274257"/>
            <a:ext cx="3799426" cy="258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46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Premýšľaj a diskutuj!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AA9AD83E-7210-40E8-9CBE-0D8E7365A70C}"/>
              </a:ext>
            </a:extLst>
          </p:cNvPr>
          <p:cNvSpPr/>
          <p:nvPr/>
        </p:nvSpPr>
        <p:spPr>
          <a:xfrm rot="21151744">
            <a:off x="504335" y="1224793"/>
            <a:ext cx="4144162" cy="25166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1. Prečo by sme mohli byť hrdí na obec, v ktorej žijeme?</a:t>
            </a:r>
          </a:p>
        </p:txBody>
      </p:sp>
      <p:sp>
        <p:nvSpPr>
          <p:cNvPr id="5" name="Bublina reči: obdĺžnik so zaoblenými rohmi 4">
            <a:extLst>
              <a:ext uri="{FF2B5EF4-FFF2-40B4-BE49-F238E27FC236}">
                <a16:creationId xmlns:a16="http://schemas.microsoft.com/office/drawing/2014/main" xmlns="" id="{98D55DFA-8B36-4476-A4CF-F80B494F560B}"/>
              </a:ext>
            </a:extLst>
          </p:cNvPr>
          <p:cNvSpPr/>
          <p:nvPr/>
        </p:nvSpPr>
        <p:spPr>
          <a:xfrm rot="1035681">
            <a:off x="4840542" y="3583498"/>
            <a:ext cx="4144162" cy="25166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2. Ktoré miesta v rámci svojej obce a okolia by si ukázal známym zo zahraničia?</a:t>
            </a:r>
          </a:p>
        </p:txBody>
      </p:sp>
      <p:pic>
        <p:nvPicPr>
          <p:cNvPr id="1032" name="Picture 8" descr="Clipart Wallpaper Blink - Cartoon City Skyline Png , Transparent Cartoon -  Jing.fm">
            <a:extLst>
              <a:ext uri="{FF2B5EF4-FFF2-40B4-BE49-F238E27FC236}">
                <a16:creationId xmlns:a16="http://schemas.microsoft.com/office/drawing/2014/main" xmlns="" id="{B74509C8-E112-43C5-8930-FD50A7E3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70" y="882700"/>
            <a:ext cx="4819019" cy="214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ountain Village, Mountain Clipart, Alpine Cloud, Natural Scenery PNG  Transparent Clipart Image and PSD File for Free Download | Free background  photos, Natural scenery, Mountain village">
            <a:extLst>
              <a:ext uri="{FF2B5EF4-FFF2-40B4-BE49-F238E27FC236}">
                <a16:creationId xmlns:a16="http://schemas.microsoft.com/office/drawing/2014/main" xmlns="" id="{87DE4B50-C622-42C8-B3D8-E05A7A72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6" y="4362974"/>
            <a:ext cx="3892309" cy="24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xmlns="" id="{FDF6178D-C7C6-4B8F-805F-D1EE61EFF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80" y="1954011"/>
            <a:ext cx="2080118" cy="34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7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OBCE v SR:</a:t>
            </a:r>
          </a:p>
        </p:txBody>
      </p:sp>
      <p:sp>
        <p:nvSpPr>
          <p:cNvPr id="3" name="Bublina: šípka nahor 2">
            <a:extLst>
              <a:ext uri="{FF2B5EF4-FFF2-40B4-BE49-F238E27FC236}">
                <a16:creationId xmlns:a16="http://schemas.microsoft.com/office/drawing/2014/main" xmlns="" id="{85A8943E-D82B-4754-B163-E084D2C182FE}"/>
              </a:ext>
            </a:extLst>
          </p:cNvPr>
          <p:cNvSpPr/>
          <p:nvPr/>
        </p:nvSpPr>
        <p:spPr>
          <a:xfrm>
            <a:off x="343949" y="939567"/>
            <a:ext cx="5100506" cy="1320800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CELKOM: 2927</a:t>
            </a:r>
          </a:p>
        </p:txBody>
      </p:sp>
      <p:sp>
        <p:nvSpPr>
          <p:cNvPr id="9" name="Bublina: šípka nahor 8">
            <a:extLst>
              <a:ext uri="{FF2B5EF4-FFF2-40B4-BE49-F238E27FC236}">
                <a16:creationId xmlns:a16="http://schemas.microsoft.com/office/drawing/2014/main" xmlns="" id="{677DE048-E27D-4F3C-A732-A9B7C7A148BB}"/>
              </a:ext>
            </a:extLst>
          </p:cNvPr>
          <p:cNvSpPr/>
          <p:nvPr/>
        </p:nvSpPr>
        <p:spPr>
          <a:xfrm>
            <a:off x="261457" y="2417428"/>
            <a:ext cx="5100506" cy="1320800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accent1">
                    <a:lumMod val="75000"/>
                  </a:schemeClr>
                </a:solidFill>
              </a:rPr>
              <a:t>dediny + mestá + mestské časti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xmlns="" id="{0BC53467-094E-4ECC-8724-EE6743FAB116}"/>
              </a:ext>
            </a:extLst>
          </p:cNvPr>
          <p:cNvSpPr/>
          <p:nvPr/>
        </p:nvSpPr>
        <p:spPr>
          <a:xfrm>
            <a:off x="5546521" y="2613171"/>
            <a:ext cx="2986481" cy="6753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2">
                    <a:lumMod val="90000"/>
                  </a:schemeClr>
                </a:solidFill>
              </a:rPr>
              <a:t>Bratislava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xmlns="" id="{9818AF57-4FC4-4B2B-BC98-60DDCFC20460}"/>
              </a:ext>
            </a:extLst>
          </p:cNvPr>
          <p:cNvSpPr/>
          <p:nvPr/>
        </p:nvSpPr>
        <p:spPr>
          <a:xfrm>
            <a:off x="5623420" y="3526639"/>
            <a:ext cx="2986481" cy="6753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bg2">
                    <a:lumMod val="90000"/>
                  </a:schemeClr>
                </a:solidFill>
              </a:rPr>
              <a:t>Košice</a:t>
            </a:r>
          </a:p>
        </p:txBody>
      </p: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xmlns="" id="{F67CA87C-52B5-475D-BC58-90736A97EA8E}"/>
              </a:ext>
            </a:extLst>
          </p:cNvPr>
          <p:cNvCxnSpPr>
            <a:cxnSpLocks/>
          </p:cNvCxnSpPr>
          <p:nvPr/>
        </p:nvCxnSpPr>
        <p:spPr>
          <a:xfrm flipV="1">
            <a:off x="4110606" y="3077828"/>
            <a:ext cx="1960227" cy="448811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xmlns="" id="{5BFC93CB-9F67-42CE-807A-BE222F5893A5}"/>
              </a:ext>
            </a:extLst>
          </p:cNvPr>
          <p:cNvCxnSpPr>
            <a:cxnSpLocks/>
          </p:cNvCxnSpPr>
          <p:nvPr/>
        </p:nvCxnSpPr>
        <p:spPr>
          <a:xfrm>
            <a:off x="4110606" y="3552738"/>
            <a:ext cx="2211198" cy="464657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ublina: šípka doľava 7">
            <a:extLst>
              <a:ext uri="{FF2B5EF4-FFF2-40B4-BE49-F238E27FC236}">
                <a16:creationId xmlns:a16="http://schemas.microsoft.com/office/drawing/2014/main" xmlns="" id="{111B401A-795F-4A3D-8D75-BFBE2F885387}"/>
              </a:ext>
            </a:extLst>
          </p:cNvPr>
          <p:cNvSpPr/>
          <p:nvPr/>
        </p:nvSpPr>
        <p:spPr>
          <a:xfrm>
            <a:off x="8045042" y="2558642"/>
            <a:ext cx="3397541" cy="7927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/>
              <a:t>17</a:t>
            </a:r>
          </a:p>
        </p:txBody>
      </p:sp>
      <p:sp>
        <p:nvSpPr>
          <p:cNvPr id="23" name="Bublina: šípka doľava 22">
            <a:extLst>
              <a:ext uri="{FF2B5EF4-FFF2-40B4-BE49-F238E27FC236}">
                <a16:creationId xmlns:a16="http://schemas.microsoft.com/office/drawing/2014/main" xmlns="" id="{A6014F77-466B-4C44-9CC6-8D55D97FFE46}"/>
              </a:ext>
            </a:extLst>
          </p:cNvPr>
          <p:cNvSpPr/>
          <p:nvPr/>
        </p:nvSpPr>
        <p:spPr>
          <a:xfrm>
            <a:off x="8024070" y="3526639"/>
            <a:ext cx="3397541" cy="7927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/>
              <a:t>22</a:t>
            </a:r>
          </a:p>
        </p:txBody>
      </p:sp>
      <p:pic>
        <p:nvPicPr>
          <p:cNvPr id="6146" name="Picture 2" descr="nabídka Náladový podnebí bratislava mapa mestske casti - petrguziana.cz">
            <a:extLst>
              <a:ext uri="{FF2B5EF4-FFF2-40B4-BE49-F238E27FC236}">
                <a16:creationId xmlns:a16="http://schemas.microsoft.com/office/drawing/2014/main" xmlns="" id="{B57BD267-2D7F-4223-BAAD-4AA8AC38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4" y="3846194"/>
            <a:ext cx="4409331" cy="28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estské časti Košíc – Wikipédia">
            <a:extLst>
              <a:ext uri="{FF2B5EF4-FFF2-40B4-BE49-F238E27FC236}">
                <a16:creationId xmlns:a16="http://schemas.microsoft.com/office/drawing/2014/main" xmlns="" id="{F8CAA4CE-F630-4FFB-AA64-7A258E36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40759" y="2822111"/>
            <a:ext cx="2756690" cy="531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dĺžnik 10">
            <a:extLst>
              <a:ext uri="{FF2B5EF4-FFF2-40B4-BE49-F238E27FC236}">
                <a16:creationId xmlns:a16="http://schemas.microsoft.com/office/drawing/2014/main" xmlns="" id="{9FC55D1C-3688-4854-8F23-3CE5A18A0693}"/>
              </a:ext>
            </a:extLst>
          </p:cNvPr>
          <p:cNvSpPr/>
          <p:nvPr/>
        </p:nvSpPr>
        <p:spPr>
          <a:xfrm>
            <a:off x="5662957" y="251670"/>
            <a:ext cx="6006129" cy="20688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xmlns="" id="{00C01C65-E8C3-4196-AACC-D98D907DD357}"/>
              </a:ext>
            </a:extLst>
          </p:cNvPr>
          <p:cNvSpPr/>
          <p:nvPr/>
        </p:nvSpPr>
        <p:spPr>
          <a:xfrm>
            <a:off x="5815357" y="404070"/>
            <a:ext cx="669333" cy="678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/>
              <a:t>D</a:t>
            </a: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xmlns="" id="{409E6A46-3CD2-4B8A-8A2A-F64FDC938910}"/>
              </a:ext>
            </a:extLst>
          </p:cNvPr>
          <p:cNvSpPr/>
          <p:nvPr/>
        </p:nvSpPr>
        <p:spPr>
          <a:xfrm>
            <a:off x="10338692" y="1458054"/>
            <a:ext cx="669333" cy="678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/>
              <a:t>D</a:t>
            </a: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xmlns="" id="{F367BF37-7BE9-4B9F-9516-AD9082A7C635}"/>
              </a:ext>
            </a:extLst>
          </p:cNvPr>
          <p:cNvSpPr/>
          <p:nvPr/>
        </p:nvSpPr>
        <p:spPr>
          <a:xfrm>
            <a:off x="9409145" y="404070"/>
            <a:ext cx="669333" cy="678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D</a:t>
            </a:r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xmlns="" id="{EBA74B19-27A3-49EC-A621-FCA8E6FCF379}"/>
              </a:ext>
            </a:extLst>
          </p:cNvPr>
          <p:cNvSpPr/>
          <p:nvPr/>
        </p:nvSpPr>
        <p:spPr>
          <a:xfrm>
            <a:off x="6881087" y="863949"/>
            <a:ext cx="2368136" cy="12641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Hviezda: 6-cípa 23">
            <a:extLst>
              <a:ext uri="{FF2B5EF4-FFF2-40B4-BE49-F238E27FC236}">
                <a16:creationId xmlns:a16="http://schemas.microsoft.com/office/drawing/2014/main" xmlns="" id="{A8C73054-66E6-47A8-BBF1-71FDDC88582A}"/>
              </a:ext>
            </a:extLst>
          </p:cNvPr>
          <p:cNvSpPr/>
          <p:nvPr/>
        </p:nvSpPr>
        <p:spPr>
          <a:xfrm>
            <a:off x="7116660" y="1510160"/>
            <a:ext cx="334162" cy="383913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1" name="Hviezda: 6-cípa 30">
            <a:extLst>
              <a:ext uri="{FF2B5EF4-FFF2-40B4-BE49-F238E27FC236}">
                <a16:creationId xmlns:a16="http://schemas.microsoft.com/office/drawing/2014/main" xmlns="" id="{408E1E4E-50B9-42D9-8E23-1DEF395E4D8F}"/>
              </a:ext>
            </a:extLst>
          </p:cNvPr>
          <p:cNvSpPr/>
          <p:nvPr/>
        </p:nvSpPr>
        <p:spPr>
          <a:xfrm>
            <a:off x="7368658" y="1033069"/>
            <a:ext cx="334162" cy="383913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Hviezda: 6-cípa 31">
            <a:extLst>
              <a:ext uri="{FF2B5EF4-FFF2-40B4-BE49-F238E27FC236}">
                <a16:creationId xmlns:a16="http://schemas.microsoft.com/office/drawing/2014/main" xmlns="" id="{72F9017F-20FC-4FFD-8B60-FF9E3DB553BE}"/>
              </a:ext>
            </a:extLst>
          </p:cNvPr>
          <p:cNvSpPr/>
          <p:nvPr/>
        </p:nvSpPr>
        <p:spPr>
          <a:xfrm>
            <a:off x="7990571" y="983402"/>
            <a:ext cx="334162" cy="383913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Hviezda: 6-cípa 32">
            <a:extLst>
              <a:ext uri="{FF2B5EF4-FFF2-40B4-BE49-F238E27FC236}">
                <a16:creationId xmlns:a16="http://schemas.microsoft.com/office/drawing/2014/main" xmlns="" id="{340AE6D3-181A-4610-916D-1CB6EBE5BE64}"/>
              </a:ext>
            </a:extLst>
          </p:cNvPr>
          <p:cNvSpPr/>
          <p:nvPr/>
        </p:nvSpPr>
        <p:spPr>
          <a:xfrm>
            <a:off x="8564357" y="1128843"/>
            <a:ext cx="334162" cy="383913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Hviezda: 6-cípa 33">
            <a:extLst>
              <a:ext uri="{FF2B5EF4-FFF2-40B4-BE49-F238E27FC236}">
                <a16:creationId xmlns:a16="http://schemas.microsoft.com/office/drawing/2014/main" xmlns="" id="{ACFD4BCD-B6E0-422D-950D-7A8D4B406215}"/>
              </a:ext>
            </a:extLst>
          </p:cNvPr>
          <p:cNvSpPr/>
          <p:nvPr/>
        </p:nvSpPr>
        <p:spPr>
          <a:xfrm>
            <a:off x="8822094" y="1679139"/>
            <a:ext cx="334162" cy="383913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xmlns="" id="{81786547-063D-4121-BCDC-A67DC31CC095}"/>
              </a:ext>
            </a:extLst>
          </p:cNvPr>
          <p:cNvSpPr txBox="1"/>
          <p:nvPr/>
        </p:nvSpPr>
        <p:spPr>
          <a:xfrm>
            <a:off x="7535739" y="1576035"/>
            <a:ext cx="191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solidFill>
                  <a:schemeClr val="bg2">
                    <a:lumMod val="90000"/>
                  </a:schemeClr>
                </a:solidFill>
              </a:rPr>
              <a:t>mesto</a:t>
            </a:r>
          </a:p>
        </p:txBody>
      </p:sp>
      <p:sp>
        <p:nvSpPr>
          <p:cNvPr id="36" name="BlokTextu 35">
            <a:extLst>
              <a:ext uri="{FF2B5EF4-FFF2-40B4-BE49-F238E27FC236}">
                <a16:creationId xmlns:a16="http://schemas.microsoft.com/office/drawing/2014/main" xmlns="" id="{96E32C9A-0524-4AEF-81AD-E2C890AF946D}"/>
              </a:ext>
            </a:extLst>
          </p:cNvPr>
          <p:cNvSpPr txBox="1"/>
          <p:nvPr/>
        </p:nvSpPr>
        <p:spPr>
          <a:xfrm>
            <a:off x="7206764" y="253111"/>
            <a:ext cx="191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solidFill>
                  <a:schemeClr val="accent4">
                    <a:lumMod val="75000"/>
                  </a:schemeClr>
                </a:solidFill>
              </a:rPr>
              <a:t>obec</a:t>
            </a:r>
          </a:p>
        </p:txBody>
      </p:sp>
      <p:cxnSp>
        <p:nvCxnSpPr>
          <p:cNvPr id="37" name="Rovná spojovacia šípka 36">
            <a:extLst>
              <a:ext uri="{FF2B5EF4-FFF2-40B4-BE49-F238E27FC236}">
                <a16:creationId xmlns:a16="http://schemas.microsoft.com/office/drawing/2014/main" xmlns="" id="{B282DC47-3A3A-4BB2-B8E1-61639CB68853}"/>
              </a:ext>
            </a:extLst>
          </p:cNvPr>
          <p:cNvCxnSpPr>
            <a:cxnSpLocks/>
          </p:cNvCxnSpPr>
          <p:nvPr/>
        </p:nvCxnSpPr>
        <p:spPr>
          <a:xfrm flipV="1">
            <a:off x="5674273" y="1743455"/>
            <a:ext cx="1622973" cy="556527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>
            <a:extLst>
              <a:ext uri="{FF2B5EF4-FFF2-40B4-BE49-F238E27FC236}">
                <a16:creationId xmlns:a16="http://schemas.microsoft.com/office/drawing/2014/main" xmlns="" id="{7056B966-CF70-496B-8455-8082CC0C8041}"/>
              </a:ext>
            </a:extLst>
          </p:cNvPr>
          <p:cNvSpPr txBox="1"/>
          <p:nvPr/>
        </p:nvSpPr>
        <p:spPr>
          <a:xfrm>
            <a:off x="5621678" y="1454338"/>
            <a:ext cx="191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>
                <a:solidFill>
                  <a:schemeClr val="accent4">
                    <a:lumMod val="75000"/>
                  </a:schemeClr>
                </a:solidFill>
              </a:rPr>
              <a:t>m.časť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4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407E11C-4278-4DBE-B046-0D4E11A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53" y="0"/>
            <a:ext cx="8596668" cy="1320800"/>
          </a:xfrm>
        </p:spPr>
        <p:txBody>
          <a:bodyPr>
            <a:normAutofit/>
          </a:bodyPr>
          <a:lstStyle/>
          <a:p>
            <a:r>
              <a:rPr lang="sk-SK" sz="6000" b="1" i="1" dirty="0">
                <a:solidFill>
                  <a:schemeClr val="accent2">
                    <a:lumMod val="75000"/>
                  </a:schemeClr>
                </a:solidFill>
              </a:rPr>
              <a:t>Čítaj a diskutuj:</a:t>
            </a:r>
          </a:p>
        </p:txBody>
      </p:sp>
      <p:sp>
        <p:nvSpPr>
          <p:cNvPr id="4" name="Bublina reči: obdĺžnik so zaoblenými rohmi 3">
            <a:extLst>
              <a:ext uri="{FF2B5EF4-FFF2-40B4-BE49-F238E27FC236}">
                <a16:creationId xmlns:a16="http://schemas.microsoft.com/office/drawing/2014/main" xmlns="" id="{AA9AD83E-7210-40E8-9CBE-0D8E7365A70C}"/>
              </a:ext>
            </a:extLst>
          </p:cNvPr>
          <p:cNvSpPr/>
          <p:nvPr/>
        </p:nvSpPr>
        <p:spPr>
          <a:xfrm>
            <a:off x="153228" y="1031283"/>
            <a:ext cx="6700577" cy="52185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Dúbravka:</a:t>
            </a:r>
          </a:p>
          <a:p>
            <a:pPr marL="514350" indent="-514350" algn="ctr">
              <a:buAutoNum type="alphaLcParenR"/>
            </a:pP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Počet obyvateľov: 33 224</a:t>
            </a:r>
          </a:p>
          <a:p>
            <a:pPr marL="514350" indent="-514350" algn="ctr">
              <a:buAutoNum type="alphaLcParenR"/>
            </a:pP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Poloha: SZ Bratislavy</a:t>
            </a:r>
          </a:p>
          <a:p>
            <a:pPr marL="514350" indent="-514350" algn="ctr">
              <a:buAutoNum type="alphaLcParenR"/>
            </a:pP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Prírodné prostredie: CHKO Malé Karpaty</a:t>
            </a:r>
          </a:p>
          <a:p>
            <a:pPr marL="514350" indent="-514350" algn="ctr">
              <a:buAutoNum type="alphaLcParenR"/>
            </a:pP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Založenie: 16. storočie, Chorváti</a:t>
            </a:r>
          </a:p>
          <a:p>
            <a:pPr marL="514350" indent="-514350" algn="ctr">
              <a:buAutoNum type="alphaLcParenR"/>
            </a:pP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Budovanie sídliska: 70. roky 20.storočia</a:t>
            </a:r>
          </a:p>
          <a:p>
            <a:pPr marL="514350" indent="-514350" algn="ctr">
              <a:buAutoNum type="alphaLcParenR"/>
            </a:pP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Historické pamiatky: </a:t>
            </a:r>
            <a:r>
              <a:rPr lang="sk-SK" sz="2800" i="1" dirty="0" err="1">
                <a:solidFill>
                  <a:schemeClr val="bg2">
                    <a:lumMod val="90000"/>
                  </a:schemeClr>
                </a:solidFill>
              </a:rPr>
              <a:t>Villa</a:t>
            </a: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sk-SK" sz="2800" i="1" dirty="0" err="1">
                <a:solidFill>
                  <a:schemeClr val="bg2">
                    <a:lumMod val="90000"/>
                  </a:schemeClr>
                </a:solidFill>
              </a:rPr>
              <a:t>Rustica</a:t>
            </a: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, kaplnky, Kostol sv. Kozmu a </a:t>
            </a:r>
            <a:r>
              <a:rPr lang="sk-SK" sz="2800" i="1" dirty="0" err="1">
                <a:solidFill>
                  <a:schemeClr val="bg2">
                    <a:lumMod val="90000"/>
                  </a:schemeClr>
                </a:solidFill>
              </a:rPr>
              <a:t>Damiana</a:t>
            </a: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sk-SK" sz="2800" i="1" dirty="0" err="1">
                <a:solidFill>
                  <a:schemeClr val="bg2">
                    <a:lumMod val="90000"/>
                  </a:schemeClr>
                </a:solidFill>
              </a:rPr>
              <a:t>Horánska</a:t>
            </a:r>
            <a:r>
              <a:rPr lang="sk-SK" sz="2800" i="1" dirty="0">
                <a:solidFill>
                  <a:schemeClr val="bg2">
                    <a:lumMod val="90000"/>
                  </a:schemeClr>
                </a:solidFill>
              </a:rPr>
              <a:t> studňa</a:t>
            </a:r>
          </a:p>
        </p:txBody>
      </p:sp>
      <p:sp>
        <p:nvSpPr>
          <p:cNvPr id="8" name="Bublina: šípka doľava 7">
            <a:extLst>
              <a:ext uri="{FF2B5EF4-FFF2-40B4-BE49-F238E27FC236}">
                <a16:creationId xmlns:a16="http://schemas.microsoft.com/office/drawing/2014/main" xmlns="" id="{275B637C-E7B7-4F8C-AC9C-81E5F5CA1AE0}"/>
              </a:ext>
            </a:extLst>
          </p:cNvPr>
          <p:cNvSpPr/>
          <p:nvPr/>
        </p:nvSpPr>
        <p:spPr>
          <a:xfrm>
            <a:off x="6937695" y="847287"/>
            <a:ext cx="5101077" cy="1174459"/>
          </a:xfrm>
          <a:prstGeom prst="lef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1. Na čo môžu byť obyvatelia Dúbravky hrdí?</a:t>
            </a:r>
          </a:p>
        </p:txBody>
      </p:sp>
      <p:sp>
        <p:nvSpPr>
          <p:cNvPr id="9" name="Bublina: šípka doľava 8">
            <a:extLst>
              <a:ext uri="{FF2B5EF4-FFF2-40B4-BE49-F238E27FC236}">
                <a16:creationId xmlns:a16="http://schemas.microsoft.com/office/drawing/2014/main" xmlns="" id="{88A6357F-B8D0-409E-925A-1E22E195DBB9}"/>
              </a:ext>
            </a:extLst>
          </p:cNvPr>
          <p:cNvSpPr/>
          <p:nvPr/>
        </p:nvSpPr>
        <p:spPr>
          <a:xfrm>
            <a:off x="6937695" y="2281803"/>
            <a:ext cx="5101077" cy="1174459"/>
          </a:xfrm>
          <a:prstGeom prst="lef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2. Bola Dúbravka od svojho vzniku mestskou časťou BA?</a:t>
            </a:r>
          </a:p>
        </p:txBody>
      </p:sp>
      <p:sp>
        <p:nvSpPr>
          <p:cNvPr id="10" name="Bublina: šípka doľava 9">
            <a:extLst>
              <a:ext uri="{FF2B5EF4-FFF2-40B4-BE49-F238E27FC236}">
                <a16:creationId xmlns:a16="http://schemas.microsoft.com/office/drawing/2014/main" xmlns="" id="{66F732F2-5600-4F68-A5CE-C795FF3E4D2E}"/>
              </a:ext>
            </a:extLst>
          </p:cNvPr>
          <p:cNvSpPr/>
          <p:nvPr/>
        </p:nvSpPr>
        <p:spPr>
          <a:xfrm>
            <a:off x="6937695" y="3793219"/>
            <a:ext cx="5101077" cy="1174459"/>
          </a:xfrm>
          <a:prstGeom prst="lef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/>
              <a:t>3. Pochádzali pôvodní obyvatelia Dúbravky z územia Slovenska?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xmlns="" id="{2963A9F9-7BDE-457C-8E32-9B0D5FBF3F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62" y="4694228"/>
            <a:ext cx="1203007" cy="1974936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xmlns="" id="{473790B4-416C-43FE-80AE-E8D2593E04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72" y="5259980"/>
            <a:ext cx="786896" cy="1291821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xmlns="" id="{E7407B49-B9A2-4F38-A452-87850A5715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68" y="5125672"/>
            <a:ext cx="940198" cy="15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1480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453</Words>
  <Application>Microsoft Office PowerPoint</Application>
  <PresentationFormat>Vlastná</PresentationFormat>
  <Paragraphs>65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Fazeta</vt:lpstr>
      <vt:lpstr>OBEC, V KTOREJ ŽIJEM...</vt:lpstr>
      <vt:lpstr>Premýšľaj a diskutuj!</vt:lpstr>
      <vt:lpstr>...OBEC...</vt:lpstr>
      <vt:lpstr>...PRVÉ MESTÁ...</vt:lpstr>
      <vt:lpstr>TRNAVA – najstaršie slovenské mesto...</vt:lpstr>
      <vt:lpstr>Z galérie Trnavy...</vt:lpstr>
      <vt:lpstr>Premýšľaj a diskutuj!</vt:lpstr>
      <vt:lpstr>OBCE v SR:</vt:lpstr>
      <vt:lpstr>Čítaj a diskutuj:</vt:lpstr>
      <vt:lpstr>Hrdosť na svoju obec...</vt:lpstr>
      <vt:lpstr>Úloha pre Teba!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OBEC, V KTOREJ ŽIJEM...</dc:title>
  <dc:creator>Hrebenakova Nikola</dc:creator>
  <cp:lastModifiedBy>Raduz</cp:lastModifiedBy>
  <cp:revision>7</cp:revision>
  <dcterms:created xsi:type="dcterms:W3CDTF">2021-03-22T14:35:09Z</dcterms:created>
  <dcterms:modified xsi:type="dcterms:W3CDTF">2023-01-29T17:11:23Z</dcterms:modified>
</cp:coreProperties>
</file>