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0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15.01.2023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15.01.2023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15.01.2023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15.01.2023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15.01.2023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15.01.2023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15.01.2023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xmlns="" id="{7E8CC6A8-B2A6-4C64-A56B-5199E6E0B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sk-SK" sz="3100" b="1" dirty="0"/>
              <a:t>Téma hodiny:</a:t>
            </a:r>
            <a:r>
              <a:rPr lang="sk-SK" dirty="0"/>
              <a:t/>
            </a:r>
            <a:br>
              <a:rPr lang="sk-SK" dirty="0"/>
            </a:br>
            <a:r>
              <a:rPr lang="sk-SK" sz="4000" b="1" u="sng" dirty="0">
                <a:solidFill>
                  <a:srgbClr val="00B050"/>
                </a:solidFill>
              </a:rPr>
              <a:t>Žiacka samospráva na základnej škole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xmlns="" id="{094EC9F5-0506-42AA-99E1-CCBDAF562E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>
                <a:solidFill>
                  <a:schemeClr val="tx1"/>
                </a:solidFill>
              </a:rPr>
              <a:t>Učivo je v učebnici na s. 30 - 31</a:t>
            </a:r>
          </a:p>
        </p:txBody>
      </p:sp>
    </p:spTree>
    <p:extLst>
      <p:ext uri="{BB962C8B-B14F-4D97-AF65-F5344CB8AC3E}">
        <p14:creationId xmlns:p14="http://schemas.microsoft.com/office/powerpoint/2010/main" val="232534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EBB8A2A-9A6B-4F99-9996-B6F347237AE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sz="3600" dirty="0">
                <a:solidFill>
                  <a:srgbClr val="C00000"/>
                </a:solidFill>
              </a:rPr>
              <a:t>Odpíš si do zošita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D6546FCE-C4CC-46A5-94D9-9F770129A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3960440"/>
          </a:xfrm>
          <a:ln w="28575">
            <a:solidFill>
              <a:srgbClr val="00B050"/>
            </a:solidFill>
          </a:ln>
        </p:spPr>
        <p:txBody>
          <a:bodyPr/>
          <a:lstStyle/>
          <a:p>
            <a:pPr algn="just"/>
            <a:r>
              <a:rPr lang="sk-SK" dirty="0">
                <a:solidFill>
                  <a:srgbClr val="00B050"/>
                </a:solidFill>
              </a:rPr>
              <a:t>školská samospráva = školský parlament </a:t>
            </a:r>
            <a:r>
              <a:rPr lang="sk-SK" dirty="0"/>
              <a:t>– spolupodieľa sa na riadení a spravovaní školy</a:t>
            </a:r>
          </a:p>
          <a:p>
            <a:pPr algn="just"/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5475F4EF-F7E1-4B98-9CAD-7E263997B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708920"/>
            <a:ext cx="468052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1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B00AECE-F612-4F84-BA2E-81BA20CA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19" y="280791"/>
            <a:ext cx="82296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dirty="0"/>
              <a:t>Samospráva</a:t>
            </a:r>
            <a:endParaRPr lang="sk-SK" sz="2800" dirty="0">
              <a:solidFill>
                <a:srgbClr val="C00000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48401BF6-02F2-4159-86BB-A92348D84832}"/>
              </a:ext>
            </a:extLst>
          </p:cNvPr>
          <p:cNvSpPr>
            <a:spLocks noGrp="1"/>
          </p:cNvSpPr>
          <p:nvPr>
            <p:ph idx="1"/>
          </p:nvPr>
        </p:nvSpPr>
        <p:spPr>
          <a:ln w="1905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/>
              <a:t> </a:t>
            </a:r>
            <a:r>
              <a:rPr lang="sk-SK" sz="2800" b="1" dirty="0"/>
              <a:t>1. stupňom </a:t>
            </a:r>
            <a:r>
              <a:rPr lang="sk-SK" sz="2800" dirty="0"/>
              <a:t>samosprávy na základnej škole</a:t>
            </a:r>
          </a:p>
          <a:p>
            <a:pPr marL="0" indent="0">
              <a:buNone/>
            </a:pPr>
            <a:r>
              <a:rPr lang="sk-SK" sz="2800" dirty="0"/>
              <a:t>                                     je </a:t>
            </a:r>
            <a:r>
              <a:rPr lang="sk-SK" sz="2800" b="1" dirty="0">
                <a:solidFill>
                  <a:srgbClr val="00B050"/>
                </a:solidFill>
              </a:rPr>
              <a:t>triedna samospráva</a:t>
            </a:r>
          </a:p>
          <a:p>
            <a:pPr marL="0" indent="0">
              <a:buNone/>
            </a:pPr>
            <a:r>
              <a:rPr lang="sk-SK" sz="2800" b="1" dirty="0"/>
              <a:t>Vyšší stupeň </a:t>
            </a:r>
            <a:r>
              <a:rPr lang="sk-SK" sz="2800" dirty="0"/>
              <a:t>samosprávy </a:t>
            </a:r>
          </a:p>
          <a:p>
            <a:pPr marL="0" indent="0">
              <a:buNone/>
            </a:pPr>
            <a:r>
              <a:rPr lang="sk-SK" sz="2800" dirty="0"/>
              <a:t>                            predstavuje </a:t>
            </a:r>
            <a:r>
              <a:rPr lang="sk-SK" sz="2800" b="1" dirty="0">
                <a:solidFill>
                  <a:srgbClr val="00B050"/>
                </a:solidFill>
              </a:rPr>
              <a:t>školská samospráva.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78C4E419-761C-4E9F-B84C-86A95676B1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562" t="16570"/>
          <a:stretch/>
        </p:blipFill>
        <p:spPr>
          <a:xfrm>
            <a:off x="2627784" y="4077072"/>
            <a:ext cx="3672871" cy="169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5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B00AECE-F612-4F84-BA2E-81BA20CA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51216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dirty="0"/>
              <a:t>Kto tvorí školský parlament? </a:t>
            </a:r>
            <a:br>
              <a:rPr lang="sk-SK" dirty="0"/>
            </a:br>
            <a:endParaRPr lang="sk-SK" sz="2800" dirty="0">
              <a:solidFill>
                <a:srgbClr val="C00000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48401BF6-02F2-4159-86BB-A92348D8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  <a:ln w="1905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sk-SK" sz="2800" u="sng" dirty="0"/>
          </a:p>
          <a:p>
            <a:pPr marL="0" indent="0" algn="just">
              <a:buNone/>
            </a:pPr>
            <a:r>
              <a:rPr lang="sk-SK" sz="2800" dirty="0"/>
              <a:t>Zástupcom triedy v školskom parlamente býva obvykle </a:t>
            </a:r>
            <a:r>
              <a:rPr lang="sk-SK" sz="2800" b="1" dirty="0">
                <a:solidFill>
                  <a:srgbClr val="00B050"/>
                </a:solidFill>
              </a:rPr>
              <a:t>predseda triedy </a:t>
            </a:r>
            <a:r>
              <a:rPr lang="sk-SK" sz="2800" dirty="0"/>
              <a:t>(triednej samosprávy), k</a:t>
            </a:r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torého  si zvolili žiaci v triede. </a:t>
            </a:r>
            <a:endParaRPr lang="sk-SK" sz="2800" dirty="0">
              <a:solidFill>
                <a:srgbClr val="00B050"/>
              </a:solidFill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C3EE7491-4F1D-458F-918B-9A3B7E7CF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789040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7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B00AECE-F612-4F84-BA2E-81BA20CA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2409"/>
            <a:ext cx="82296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sz="3600" dirty="0">
                <a:solidFill>
                  <a:srgbClr val="C00000"/>
                </a:solidFill>
              </a:rPr>
              <a:t>Školský parlament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48401BF6-02F2-4159-86BB-A92348D84832}"/>
              </a:ext>
            </a:extLst>
          </p:cNvPr>
          <p:cNvSpPr>
            <a:spLocks noGrp="1"/>
          </p:cNvSpPr>
          <p:nvPr>
            <p:ph idx="1"/>
          </p:nvPr>
        </p:nvSpPr>
        <p:spPr>
          <a:ln w="1905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sz="2800" dirty="0"/>
              <a:t>Pomoc školskému parlamentu poskytuje poverený člen pedagogického zboru. (napr. učiteľ)</a:t>
            </a:r>
          </a:p>
          <a:p>
            <a:pPr marL="0" indent="0" algn="just">
              <a:buNone/>
            </a:pPr>
            <a:r>
              <a:rPr lang="sk-SK" sz="2800" dirty="0"/>
              <a:t>Zasadnutia sa uskutočňujú pravidelne aspoň raz mesačne.</a:t>
            </a:r>
          </a:p>
          <a:p>
            <a:pPr marL="0" indent="0" algn="just">
              <a:buNone/>
            </a:pPr>
            <a:r>
              <a:rPr lang="sk-SK" sz="2800" dirty="0"/>
              <a:t>Školský parlament má svoj </a:t>
            </a:r>
            <a:r>
              <a:rPr lang="sk-SK" sz="2800" b="1" dirty="0">
                <a:solidFill>
                  <a:srgbClr val="00B050"/>
                </a:solidFill>
              </a:rPr>
              <a:t>štatút</a:t>
            </a:r>
            <a:r>
              <a:rPr lang="sk-SK" sz="2800" dirty="0"/>
              <a:t> (organizačný poriadok), ktorý prerokuje a schváli školský parlament.</a:t>
            </a:r>
          </a:p>
          <a:p>
            <a:pPr marL="0" indent="0">
              <a:buNone/>
            </a:pPr>
            <a:endParaRPr lang="sk-SK" sz="2800" b="1" dirty="0">
              <a:solidFill>
                <a:srgbClr val="00B050"/>
              </a:solidFill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A81A8AEC-C44E-4CC3-AE05-3761423A9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4461509"/>
            <a:ext cx="2088232" cy="15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5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B00AECE-F612-4F84-BA2E-81BA20CA137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sk-SK" sz="3600" b="1" u="sng" dirty="0">
                <a:solidFill>
                  <a:srgbClr val="00B050"/>
                </a:solidFill>
              </a:rPr>
              <a:t/>
            </a:r>
            <a:br>
              <a:rPr lang="sk-SK" sz="3600" b="1" u="sng" dirty="0">
                <a:solidFill>
                  <a:srgbClr val="00B050"/>
                </a:solidFill>
              </a:rPr>
            </a:br>
            <a:r>
              <a:rPr lang="sk-SK" sz="3600" b="1" u="sng" dirty="0">
                <a:solidFill>
                  <a:srgbClr val="00B050"/>
                </a:solidFill>
              </a:rPr>
              <a:t>Činnosť parlamentu je zameraná na:</a:t>
            </a:r>
            <a:br>
              <a:rPr lang="sk-SK" sz="3600" b="1" u="sng" dirty="0">
                <a:solidFill>
                  <a:srgbClr val="00B050"/>
                </a:solidFill>
              </a:rPr>
            </a:br>
            <a:endParaRPr lang="sk-SK" sz="3100" dirty="0">
              <a:solidFill>
                <a:srgbClr val="C00000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48401BF6-02F2-4159-86BB-A92348D84832}"/>
              </a:ext>
            </a:extLst>
          </p:cNvPr>
          <p:cNvSpPr>
            <a:spLocks noGrp="1"/>
          </p:cNvSpPr>
          <p:nvPr>
            <p:ph idx="1"/>
          </p:nvPr>
        </p:nvSpPr>
        <p:spPr>
          <a:ln w="19050"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sk-SK" sz="2800" dirty="0"/>
              <a:t>spoluúčasť  na vypracovaní práv a povinností žiakov</a:t>
            </a:r>
          </a:p>
          <a:p>
            <a:r>
              <a:rPr lang="sk-SK" sz="2800" dirty="0"/>
              <a:t>realizovanie návrhov žiakov</a:t>
            </a:r>
          </a:p>
          <a:p>
            <a:r>
              <a:rPr lang="sk-SK" sz="2800" dirty="0"/>
              <a:t>organizovanie podujatí na škole</a:t>
            </a:r>
          </a:p>
          <a:p>
            <a:r>
              <a:rPr lang="sk-SK" sz="2800" dirty="0"/>
              <a:t>riešenie problémov žiakov</a:t>
            </a:r>
          </a:p>
          <a:p>
            <a:r>
              <a:rPr lang="sk-SK" sz="2800" dirty="0"/>
              <a:t>spoluprácu s pedagógmi</a:t>
            </a:r>
          </a:p>
          <a:p>
            <a:pPr marL="0" indent="0">
              <a:buNone/>
            </a:pPr>
            <a:endParaRPr lang="sk-SK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42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B00AECE-F612-4F84-BA2E-81BA20CA137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sz="3600" b="1" u="sng" dirty="0">
                <a:solidFill>
                  <a:srgbClr val="00B050"/>
                </a:solidFill>
              </a:rPr>
              <a:t>Práca s textom na s. 30</a:t>
            </a:r>
            <a:br>
              <a:rPr lang="sk-SK" sz="3600" b="1" u="sng" dirty="0">
                <a:solidFill>
                  <a:srgbClr val="00B050"/>
                </a:solidFill>
              </a:rPr>
            </a:br>
            <a:r>
              <a:rPr lang="sk-SK" sz="3100" dirty="0">
                <a:solidFill>
                  <a:srgbClr val="C00000"/>
                </a:solidFill>
              </a:rPr>
              <a:t>(Napíš odpovede.)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48401BF6-02F2-4159-86BB-A92348D84832}"/>
              </a:ext>
            </a:extLst>
          </p:cNvPr>
          <p:cNvSpPr>
            <a:spLocks noGrp="1"/>
          </p:cNvSpPr>
          <p:nvPr>
            <p:ph idx="1"/>
          </p:nvPr>
        </p:nvSpPr>
        <p:spPr>
          <a:ln w="1905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sk-SK" sz="2800" dirty="0"/>
              <a:t>Kto zastupuje 6</a:t>
            </a:r>
            <a:r>
              <a:rPr lang="sk-SK" sz="2800" dirty="0" smtClean="0"/>
              <a:t>. A </a:t>
            </a:r>
            <a:r>
              <a:rPr lang="sk-SK" sz="2800" dirty="0"/>
              <a:t>v školskom parlamente a prečo?</a:t>
            </a:r>
          </a:p>
          <a:p>
            <a:pPr marL="514350" indent="-514350">
              <a:buAutoNum type="arabicPeriod"/>
            </a:pPr>
            <a:r>
              <a:rPr lang="sk-SK" sz="2800" dirty="0"/>
              <a:t>Kto je predsedníčkou školského parlamentu?</a:t>
            </a:r>
          </a:p>
          <a:p>
            <a:pPr marL="514350" indent="-514350">
              <a:buAutoNum type="arabicPeriod"/>
            </a:pPr>
            <a:r>
              <a:rPr lang="sk-SK" sz="2800" dirty="0"/>
              <a:t>Koľkokrát do mesiaca sa stretáva školský parlament?</a:t>
            </a:r>
          </a:p>
          <a:p>
            <a:pPr marL="514350" indent="-514350">
              <a:buAutoNum type="arabicPeriod"/>
            </a:pPr>
            <a:r>
              <a:rPr lang="sk-SK" sz="2800" dirty="0"/>
              <a:t>Čo robili („upravovali“) členovia na zasadnutí?</a:t>
            </a:r>
          </a:p>
          <a:p>
            <a:pPr marL="514350" indent="-514350">
              <a:buAutoNum type="arabicPeriod"/>
            </a:pPr>
            <a:r>
              <a:rPr lang="sk-SK" sz="2800" dirty="0"/>
              <a:t>Kto je poverený, aby dozeral na činnosť školského parlamentu?</a:t>
            </a:r>
          </a:p>
          <a:p>
            <a:pPr marL="0" indent="0">
              <a:buNone/>
            </a:pPr>
            <a:endParaRPr lang="sk-SK" sz="2800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671B1D3F-E28A-4C8C-B4CC-3ACEC7BCA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40" y="4087266"/>
            <a:ext cx="8571719" cy="23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0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5749" y="160338"/>
            <a:ext cx="8229600" cy="1612478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just"/>
            <a:r>
              <a:rPr lang="sk-SK" sz="28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Dobrovoľná domáca úloha: </a:t>
            </a:r>
            <a:r>
              <a:rPr lang="sk-SK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stránke našej školy nájdeš štatút žiackej školskej rady a v ňom nájdeš odpovede na nasledujúce otázky: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96290" y="1916832"/>
            <a:ext cx="8229600" cy="4608512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/>
              <a:t>Akým dokumentom sa bude riadiť žiacka školská rada?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Zloženie žiackej školskej rady – koľko členov sa volí za triedu?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Koho si spomedzi seba zvolia členovia žiackej školskej rady ?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Čo sa píše z každého zasadnutia?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Napíš 2 vlastnosti člena žiackej školskej rady.</a:t>
            </a:r>
          </a:p>
          <a:p>
            <a:pPr marL="514350" indent="-514350">
              <a:buAutoNum type="arabicPeriod" startAt="3"/>
            </a:pPr>
            <a:endParaRPr lang="sk-SK" dirty="0"/>
          </a:p>
          <a:p>
            <a:pPr marL="514350" indent="-514350">
              <a:buAutoNum type="arabicPeriod" startAt="3"/>
            </a:pPr>
            <a:endParaRPr lang="sk-SK" dirty="0"/>
          </a:p>
          <a:p>
            <a:pPr marL="0" indent="0">
              <a:buNone/>
            </a:pP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Maribay Designs - About 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471204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256</Words>
  <Application>Microsoft Office PowerPoint</Application>
  <PresentationFormat>Prezentácia na obrazovke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Motív Office</vt:lpstr>
      <vt:lpstr>Téma hodiny: Žiacka samospráva na základnej škole</vt:lpstr>
      <vt:lpstr>Odpíš si do zošita</vt:lpstr>
      <vt:lpstr>Samospráva</vt:lpstr>
      <vt:lpstr>Kto tvorí školský parlament?  </vt:lpstr>
      <vt:lpstr>Školský parlament</vt:lpstr>
      <vt:lpstr> Činnosť parlamentu je zameraná na: </vt:lpstr>
      <vt:lpstr>Práca s textom na s. 30 (Napíš odpovede.)</vt:lpstr>
      <vt:lpstr>Dobrovoľná domáca úloha: na stránke našej školy nájdeš štatút žiackej školskej rady a v ňom nájdeš odpovede na nasledujúce otázky: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ŽIACKY PARLAMENT  NA ZÁKLADNEJ ŠKOLE</dc:title>
  <dc:creator>Janka</dc:creator>
  <cp:lastModifiedBy>Raduz</cp:lastModifiedBy>
  <cp:revision>37</cp:revision>
  <dcterms:created xsi:type="dcterms:W3CDTF">2020-12-03T14:44:10Z</dcterms:created>
  <dcterms:modified xsi:type="dcterms:W3CDTF">2023-01-15T20:45:17Z</dcterms:modified>
</cp:coreProperties>
</file>