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70" r:id="rId4"/>
    <p:sldId id="272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94660"/>
  </p:normalViewPr>
  <p:slideViewPr>
    <p:cSldViewPr>
      <p:cViewPr varScale="1">
        <p:scale>
          <a:sx n="65" d="100"/>
          <a:sy n="65" d="100"/>
        </p:scale>
        <p:origin x="-12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87D0A1-E4B4-4C81-B476-EEC55714F7B9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8D7EAF-13DC-4BF6-B85E-C5482B9B8EB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slide" Target="slide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35696" y="1340768"/>
            <a:ext cx="7164288" cy="218239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7200" b="0" i="1" dirty="0" smtClean="0">
                <a:solidFill>
                  <a:schemeClr val="tx1"/>
                </a:solidFill>
                <a:latin typeface="Georgia" pitchFamily="18" charset="0"/>
              </a:rPr>
              <a:t>Jaskyne Slovenska</a:t>
            </a:r>
            <a:endParaRPr lang="sk-SK" sz="7200" b="0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55776" y="3789040"/>
            <a:ext cx="6172200" cy="1371600"/>
          </a:xfrm>
        </p:spPr>
        <p:txBody>
          <a:bodyPr/>
          <a:lstStyle/>
          <a:p>
            <a:pPr algn="ctr"/>
            <a:endParaRPr lang="sk-SK" dirty="0" smtClean="0"/>
          </a:p>
          <a:p>
            <a:pPr algn="ctr"/>
            <a:r>
              <a:rPr lang="sk-SK" dirty="0" smtClean="0"/>
              <a:t>Krásy prírody Slovenskej republiky – krasové procesy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660232" y="6119336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Mgr. Ivana Sokolská</a:t>
            </a:r>
            <a:endParaRPr lang="sk-SK" sz="1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4800" dirty="0" smtClean="0">
                <a:solidFill>
                  <a:srgbClr val="FFC000"/>
                </a:solidFill>
                <a:latin typeface="Georgia" pitchFamily="18" charset="0"/>
              </a:rPr>
              <a:t>VI. - Harmanecká jaskyňa</a:t>
            </a:r>
            <a:endParaRPr lang="sk-SK" sz="48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139952" y="1600200"/>
            <a:ext cx="3784848" cy="4873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300" dirty="0" smtClean="0">
                <a:latin typeface="Georgia" pitchFamily="18" charset="0"/>
              </a:rPr>
              <a:t>Harmanecká jaskyňa je </a:t>
            </a:r>
          </a:p>
          <a:p>
            <a:pPr>
              <a:buNone/>
            </a:pPr>
            <a:r>
              <a:rPr lang="sk-SK" sz="1300" dirty="0" smtClean="0">
                <a:latin typeface="Georgia" pitchFamily="18" charset="0"/>
              </a:rPr>
              <a:t>kvapľová jaskyňa v Kremnických </a:t>
            </a:r>
          </a:p>
          <a:p>
            <a:pPr>
              <a:buNone/>
            </a:pPr>
            <a:r>
              <a:rPr lang="sk-SK" sz="1300" dirty="0" smtClean="0">
                <a:latin typeface="Georgia" pitchFamily="18" charset="0"/>
              </a:rPr>
              <a:t>vrchoch a Starohorských vrchoch pri Harmanci.</a:t>
            </a:r>
          </a:p>
          <a:p>
            <a:pPr>
              <a:buNone/>
            </a:pPr>
            <a:r>
              <a:rPr lang="sk-SK" sz="1300" dirty="0" smtClean="0">
                <a:latin typeface="Georgia" pitchFamily="18" charset="0"/>
              </a:rPr>
              <a:t>Harmanecká jaskyňa sa nachádza v Kremnických vrchoch (v hraničnej oblasti s Veľkou Fatrou), 16 km na SZ od Banskej Bystrice, neďaleko obce Harmanec, na severnom svahu vrchu </a:t>
            </a:r>
            <a:r>
              <a:rPr lang="sk-SK" sz="1300" dirty="0" err="1" smtClean="0">
                <a:latin typeface="Georgia" pitchFamily="18" charset="0"/>
              </a:rPr>
              <a:t>Kotolnica</a:t>
            </a:r>
            <a:r>
              <a:rPr lang="sk-SK" sz="1300" dirty="0" smtClean="0">
                <a:latin typeface="Georgia" pitchFamily="18" charset="0"/>
              </a:rPr>
              <a:t>, vo výške 828 m n. m., asi 260 m nad hladinou potoka Harmanec.</a:t>
            </a:r>
          </a:p>
          <a:p>
            <a:pPr>
              <a:buNone/>
            </a:pPr>
            <a:r>
              <a:rPr lang="sk-SK" sz="1300" dirty="0" smtClean="0">
                <a:latin typeface="Georgia" pitchFamily="18" charset="0"/>
              </a:rPr>
              <a:t>Vstupná časť jaskyne, ktorú ľudia nazývali Izbica, bola známa od nepamäti. Do ďalších neznámych priestorov sa roku 1932 prekopal M. </a:t>
            </a:r>
            <a:r>
              <a:rPr lang="sk-SK" sz="1300" dirty="0" err="1" smtClean="0">
                <a:latin typeface="Georgia" pitchFamily="18" charset="0"/>
              </a:rPr>
              <a:t>Bacúrik</a:t>
            </a:r>
            <a:r>
              <a:rPr lang="sk-SK" sz="1300" dirty="0" smtClean="0">
                <a:latin typeface="Georgia" pitchFamily="18" charset="0"/>
              </a:rPr>
              <a:t>. Speleológovia postupne objavovali Dóm Pagod a Riečisko (1938), Vysoký gotický dóm, Bludný dóm (1942) a priestory za Bludným dómom, takže dnes je známa dĺžka jaskyne 2 763 m. Verejnosti je sprístupnený okruh v dĺžke 1 020 m.</a:t>
            </a:r>
          </a:p>
          <a:p>
            <a:pPr>
              <a:buNone/>
            </a:pPr>
            <a:r>
              <a:rPr lang="sk-SK" sz="1300" dirty="0" smtClean="0">
                <a:latin typeface="Georgia" pitchFamily="18" charset="0"/>
              </a:rPr>
              <a:t>V roku 1968 bola jaskyňa vyhlásená za chránený prírodný výtvor, novelizované v roku 1972, v súčasnosti má štatút národnej prírodnej pamiatky. </a:t>
            </a:r>
            <a:endParaRPr lang="sk-SK" sz="1300" dirty="0">
              <a:latin typeface="Georgia" pitchFamily="18" charset="0"/>
            </a:endParaRPr>
          </a:p>
        </p:txBody>
      </p:sp>
      <p:pic>
        <p:nvPicPr>
          <p:cNvPr id="4" name="Obrázok 3" descr="Harmanecka_cave_2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132856"/>
            <a:ext cx="4032448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400" dirty="0" smtClean="0">
                <a:solidFill>
                  <a:srgbClr val="FF0000"/>
                </a:solidFill>
                <a:latin typeface="Georgia" pitchFamily="18" charset="0"/>
              </a:rPr>
              <a:t>VII. - </a:t>
            </a:r>
            <a:r>
              <a:rPr lang="sk-SK" sz="4400" dirty="0" err="1" smtClean="0">
                <a:solidFill>
                  <a:srgbClr val="FF0000"/>
                </a:solidFill>
                <a:latin typeface="Georgia" pitchFamily="18" charset="0"/>
              </a:rPr>
              <a:t>Bystrianska</a:t>
            </a:r>
            <a:r>
              <a:rPr lang="sk-SK" sz="4400" dirty="0" smtClean="0">
                <a:solidFill>
                  <a:srgbClr val="FF0000"/>
                </a:solidFill>
                <a:latin typeface="Georgia" pitchFamily="18" charset="0"/>
              </a:rPr>
              <a:t> jaskyňa</a:t>
            </a:r>
            <a:endParaRPr lang="sk-SK" sz="44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355976" y="1600200"/>
            <a:ext cx="3568824" cy="5069160"/>
          </a:xfrm>
        </p:spPr>
        <p:txBody>
          <a:bodyPr>
            <a:noAutofit/>
          </a:bodyPr>
          <a:lstStyle/>
          <a:p>
            <a:r>
              <a:rPr lang="sk-SK" sz="1200" b="1" dirty="0" err="1" smtClean="0">
                <a:latin typeface="Georgia" pitchFamily="18" charset="0"/>
              </a:rPr>
              <a:t>Bystrianska</a:t>
            </a:r>
            <a:r>
              <a:rPr lang="sk-SK" sz="1200" b="1" dirty="0" smtClean="0">
                <a:latin typeface="Georgia" pitchFamily="18" charset="0"/>
              </a:rPr>
              <a:t> jaskyňa</a:t>
            </a:r>
            <a:r>
              <a:rPr lang="sk-SK" sz="1200" dirty="0" smtClean="0">
                <a:latin typeface="Georgia" pitchFamily="18" charset="0"/>
              </a:rPr>
              <a:t> je najväčšou jaskyňou južnej strany Nízkych Tatier. Nachádza sa v </a:t>
            </a:r>
            <a:r>
              <a:rPr lang="sk-SK" sz="1200" dirty="0" err="1" smtClean="0">
                <a:latin typeface="Georgia" pitchFamily="18" charset="0"/>
              </a:rPr>
              <a:t>Bystrianskom</a:t>
            </a:r>
            <a:r>
              <a:rPr lang="sk-SK" sz="1200" dirty="0" smtClean="0">
                <a:latin typeface="Georgia" pitchFamily="18" charset="0"/>
              </a:rPr>
              <a:t> krase v južnej časti Národného parku Nízke Tatry, pri obci Bystrá. Bola objavená 29. júna 1923.</a:t>
            </a:r>
          </a:p>
          <a:p>
            <a:r>
              <a:rPr lang="sk-SK" sz="1200" dirty="0" smtClean="0">
                <a:latin typeface="Georgia" pitchFamily="18" charset="0"/>
              </a:rPr>
              <a:t>Staré časti jaskyne boli známe od nepamäti. Vchod do nich tvorí prírodný otvor vo vrchu Biele bralo, 80 m nad potokom </a:t>
            </a:r>
            <a:r>
              <a:rPr lang="sk-SK" sz="1200" dirty="0" err="1" smtClean="0">
                <a:latin typeface="Georgia" pitchFamily="18" charset="0"/>
              </a:rPr>
              <a:t>Bystrianka</a:t>
            </a:r>
            <a:r>
              <a:rPr lang="sk-SK" sz="1200" dirty="0" smtClean="0">
                <a:latin typeface="Georgia" pitchFamily="18" charset="0"/>
              </a:rPr>
              <a:t>. Nové časti objavili 24. apríla 1926 cez priepasť Peklo bratia </a:t>
            </a:r>
            <a:r>
              <a:rPr lang="sk-SK" sz="1200" dirty="0" err="1" smtClean="0">
                <a:latin typeface="Georgia" pitchFamily="18" charset="0"/>
              </a:rPr>
              <a:t>Holmanovci</a:t>
            </a:r>
            <a:r>
              <a:rPr lang="sk-SK" sz="1200" dirty="0" smtClean="0">
                <a:latin typeface="Georgia" pitchFamily="18" charset="0"/>
              </a:rPr>
              <a:t> a Jozef Kovalčík, ktorí jaskyňu roku 1941 aj provizórne sprístupnili. V januári 1956 našli už spomenutí objavitelia spolu s O. </a:t>
            </a:r>
            <a:r>
              <a:rPr lang="sk-SK" sz="1200" dirty="0" err="1" smtClean="0">
                <a:latin typeface="Georgia" pitchFamily="18" charset="0"/>
              </a:rPr>
              <a:t>Gajdošíkom</a:t>
            </a:r>
            <a:r>
              <a:rPr lang="sk-SK" sz="1200" dirty="0" smtClean="0">
                <a:latin typeface="Georgia" pitchFamily="18" charset="0"/>
              </a:rPr>
              <a:t> a L. Ivanovom spojenie medzi starými a novými časťami. Od roku 1968 je z celkovej doteraz známej dĺžky 3 km pre verejnosť sprístupnených 750 m. Vchod do jaskyne leží v súčasnosti vo výške 560 m n. m. na Z okraji obce Bystrá.</a:t>
            </a:r>
          </a:p>
          <a:p>
            <a:r>
              <a:rPr lang="sk-SK" sz="1200" dirty="0" smtClean="0">
                <a:latin typeface="Georgia" pitchFamily="18" charset="0"/>
              </a:rPr>
              <a:t>Jaskyňa vznikla v tmavosivých vápencoch a dolomitoch stredného triasu, ktoré sa tiahnu až po Valaskú. Kľukaté chodby Starej a Novej jaskyne sa vytvorili rozšírením puklín podzemnými vodami riečky </a:t>
            </a:r>
            <a:r>
              <a:rPr lang="sk-SK" sz="1200" dirty="0" err="1" smtClean="0">
                <a:latin typeface="Georgia" pitchFamily="18" charset="0"/>
              </a:rPr>
              <a:t>Bystrianky</a:t>
            </a:r>
            <a:r>
              <a:rPr lang="sk-SK" sz="1200" dirty="0" smtClean="0">
                <a:latin typeface="Georgia" pitchFamily="18" charset="0"/>
              </a:rPr>
              <a:t> v troch vývojových úrovniach. </a:t>
            </a:r>
            <a:endParaRPr lang="sk-SK" sz="1200" dirty="0">
              <a:latin typeface="Georgia" pitchFamily="18" charset="0"/>
            </a:endParaRPr>
          </a:p>
        </p:txBody>
      </p:sp>
      <p:pic>
        <p:nvPicPr>
          <p:cNvPr id="4" name="Obrázok 3" descr="bystrianska jasky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132856"/>
            <a:ext cx="4334256" cy="396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bg2">
                    <a:lumMod val="25000"/>
                  </a:schemeClr>
                </a:solidFill>
                <a:latin typeface="Georgia" pitchFamily="18" charset="0"/>
              </a:rPr>
              <a:t>VIII. - Važecká jaskyňa  </a:t>
            </a:r>
            <a:endParaRPr lang="sk-SK" sz="4800" dirty="0">
              <a:solidFill>
                <a:schemeClr val="bg2">
                  <a:lumMod val="25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499992" y="1556792"/>
            <a:ext cx="3640832" cy="4873752"/>
          </a:xfrm>
        </p:spPr>
        <p:txBody>
          <a:bodyPr>
            <a:noAutofit/>
          </a:bodyPr>
          <a:lstStyle/>
          <a:p>
            <a:r>
              <a:rPr lang="sk-SK" sz="1400" i="1" dirty="0" smtClean="0">
                <a:latin typeface="Georgia" pitchFamily="18" charset="0"/>
              </a:rPr>
              <a:t>Važecká jaskyňa je kvapľová jaskyňa v Liptovskej kotline pri Važci.</a:t>
            </a:r>
          </a:p>
          <a:p>
            <a:r>
              <a:rPr lang="sk-SK" sz="1400" i="1" dirty="0" smtClean="0">
                <a:latin typeface="Georgia" pitchFamily="18" charset="0"/>
              </a:rPr>
              <a:t>Nachádza sa v doline Bieleho Váhu na severnom okraji Nízkych Tatier v pohorí Kozie chrbty, pri JZ okraji obce Važec, vo výške 748 m n. m. Jaskyňu objavil študent Ondrej Húska v roku 1922 a o šesť rokov ju provizórne sprístupnili. Neskôr jaskyniari objavili ďalšie priestory v podzemí a v roku 1954 ju sprístupnili už definitívne. Celková dĺžka jaskyne je 400 m, z čoho je sprístupnených 230 m pohodlnou prehliadkovou trasou. V roku 1968 bola jaskyňa vyhlásená za chránený prírodný výtvor. Važecká jaskyňa je vytvorená v zaujímavom type kotlinového krasu v šedo-modrých vápencoch stredného triasu, ktoré sa striedajú so svetlými dolomitmi.</a:t>
            </a:r>
          </a:p>
          <a:p>
            <a:pPr>
              <a:buNone/>
            </a:pPr>
            <a:r>
              <a:rPr lang="sk-SK" sz="1400" i="1" dirty="0" smtClean="0">
                <a:latin typeface="Georgia" pitchFamily="18" charset="0"/>
              </a:rPr>
              <a:t/>
            </a:r>
            <a:br>
              <a:rPr lang="sk-SK" sz="1400" i="1" dirty="0" smtClean="0">
                <a:latin typeface="Georgia" pitchFamily="18" charset="0"/>
              </a:rPr>
            </a:br>
            <a:endParaRPr lang="sk-SK" sz="1400" i="1" dirty="0">
              <a:latin typeface="Georgia" pitchFamily="18" charset="0"/>
            </a:endParaRPr>
          </a:p>
        </p:txBody>
      </p:sp>
      <p:pic>
        <p:nvPicPr>
          <p:cNvPr id="4" name="Obrázok 3" descr="17. Važecká jaskyňa 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060848"/>
            <a:ext cx="4320480" cy="396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itchFamily="18" charset="0"/>
              </a:rPr>
              <a:t>IX. - Belianska jaskyňa</a:t>
            </a:r>
            <a:endParaRPr lang="sk-SK" sz="5400" dirty="0">
              <a:solidFill>
                <a:schemeClr val="accent6">
                  <a:lumMod val="60000"/>
                  <a:lumOff val="40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3784848" cy="4873752"/>
          </a:xfrm>
        </p:spPr>
        <p:txBody>
          <a:bodyPr>
            <a:normAutofit fontScale="92500" lnSpcReduction="20000"/>
          </a:bodyPr>
          <a:lstStyle/>
          <a:p>
            <a:r>
              <a:rPr lang="sk-SK" sz="1400" dirty="0" smtClean="0">
                <a:latin typeface="Georgia" pitchFamily="18" charset="0"/>
              </a:rPr>
              <a:t>Belianska jaskyňa je najväčšia a jediná sprístupnená vysokohorská kvapľová jaskyňa v Tatranskom národnom parku.</a:t>
            </a:r>
          </a:p>
          <a:p>
            <a:r>
              <a:rPr lang="sk-SK" sz="1400" dirty="0" smtClean="0">
                <a:latin typeface="Georgia" pitchFamily="18" charset="0"/>
              </a:rPr>
              <a:t>Nachádza sa neďaleko obce Tatranská Kotlina, v najvýchodnejšej časti Belianskych Tatier, vo vysokohorskom krasovom teréne. Vchod do jaskyne leží na severnom svahu Kobylieho vrchu, vo výške 890 m n. m., čo je asi 130 m nad hladinou riečky Belej. Jaskyňa bola známa zlatokopom už roku 1826, o čom svedčia uhľom písané mená a dátumy na jej stenách. Ich objav však ostal utajený. Až v roku 1881 vnikli do jaskyne jej prví známi objavitelia Július </a:t>
            </a:r>
            <a:r>
              <a:rPr lang="sk-SK" sz="1400" dirty="0" err="1" smtClean="0">
                <a:latin typeface="Georgia" pitchFamily="18" charset="0"/>
              </a:rPr>
              <a:t>Husz</a:t>
            </a:r>
            <a:r>
              <a:rPr lang="sk-SK" sz="1400" dirty="0" smtClean="0">
                <a:latin typeface="Georgia" pitchFamily="18" charset="0"/>
              </a:rPr>
              <a:t> a </a:t>
            </a:r>
            <a:r>
              <a:rPr lang="sk-SK" sz="1400" dirty="0" err="1" smtClean="0">
                <a:latin typeface="Georgia" pitchFamily="18" charset="0"/>
              </a:rPr>
              <a:t>Johan</a:t>
            </a:r>
            <a:r>
              <a:rPr lang="sk-SK" sz="1400" dirty="0" smtClean="0">
                <a:latin typeface="Georgia" pitchFamily="18" charset="0"/>
              </a:rPr>
              <a:t> </a:t>
            </a:r>
            <a:r>
              <a:rPr lang="sk-SK" sz="1400" dirty="0" err="1" smtClean="0">
                <a:latin typeface="Georgia" pitchFamily="18" charset="0"/>
              </a:rPr>
              <a:t>Britz</a:t>
            </a:r>
            <a:r>
              <a:rPr lang="sk-SK" sz="1400" dirty="0" smtClean="0">
                <a:latin typeface="Georgia" pitchFamily="18" charset="0"/>
              </a:rPr>
              <a:t>. Na ďalších objavoch sa podieľali aj B. </a:t>
            </a:r>
            <a:r>
              <a:rPr lang="sk-SK" sz="1400" dirty="0" err="1" smtClean="0">
                <a:latin typeface="Georgia" pitchFamily="18" charset="0"/>
              </a:rPr>
              <a:t>Kaltstein</a:t>
            </a:r>
            <a:r>
              <a:rPr lang="sk-SK" sz="1400" dirty="0" smtClean="0">
                <a:latin typeface="Georgia" pitchFamily="18" charset="0"/>
              </a:rPr>
              <a:t> a I. </a:t>
            </a:r>
            <a:r>
              <a:rPr lang="sk-SK" sz="1400" dirty="0" err="1" smtClean="0">
                <a:latin typeface="Georgia" pitchFamily="18" charset="0"/>
              </a:rPr>
              <a:t>Verbovský</a:t>
            </a:r>
            <a:r>
              <a:rPr lang="sk-SK" sz="1400" dirty="0" smtClean="0">
                <a:latin typeface="Georgia" pitchFamily="18" charset="0"/>
              </a:rPr>
              <a:t>.</a:t>
            </a:r>
          </a:p>
          <a:p>
            <a:r>
              <a:rPr lang="sk-SK" sz="1400" dirty="0" smtClean="0">
                <a:latin typeface="Georgia" pitchFamily="18" charset="0"/>
              </a:rPr>
              <a:t>Sprístupnená bola za veľkých ťažkostí roku 1884. Elektrické osvetlenie jaskyne zaviedli už v roku </a:t>
            </a:r>
            <a:r>
              <a:rPr lang="sk-SK" sz="1400" u="sng" dirty="0" smtClean="0">
                <a:latin typeface="Georgia" pitchFamily="18" charset="0"/>
              </a:rPr>
              <a:t>1896</a:t>
            </a:r>
            <a:r>
              <a:rPr lang="sk-SK" sz="1400" dirty="0" smtClean="0">
                <a:latin typeface="Georgia" pitchFamily="18" charset="0"/>
              </a:rPr>
              <a:t>, t. j. 12 rokov po objavení žiarovky.</a:t>
            </a:r>
          </a:p>
          <a:p>
            <a:r>
              <a:rPr lang="sk-SK" sz="1400" dirty="0" smtClean="0">
                <a:latin typeface="Georgia" pitchFamily="18" charset="0"/>
              </a:rPr>
              <a:t>Z celkovej známej dĺžky 3,5 km je verejnosti sprístupnených 1 135 m, s výškovým rozdielom 112 m. Je zaujímavé, že okolo roku 1934 sa v jaskyni robili pokusy so zaľadnením spodných častí, čím by vzrástla atraktivita jaskyne.</a:t>
            </a:r>
          </a:p>
          <a:p>
            <a:endParaRPr lang="sk-SK" sz="1400" dirty="0">
              <a:latin typeface="Georgia" pitchFamily="18" charset="0"/>
            </a:endParaRPr>
          </a:p>
        </p:txBody>
      </p:sp>
      <p:pic>
        <p:nvPicPr>
          <p:cNvPr id="4" name="Obrázok 3" descr="belians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916832"/>
            <a:ext cx="4661282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4000" dirty="0" smtClean="0">
                <a:solidFill>
                  <a:schemeClr val="bg2">
                    <a:lumMod val="25000"/>
                  </a:schemeClr>
                </a:solidFill>
              </a:rPr>
              <a:t>X. - Dobšinská ľadová jaskyňa  </a:t>
            </a:r>
            <a:endParaRPr lang="sk-SK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700808"/>
            <a:ext cx="4104456" cy="4873752"/>
          </a:xfrm>
        </p:spPr>
        <p:txBody>
          <a:bodyPr>
            <a:normAutofit fontScale="92500" lnSpcReduction="20000"/>
          </a:bodyPr>
          <a:lstStyle/>
          <a:p>
            <a:r>
              <a:rPr lang="sk-SK" sz="1700" b="1" dirty="0" smtClean="0">
                <a:latin typeface="Georgia" pitchFamily="18" charset="0"/>
              </a:rPr>
              <a:t>Dobšinská ľadová jaskyňa je najväčšia zaľadnená jaskyňa na Slovensku. Dobšinská ľadová jaskyňa sa nachádza v </a:t>
            </a:r>
            <a:r>
              <a:rPr lang="sk-SK" sz="1700" b="1" dirty="0" err="1" smtClean="0">
                <a:latin typeface="Georgia" pitchFamily="18" charset="0"/>
              </a:rPr>
              <a:t>Stratenskej</a:t>
            </a:r>
            <a:r>
              <a:rPr lang="sk-SK" sz="1700" b="1" dirty="0" smtClean="0">
                <a:latin typeface="Georgia" pitchFamily="18" charset="0"/>
              </a:rPr>
              <a:t> hornatine, na severnom svahu vápencového vrchu </a:t>
            </a:r>
            <a:r>
              <a:rPr lang="sk-SK" sz="1700" b="1" dirty="0" err="1" smtClean="0">
                <a:latin typeface="Georgia" pitchFamily="18" charset="0"/>
              </a:rPr>
              <a:t>Duča</a:t>
            </a:r>
            <a:r>
              <a:rPr lang="sk-SK" sz="1700" b="1" dirty="0" smtClean="0">
                <a:latin typeface="Georgia" pitchFamily="18" charset="0"/>
              </a:rPr>
              <a:t>, neďaleko baníckeho mestečka Dobšiná v Národnom parku Slovenský raj.</a:t>
            </a:r>
          </a:p>
          <a:p>
            <a:r>
              <a:rPr lang="sk-SK" sz="1700" b="1" dirty="0" smtClean="0">
                <a:latin typeface="Georgia" pitchFamily="18" charset="0"/>
              </a:rPr>
              <a:t>Vchod do jaskyne, ktorý leží vo výške 970 m n. m., čo je približne 130 m nad hladinou rieky Hnilca, bol známy oddávna ako „Studená diera“. Do spodných častí jaskyne prvýkrát prenikol kráľovský banský radca Eugen </a:t>
            </a:r>
            <a:r>
              <a:rPr lang="sk-SK" sz="1700" b="1" dirty="0" err="1" smtClean="0">
                <a:latin typeface="Georgia" pitchFamily="18" charset="0"/>
              </a:rPr>
              <a:t>Ruffínyi</a:t>
            </a:r>
            <a:r>
              <a:rPr lang="sk-SK" sz="1700" b="1" dirty="0" smtClean="0">
                <a:latin typeface="Georgia" pitchFamily="18" charset="0"/>
              </a:rPr>
              <a:t> za pomoci svojich priateľov G. </a:t>
            </a:r>
            <a:r>
              <a:rPr lang="sk-SK" sz="1700" b="1" dirty="0" err="1" smtClean="0">
                <a:latin typeface="Georgia" pitchFamily="18" charset="0"/>
              </a:rPr>
              <a:t>Langa</a:t>
            </a:r>
            <a:r>
              <a:rPr lang="sk-SK" sz="1700" b="1" dirty="0" smtClean="0">
                <a:latin typeface="Georgia" pitchFamily="18" charset="0"/>
              </a:rPr>
              <a:t> a </a:t>
            </a:r>
            <a:r>
              <a:rPr lang="sk-SK" sz="1700" b="1" dirty="0" err="1" smtClean="0">
                <a:latin typeface="Georgia" pitchFamily="18" charset="0"/>
              </a:rPr>
              <a:t>A</a:t>
            </a:r>
            <a:r>
              <a:rPr lang="sk-SK" sz="1700" b="1" dirty="0" smtClean="0">
                <a:latin typeface="Georgia" pitchFamily="18" charset="0"/>
              </a:rPr>
              <a:t>. </a:t>
            </a:r>
            <a:r>
              <a:rPr lang="sk-SK" sz="1700" b="1" dirty="0" err="1" smtClean="0">
                <a:latin typeface="Georgia" pitchFamily="18" charset="0"/>
              </a:rPr>
              <a:t>Megu</a:t>
            </a:r>
            <a:r>
              <a:rPr lang="sk-SK" sz="1700" b="1" dirty="0" smtClean="0">
                <a:latin typeface="Georgia" pitchFamily="18" charset="0"/>
              </a:rPr>
              <a:t> 15. júna 1870. Verejnosti bola jaskyňa sprístupnená už rok po jej objavení a v roku 1887 bola ako prvá jaskyňa v Európe elektricky osvetlená.</a:t>
            </a:r>
          </a:p>
          <a:p>
            <a:endParaRPr lang="sk-SK" dirty="0"/>
          </a:p>
        </p:txBody>
      </p:sp>
      <p:pic>
        <p:nvPicPr>
          <p:cNvPr id="4" name="Obrázok 3" descr="csm_Dobsinska%206_09_2017adbbd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844824"/>
            <a:ext cx="4363380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772816"/>
            <a:ext cx="9144000" cy="2650306"/>
          </a:xfrm>
        </p:spPr>
        <p:txBody>
          <a:bodyPr>
            <a:noAutofit/>
          </a:bodyPr>
          <a:lstStyle/>
          <a:p>
            <a:pPr algn="ctr"/>
            <a:r>
              <a:rPr lang="sk-SK" sz="6600" dirty="0" smtClean="0"/>
              <a:t>Ďakujem za vašu      pozornosť !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mapa_jaskyne_popisk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908720"/>
            <a:ext cx="8018503" cy="395016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331640" y="33265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i="1" dirty="0" smtClean="0">
                <a:solidFill>
                  <a:schemeClr val="accent2"/>
                </a:solidFill>
              </a:rPr>
              <a:t>Rozpoloženie jaskýň SLOVENSKA: </a:t>
            </a:r>
            <a:endParaRPr lang="sk-SK" sz="2000" b="1" i="1" dirty="0">
              <a:solidFill>
                <a:schemeClr val="accent2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9552" y="5301208"/>
            <a:ext cx="646246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sk-SK" b="1" cap="all" dirty="0" smtClean="0"/>
              <a:t>JASKYNE NA SLOVENSKU</a:t>
            </a:r>
          </a:p>
          <a:p>
            <a:pPr fontAlgn="base"/>
            <a:r>
              <a:rPr lang="sk-SK" dirty="0" smtClean="0"/>
              <a:t>Na Slovensku je známych vyše 7000 jaskýň. Možno ste to vedeli, no Slovensko je považované za krajinu s najväčším počtom jaskýň na obyvateľa v Európe!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3779912" y="4221088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k-SK" dirty="0" smtClean="0"/>
              <a:t> V súčasnosti sa na Slovensku nachádza </a:t>
            </a:r>
            <a:r>
              <a:rPr lang="sk-SK" b="1" i="1" dirty="0" smtClean="0"/>
              <a:t>18 sprístupnených jaskýň.</a:t>
            </a:r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611560" y="1537578"/>
            <a:ext cx="3960440" cy="1819414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5809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Speleológia</a:t>
            </a:r>
            <a:r>
              <a:rPr lang="sk-SK" dirty="0" smtClean="0"/>
              <a:t> – veda o jaskyniach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1600" b="1" dirty="0" smtClean="0"/>
              <a:t>Jaskyne vznikajú prevažne vo vápencoch</a:t>
            </a:r>
          </a:p>
          <a:p>
            <a:r>
              <a:rPr lang="sk-SK" sz="1600" b="1" dirty="0" smtClean="0"/>
              <a:t>Výzdoba jaskyne: </a:t>
            </a:r>
            <a:r>
              <a:rPr lang="sk-SK" sz="1600" b="1" dirty="0" err="1" smtClean="0">
                <a:solidFill>
                  <a:schemeClr val="tx2">
                    <a:lumMod val="25000"/>
                  </a:schemeClr>
                </a:solidFill>
              </a:rPr>
              <a:t>Sinter</a:t>
            </a:r>
            <a:r>
              <a:rPr lang="sk-SK" sz="1600" b="1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sk-SK" sz="1600" b="1" dirty="0" smtClean="0"/>
              <a:t>– jaskynný vápenec, </a:t>
            </a:r>
            <a:r>
              <a:rPr lang="sk-SK" sz="1600" b="1" dirty="0" err="1" smtClean="0">
                <a:solidFill>
                  <a:schemeClr val="tx2">
                    <a:lumMod val="25000"/>
                  </a:schemeClr>
                </a:solidFill>
              </a:rPr>
              <a:t>brčká</a:t>
            </a:r>
            <a:r>
              <a:rPr lang="sk-SK" sz="1600" b="1" dirty="0" smtClean="0"/>
              <a:t>, </a:t>
            </a:r>
            <a:r>
              <a:rPr lang="sk-SK" sz="1600" b="1" dirty="0" smtClean="0">
                <a:solidFill>
                  <a:schemeClr val="tx2">
                    <a:lumMod val="25000"/>
                  </a:schemeClr>
                </a:solidFill>
              </a:rPr>
              <a:t>stalaktity, stalagmity a </a:t>
            </a:r>
            <a:r>
              <a:rPr lang="sk-SK" sz="1600" b="1" dirty="0" err="1" smtClean="0">
                <a:solidFill>
                  <a:schemeClr val="tx2">
                    <a:lumMod val="25000"/>
                  </a:schemeClr>
                </a:solidFill>
              </a:rPr>
              <a:t>stalagnáty</a:t>
            </a:r>
            <a:r>
              <a:rPr lang="sk-SK" sz="1600" b="1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  <a:endParaRPr lang="sk-SK" sz="1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39410" y="1670074"/>
            <a:ext cx="4038600" cy="45259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3074" name="Picture 2" descr="D:\Škola\Exkurzie\2007-08\Zlá diera 11.10.07\DSCF4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4282" y="3641408"/>
            <a:ext cx="2440165" cy="18301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301"/>
          <a:stretch/>
        </p:blipFill>
        <p:spPr bwMode="auto">
          <a:xfrm>
            <a:off x="5484230" y="2209426"/>
            <a:ext cx="2649836" cy="285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ovná spojovacia šípka 5"/>
          <p:cNvCxnSpPr/>
          <p:nvPr/>
        </p:nvCxnSpPr>
        <p:spPr>
          <a:xfrm flipV="1">
            <a:off x="5148064" y="3933056"/>
            <a:ext cx="936104" cy="1461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flipH="1">
            <a:off x="7050274" y="1982785"/>
            <a:ext cx="646518" cy="1287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 flipV="1">
            <a:off x="7164288" y="4797152"/>
            <a:ext cx="862542" cy="7920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D:\Škola\Exkurzie\2007-08\Zlá diera 11.10.07\DSCF49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85299" y="4243493"/>
            <a:ext cx="2483504" cy="18626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aoblený obdĺžnik 18"/>
          <p:cNvSpPr/>
          <p:nvPr/>
        </p:nvSpPr>
        <p:spPr>
          <a:xfrm>
            <a:off x="4211960" y="5394592"/>
            <a:ext cx="1656184" cy="4452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accent1">
                    <a:lumMod val="50000"/>
                  </a:schemeClr>
                </a:solidFill>
              </a:rPr>
              <a:t>Stalagnát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Zaoblený obdĺžnik 22"/>
          <p:cNvSpPr/>
          <p:nvPr/>
        </p:nvSpPr>
        <p:spPr>
          <a:xfrm>
            <a:off x="6868700" y="1537578"/>
            <a:ext cx="1656184" cy="4452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Stalaktit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Zaoblený obdĺžnik 23"/>
          <p:cNvSpPr/>
          <p:nvPr/>
        </p:nvSpPr>
        <p:spPr>
          <a:xfrm>
            <a:off x="7021826" y="5617196"/>
            <a:ext cx="1656184" cy="4452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Stalagmit</a:t>
            </a:r>
            <a:endParaRPr lang="sk-S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lačidlo akcie: Návrat 4">
            <a:hlinkClick r:id="rId5" action="ppaction://hlinksldjump" highlightClick="1"/>
          </p:cNvPr>
          <p:cNvSpPr/>
          <p:nvPr/>
        </p:nvSpPr>
        <p:spPr>
          <a:xfrm>
            <a:off x="8330329" y="6244155"/>
            <a:ext cx="374977" cy="418224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34779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539552" y="1556792"/>
            <a:ext cx="4320480" cy="41044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vznikla Zlá Diera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16832"/>
            <a:ext cx="4038600" cy="420933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Jaskyňa Zlá Diera vznikla v kryhe vápencov a dolomitov, ktorá zasahuje z pohoria </a:t>
            </a:r>
            <a:r>
              <a:rPr lang="sk-SK" b="1" dirty="0">
                <a:solidFill>
                  <a:schemeClr val="tx2">
                    <a:lumMod val="25000"/>
                  </a:schemeClr>
                </a:solidFill>
              </a:rPr>
              <a:t>Branisko</a:t>
            </a:r>
            <a:r>
              <a:rPr lang="sk-SK" b="1" dirty="0"/>
              <a:t> do prevažne pieskovcového pohoria </a:t>
            </a:r>
            <a:r>
              <a:rPr lang="sk-SK" b="1" dirty="0" err="1">
                <a:solidFill>
                  <a:schemeClr val="tx2">
                    <a:lumMod val="25000"/>
                  </a:schemeClr>
                </a:solidFill>
              </a:rPr>
              <a:t>Bachureň</a:t>
            </a:r>
            <a:r>
              <a:rPr lang="sk-SK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D:\Škola\Exkurzie\2007-08\Zlá diera 11.10.07\DSCF49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988840"/>
            <a:ext cx="4128459" cy="3096344"/>
          </a:xfrm>
          <a:prstGeom prst="rect">
            <a:avLst/>
          </a:prstGeom>
          <a:ln w="57150"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5" name="Tlačidlo akcie: Návrat 4">
            <a:hlinkClick r:id="rId3" action="ppaction://hlinksldjump" highlightClick="1"/>
          </p:cNvPr>
          <p:cNvSpPr/>
          <p:nvPr/>
        </p:nvSpPr>
        <p:spPr>
          <a:xfrm>
            <a:off x="8172400" y="6165304"/>
            <a:ext cx="52120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3485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7467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i="1" dirty="0" smtClean="0">
                <a:solidFill>
                  <a:srgbClr val="C00000"/>
                </a:solidFill>
                <a:latin typeface="Georgia" pitchFamily="18" charset="0"/>
              </a:rPr>
              <a:t>I.- JASKYŇA DOMICA</a:t>
            </a:r>
            <a:endParaRPr lang="sk-SK" sz="5400" i="1" dirty="0">
              <a:solidFill>
                <a:srgbClr val="C00000"/>
              </a:solidFill>
              <a:latin typeface="Georgia" pitchFamily="18" charset="0"/>
            </a:endParaRPr>
          </a:p>
        </p:txBody>
      </p:sp>
      <p:pic>
        <p:nvPicPr>
          <p:cNvPr id="4" name="Zástupný symbol obsahu 3" descr="stiahnuť (7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23928" y="1988840"/>
            <a:ext cx="4847008" cy="4512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 descr="i_75506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0"/>
            <a:ext cx="1547664" cy="193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BlokTextu 5"/>
          <p:cNvSpPr txBox="1"/>
          <p:nvPr/>
        </p:nvSpPr>
        <p:spPr>
          <a:xfrm>
            <a:off x="323528" y="1844824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Georgia" pitchFamily="18" charset="0"/>
              </a:rPr>
              <a:t>Domica je najväčšia   jaskyňa Slovenského krasu. Zaraďuje sa medzi jaskyne svetového významu. Nachádza sa v južnom svahu </a:t>
            </a:r>
            <a:r>
              <a:rPr lang="sk-SK" sz="1200" b="1" dirty="0" err="1" smtClean="0">
                <a:latin typeface="Georgia" pitchFamily="18" charset="0"/>
              </a:rPr>
              <a:t>Silickej</a:t>
            </a:r>
            <a:r>
              <a:rPr lang="sk-SK" sz="1200" b="1" dirty="0" smtClean="0">
                <a:latin typeface="Georgia" pitchFamily="18" charset="0"/>
              </a:rPr>
              <a:t> planiny v okrese Rožňava. Predstavuje časť jaskynného komplexu, ktorý vytvára s jaskyňou </a:t>
            </a:r>
            <a:r>
              <a:rPr lang="sk-SK" sz="1200" b="1" dirty="0" err="1" smtClean="0">
                <a:latin typeface="Georgia" pitchFamily="18" charset="0"/>
              </a:rPr>
              <a:t>Baradla</a:t>
            </a:r>
            <a:r>
              <a:rPr lang="sk-SK" sz="1200" b="1" dirty="0" smtClean="0">
                <a:latin typeface="Georgia" pitchFamily="18" charset="0"/>
              </a:rPr>
              <a:t> v Maďarsku jeden genetický systém celkovej dĺžky cca 25 km. Samotná Domica je dlhá 5 358 m, z čoho je od roku 1932 pre verejnosť sprístupnený okruh dlhý 1 315 m. Objavil ju Ján </a:t>
            </a:r>
            <a:r>
              <a:rPr lang="sk-SK" sz="1200" b="1" dirty="0" err="1" smtClean="0">
                <a:latin typeface="Georgia" pitchFamily="18" charset="0"/>
              </a:rPr>
              <a:t>Majko</a:t>
            </a:r>
            <a:r>
              <a:rPr lang="sk-SK" sz="1200" b="1" dirty="0" smtClean="0">
                <a:latin typeface="Georgia" pitchFamily="18" charset="0"/>
              </a:rPr>
              <a:t> 3. októbra1926.</a:t>
            </a:r>
          </a:p>
          <a:p>
            <a:r>
              <a:rPr lang="sk-SK" sz="1200" b="1" dirty="0" smtClean="0">
                <a:latin typeface="Georgia" pitchFamily="18" charset="0"/>
              </a:rPr>
              <a:t>Mimoriadna pestrosť kvapľovej výzdoby a bohatstvo tvarov radia Domicu medzi naše najkrajšie jaskyne. Nezabudnuteľný zážitok v návštevníkovi zanechá plavba po podzemnej riečke </a:t>
            </a:r>
            <a:r>
              <a:rPr lang="sk-SK" sz="1200" b="1" dirty="0" err="1" smtClean="0">
                <a:latin typeface="Georgia" pitchFamily="18" charset="0"/>
              </a:rPr>
              <a:t>Styx</a:t>
            </a:r>
            <a:r>
              <a:rPr lang="sk-SK" sz="1200" b="1" dirty="0" smtClean="0">
                <a:latin typeface="Georgia" pitchFamily="18" charset="0"/>
              </a:rPr>
              <a:t> s dĺžkou 140 m. Domica predstavuje typ riečnej jaskyne v zrelom až staršom štádiu vývoja. Teplota jaskyne sa pohybuje od 10,2 °C do 11,4 °C a vlhkosť od 95 do 98 %.</a:t>
            </a:r>
            <a:endParaRPr lang="sk-SK" sz="1200" b="1" dirty="0"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467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4400" dirty="0" smtClean="0">
                <a:solidFill>
                  <a:srgbClr val="00B0F0"/>
                </a:solidFill>
                <a:latin typeface="Georgia" pitchFamily="18" charset="0"/>
              </a:rPr>
              <a:t>II. -  GOMBASECKÁ JASKYŇA </a:t>
            </a:r>
            <a:endParaRPr lang="sk-SK" sz="44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3784848" cy="52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200" dirty="0" err="1" smtClean="0">
                <a:latin typeface="Georgia" pitchFamily="18" charset="0"/>
              </a:rPr>
              <a:t>Gombasecká</a:t>
            </a:r>
            <a:r>
              <a:rPr lang="sk-SK" sz="1200" dirty="0" smtClean="0">
                <a:latin typeface="Georgia" pitchFamily="18" charset="0"/>
              </a:rPr>
              <a:t> jaskyňa je kvapľová jaskyňa v Slovenskom krase, nachádza sa v chotári obce Slavec v okrese Rožňava. Slúžila aj ako sanatórium na liečenie chorôb dýchacích ciest, v súčasnosti sa však v jaskyni choroby dýchacích ciest neliečia.</a:t>
            </a:r>
          </a:p>
          <a:p>
            <a:pPr>
              <a:buNone/>
            </a:pPr>
            <a:r>
              <a:rPr lang="sk-SK" sz="1200" dirty="0" smtClean="0">
                <a:latin typeface="Georgia" pitchFamily="18" charset="0"/>
              </a:rPr>
              <a:t>Nachádza sa uprostred Národného parku Slovenský kras na západnom úpätí </a:t>
            </a:r>
            <a:r>
              <a:rPr lang="sk-SK" sz="1200" dirty="0" err="1" smtClean="0">
                <a:latin typeface="Georgia" pitchFamily="18" charset="0"/>
              </a:rPr>
              <a:t>Silickej</a:t>
            </a:r>
            <a:r>
              <a:rPr lang="sk-SK" sz="1200" dirty="0" smtClean="0">
                <a:latin typeface="Georgia" pitchFamily="18" charset="0"/>
              </a:rPr>
              <a:t> planiny, v doline rieky Slaná, asi 15 km južne od Rožňavy. Jej vchod leží vo výške 250 m n. m. Jaskyňu objavili dobrovoľní jaskyniari z Rožňavy21. novembra 1951 prekopaním Čiernej vyvieračky. Z celkovej dĺžky jaskyne (1 525 m), bolo od roku 1955 pre verejnosť sprístupnených 300 m.</a:t>
            </a:r>
          </a:p>
          <a:p>
            <a:pPr>
              <a:buNone/>
            </a:pPr>
            <a:r>
              <a:rPr lang="sk-SK" sz="1200" dirty="0" smtClean="0">
                <a:latin typeface="Georgia" pitchFamily="18" charset="0"/>
              </a:rPr>
              <a:t>Jaskynné chodby prebiehajú v dvoch horizontálnych úrovniach, s relatívnym prevýšením 10 m. Majú približne horizontálny priebeh a vytvorili sa erozívnou a korozívnou činnosťou podzemnej riečky Čierny potok v tektonických puklinách čistých svetlosivých vápencov stredného triasu. Čierny potok, ktorý zbiera vody na </a:t>
            </a:r>
            <a:r>
              <a:rPr lang="sk-SK" sz="1200" dirty="0" err="1" smtClean="0">
                <a:latin typeface="Georgia" pitchFamily="18" charset="0"/>
              </a:rPr>
              <a:t>Silickej</a:t>
            </a:r>
            <a:r>
              <a:rPr lang="sk-SK" sz="1200" dirty="0" smtClean="0">
                <a:latin typeface="Georgia" pitchFamily="18" charset="0"/>
              </a:rPr>
              <a:t> planine, priteká od </a:t>
            </a:r>
            <a:r>
              <a:rPr lang="sk-SK" sz="1200" dirty="0" err="1" smtClean="0">
                <a:latin typeface="Georgia" pitchFamily="18" charset="0"/>
              </a:rPr>
              <a:t>Silickej</a:t>
            </a:r>
            <a:r>
              <a:rPr lang="sk-SK" sz="1200" dirty="0" smtClean="0">
                <a:latin typeface="Georgia" pitchFamily="18" charset="0"/>
              </a:rPr>
              <a:t> </a:t>
            </a:r>
            <a:r>
              <a:rPr lang="sk-SK" sz="1200" dirty="0" err="1" smtClean="0">
                <a:latin typeface="Georgia" pitchFamily="18" charset="0"/>
              </a:rPr>
              <a:t>ľadnice</a:t>
            </a:r>
            <a:r>
              <a:rPr lang="sk-SK" sz="1200" dirty="0" smtClean="0">
                <a:latin typeface="Georgia" pitchFamily="18" charset="0"/>
              </a:rPr>
              <a:t> a do jaskyne sa dostáva sifónovými priestormi. Z toho vyplýva, že ide o jeden genetický </a:t>
            </a:r>
            <a:r>
              <a:rPr lang="sk-SK" sz="1200" dirty="0" err="1" smtClean="0">
                <a:latin typeface="Georgia" pitchFamily="18" charset="0"/>
              </a:rPr>
              <a:t>silicko-gombasecký</a:t>
            </a:r>
            <a:r>
              <a:rPr lang="sk-SK" sz="1200" dirty="0" smtClean="0">
                <a:latin typeface="Georgia" pitchFamily="18" charset="0"/>
              </a:rPr>
              <a:t> systém.</a:t>
            </a:r>
          </a:p>
          <a:p>
            <a:endParaRPr lang="sk-SK" sz="1200" dirty="0">
              <a:latin typeface="Georgia" pitchFamily="18" charset="0"/>
            </a:endParaRPr>
          </a:p>
        </p:txBody>
      </p:sp>
      <p:pic>
        <p:nvPicPr>
          <p:cNvPr id="5" name="Obrázok 4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060848"/>
            <a:ext cx="4727848" cy="4320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rgbClr val="7030A0"/>
                </a:solidFill>
                <a:latin typeface="Georgia" pitchFamily="18" charset="0"/>
              </a:rPr>
              <a:t>III. -  Demänovská jaskyňa slobody </a:t>
            </a:r>
            <a:endParaRPr lang="sk-SK" b="1" dirty="0">
              <a:solidFill>
                <a:srgbClr val="7030A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700808"/>
            <a:ext cx="3928864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1600" dirty="0" smtClean="0">
                <a:latin typeface="Georgia" pitchFamily="18" charset="0"/>
              </a:rPr>
              <a:t>Demänovská jaskyňa slobody je krasová jaskyňa v Nízkych </a:t>
            </a:r>
            <a:r>
              <a:rPr lang="sk-SK" sz="1600" dirty="0" err="1" smtClean="0">
                <a:latin typeface="Georgia" pitchFamily="18" charset="0"/>
              </a:rPr>
              <a:t>Tatráchň</a:t>
            </a:r>
            <a:r>
              <a:rPr lang="sk-SK" sz="1600" dirty="0" smtClean="0">
                <a:latin typeface="Georgia" pitchFamily="18" charset="0"/>
              </a:rPr>
              <a:t> v Demänovskej doline, jedna z Demänovských jaskýň. Objavená roku 1921, najnavštevovanejšia na Slovensku.</a:t>
            </a:r>
          </a:p>
          <a:p>
            <a:pPr>
              <a:buNone/>
            </a:pPr>
            <a:r>
              <a:rPr lang="sk-SK" sz="1600" dirty="0" smtClean="0">
                <a:latin typeface="Georgia" pitchFamily="18" charset="0"/>
              </a:rPr>
              <a:t>Jaskyňa je na kvapľovú výzdobu najbohatšia zo známych Demänovských jaskýň. Umelo prekopaný vstupný otvor leží na západnom svahu Demänovskej Poludnice vo výške 870 m n. m., asi 50 m nad hladinou </a:t>
            </a:r>
            <a:r>
              <a:rPr lang="sk-SK" sz="1600" dirty="0" err="1" smtClean="0">
                <a:latin typeface="Georgia" pitchFamily="18" charset="0"/>
              </a:rPr>
              <a:t>Demänovky</a:t>
            </a:r>
            <a:r>
              <a:rPr lang="sk-SK" sz="1600" dirty="0" smtClean="0">
                <a:latin typeface="Georgia" pitchFamily="18" charset="0"/>
              </a:rPr>
              <a:t>. Sprístupnená je od roku 1924. Z celkovej dĺžky 8 897 m (spolu s jaskyňou Pustá) je pre verejnosť sprístupnených len 1 600 m.</a:t>
            </a:r>
          </a:p>
          <a:p>
            <a:pPr>
              <a:buNone/>
            </a:pPr>
            <a:r>
              <a:rPr lang="sk-SK" sz="1600" dirty="0" smtClean="0">
                <a:latin typeface="Georgia" pitchFamily="18" charset="0"/>
              </a:rPr>
              <a:t>Jaskyňa pozostáva z dómov, siení a chodieb, vytvorených v šiestich jaskynných úrovniach, ktoré vznikli počas </a:t>
            </a:r>
            <a:r>
              <a:rPr lang="sk-SK" sz="1600" dirty="0" err="1" smtClean="0">
                <a:latin typeface="Georgia" pitchFamily="18" charset="0"/>
              </a:rPr>
              <a:t>pleistocénu</a:t>
            </a:r>
            <a:r>
              <a:rPr lang="sk-SK" sz="1600" dirty="0" smtClean="0">
                <a:latin typeface="Georgia" pitchFamily="18" charset="0"/>
              </a:rPr>
              <a:t>.</a:t>
            </a:r>
          </a:p>
          <a:p>
            <a:endParaRPr lang="sk-SK" sz="1600" dirty="0">
              <a:latin typeface="Georgia" pitchFamily="18" charset="0"/>
            </a:endParaRPr>
          </a:p>
        </p:txBody>
      </p:sp>
      <p:pic>
        <p:nvPicPr>
          <p:cNvPr id="6" name="Obrázok 5" descr="DEM.JASK_.SLOBODY (3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916832"/>
            <a:ext cx="4792897" cy="4696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11430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accent1">
                    <a:lumMod val="50000"/>
                  </a:schemeClr>
                </a:solidFill>
                <a:latin typeface="Georgia" pitchFamily="18" charset="0"/>
              </a:rPr>
              <a:t>IV. Demänovská ľadová jaskyňa </a:t>
            </a:r>
            <a:endParaRPr lang="sk-SK" sz="3600" dirty="0">
              <a:solidFill>
                <a:schemeClr val="accent1">
                  <a:lumMod val="50000"/>
                </a:schemeClr>
              </a:solidFill>
              <a:latin typeface="Georgia" pitchFamily="18" charset="0"/>
            </a:endParaRPr>
          </a:p>
        </p:txBody>
      </p:sp>
      <p:pic>
        <p:nvPicPr>
          <p:cNvPr id="4" name="Zástupný symbol obsahu 3" descr="logo_demanovska_ladova_jaskyn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67625" y="116632"/>
            <a:ext cx="1476375" cy="1476375"/>
          </a:xfrm>
        </p:spPr>
      </p:pic>
      <p:sp>
        <p:nvSpPr>
          <p:cNvPr id="1026" name="AutoShape 2" descr="http://cestovinky.sk/wpdemo/database/wp-content/uploads/D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" name="Obrázok 7" descr="D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412776"/>
            <a:ext cx="5383776" cy="36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BlokTextu 8"/>
          <p:cNvSpPr txBox="1"/>
          <p:nvPr/>
        </p:nvSpPr>
        <p:spPr>
          <a:xfrm>
            <a:off x="5652120" y="1628800"/>
            <a:ext cx="3024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latin typeface="Georgia" pitchFamily="18" charset="0"/>
              </a:rPr>
              <a:t>Demänovská ľadová jaskyňa je zaľadnená jaskyňa v Nízkych Tatrách v Demänovskej doline, jedna z Demänovských jaskýň. Doložená už roku 1299 ako jedna z najstarších známych jaskýň v Európe.</a:t>
            </a:r>
          </a:p>
          <a:p>
            <a:r>
              <a:rPr lang="sk-SK" sz="1400" dirty="0" smtClean="0">
                <a:latin typeface="Georgia" pitchFamily="18" charset="0"/>
              </a:rPr>
              <a:t>Nachádza sa v brale Bašta nad Kamennou chatou. Z celkovej dĺžky 1 900 m je sprístupnených verejnosti 680 m. Po objavení Demänovskej jaskyne Slobody záujem o ľadovú jaskyňu upadol. Po rekonštrukcii drevených schodov a elektrického osvetlenia bola roku 1952 znovu odovzdaná širšej verejnosti. Vstupný otvor leží nad Kamennou chatou vo výške 740 m n. m., asi 90 m nad terajšou hladinou </a:t>
            </a:r>
            <a:r>
              <a:rPr lang="sk-SK" sz="1400" dirty="0" err="1" smtClean="0">
                <a:latin typeface="Georgia" pitchFamily="18" charset="0"/>
              </a:rPr>
              <a:t>Demänovky</a:t>
            </a:r>
            <a:r>
              <a:rPr lang="sk-SK" sz="1400" dirty="0" smtClean="0">
                <a:latin typeface="Georgia" pitchFamily="18" charset="0"/>
              </a:rPr>
              <a:t>.</a:t>
            </a:r>
            <a:endParaRPr lang="sk-SK" sz="1400" dirty="0">
              <a:latin typeface="Georgia" pitchFamily="18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95536" y="5085184"/>
            <a:ext cx="5040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latin typeface="Georgia" pitchFamily="18" charset="0"/>
              </a:rPr>
              <a:t>Jaskyňa pozostáva z priestranných chodieb a dómov, rozložených v troch jaskynných úrovniach. Do jaskyne sa zostupuje úzkou </a:t>
            </a:r>
            <a:r>
              <a:rPr lang="sk-SK" sz="1400" dirty="0" err="1" smtClean="0">
                <a:latin typeface="Georgia" pitchFamily="18" charset="0"/>
              </a:rPr>
              <a:t>puklinovou</a:t>
            </a:r>
            <a:r>
              <a:rPr lang="sk-SK" sz="1400" dirty="0" smtClean="0">
                <a:latin typeface="Georgia" pitchFamily="18" charset="0"/>
              </a:rPr>
              <a:t> chodbou do najnižšieho poschodia ležiaceho o 40 m nižšie, kde je trvalo zaľadnený podlahovým ľadom a robustnejšími stalagmitmi a stĺpmi len Veľký dóm a Kmeťov dóm. Na jar visia z povaly aj ľadové stalaktity. </a:t>
            </a:r>
            <a:endParaRPr lang="sk-SK" sz="1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00B050"/>
                </a:solidFill>
                <a:latin typeface="Georgia" pitchFamily="18" charset="0"/>
              </a:rPr>
              <a:t>V. Jasovská jaskyňa </a:t>
            </a:r>
            <a:endParaRPr lang="sk-SK" sz="5400" dirty="0">
              <a:solidFill>
                <a:srgbClr val="00B05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427984" y="1556792"/>
            <a:ext cx="3784848" cy="4873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1100" b="1" dirty="0" smtClean="0"/>
              <a:t>Jasovská jaskyňa je kvapľová jaskyňa v Slovenskom krase pri Jasove.</a:t>
            </a:r>
          </a:p>
          <a:p>
            <a:pPr>
              <a:buNone/>
            </a:pPr>
            <a:r>
              <a:rPr lang="sk-SK" sz="1100" b="1" dirty="0" smtClean="0"/>
              <a:t>Nachádza sa v najvýchodnejšej časti Slovenského krasu, pri obci Jasov. Umelý vchod leží v údolí Bodvy vo výške 256 m n. m., prirodzený otvor, ktorý dnes slúži ako východ, vo výške 286 m. Jasovská jaskyňa je najstaršia sprístupnená jaskyňa na Slovensku: už roku 1846 bola čiastočne sprístupnená mníchmi z jasovského kláštora. V rokoch 1922 až 1924 boli objavené aj nižšie ležiace časti jaskyne. V roku 1924 vybudovali v jaskyni betónové chodníčky a zaviedli elektrické osvetlenie. Jej dĺžka je 2 811 m, z čoho je verejnosti sprístupnených 550 m (dĺžka prehliadkovej trasy je 720 m).</a:t>
            </a:r>
          </a:p>
          <a:p>
            <a:pPr>
              <a:buNone/>
            </a:pPr>
            <a:r>
              <a:rPr lang="sk-SK" sz="1100" b="1" dirty="0" smtClean="0"/>
              <a:t>Jasovská jaskyňa vznikla v masíve Jasovská skala, ktorý tvoria čisté svetlosivé druhohorné vápence. Je utvorená v piatich poschodiach, ktoré sú pospájané komínmi. Oválny tvar chodieb a povalové korytá dokazujú, že ju vytvorili vody riečky Bodvy, ktoré vnikali do úzkych puklín, rozširovali ich a vytvorením podzemného toku formovali chodby pozdĺž tektonických porúch. Na križovatkách puklín vznikli v dôsledku odlamovania sa skál rozsiahlejšie dómy, ako Dóm netopierov, Bludisko a pod. Kvapľové útvary majú podobu mohutných nástenných vodopádov (Starý dóm, Netopierí dóm, Veľký dóm), zväčša už odumretých a zvetrávajúcich do siva. </a:t>
            </a:r>
            <a:endParaRPr lang="sk-SK" sz="1100" b="1" dirty="0"/>
          </a:p>
        </p:txBody>
      </p:sp>
      <p:pic>
        <p:nvPicPr>
          <p:cNvPr id="9" name="Obrázok 8" descr="csm_JASOVSKA_04_07_e7d51d99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204864"/>
            <a:ext cx="4307207" cy="3816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206</Words>
  <Application>Microsoft Office PowerPoint</Application>
  <PresentationFormat>Prezentácia na obrazovke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Arkáda</vt:lpstr>
      <vt:lpstr>Jaskyne Slovenska</vt:lpstr>
      <vt:lpstr>Snímka 2</vt:lpstr>
      <vt:lpstr>Speleológia – veda o jaskyniach</vt:lpstr>
      <vt:lpstr>Ako vznikla Zlá Diera</vt:lpstr>
      <vt:lpstr>I.- JASKYŇA DOMICA</vt:lpstr>
      <vt:lpstr>II. -  GOMBASECKÁ JASKYŇA </vt:lpstr>
      <vt:lpstr>III. -  Demänovská jaskyňa slobody </vt:lpstr>
      <vt:lpstr>IV. Demänovská ľadová jaskyňa </vt:lpstr>
      <vt:lpstr>V. Jasovská jaskyňa </vt:lpstr>
      <vt:lpstr>VI. - Harmanecká jaskyňa</vt:lpstr>
      <vt:lpstr>VII. - Bystrianska jaskyňa</vt:lpstr>
      <vt:lpstr>VIII. - Važecká jaskyňa  </vt:lpstr>
      <vt:lpstr>IX. - Belianska jaskyňa</vt:lpstr>
      <vt:lpstr>X. - Dobšinská ľadová jaskyňa  </vt:lpstr>
      <vt:lpstr>Ďakujem za vašu      pozornosť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Jaskyne Slovenska</dc:title>
  <dc:creator>Zlatka Šimková</dc:creator>
  <cp:lastModifiedBy>sokol</cp:lastModifiedBy>
  <cp:revision>25</cp:revision>
  <dcterms:created xsi:type="dcterms:W3CDTF">2015-01-20T13:08:00Z</dcterms:created>
  <dcterms:modified xsi:type="dcterms:W3CDTF">2022-06-12T08:28:22Z</dcterms:modified>
</cp:coreProperties>
</file>