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66" r:id="rId5"/>
    <p:sldId id="273" r:id="rId6"/>
    <p:sldId id="267" r:id="rId7"/>
    <p:sldId id="268" r:id="rId8"/>
    <p:sldId id="258" r:id="rId9"/>
    <p:sldId id="269" r:id="rId10"/>
    <p:sldId id="270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3CEDF6"/>
    <a:srgbClr val="FFFFCC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>
      <p:cViewPr varScale="1">
        <p:scale>
          <a:sx n="70" d="100"/>
          <a:sy n="70" d="100"/>
        </p:scale>
        <p:origin x="-4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aoblený obdĺžnik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Zaoblený obdĺžnik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Nadpis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20" name="Podnadpis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20. 5. 2020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20. 5. 2020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20. 5. 2020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20. 5. 2020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aoblený obdĺžnik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Zaoblený obdĺžnik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20. 5. 2020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20. 5. 2020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20. 5. 2020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20. 5. 2020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blený obdĺžnik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20. 5. 2020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20. 5. 2020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aoblený obdĺžnik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s jedným zaobleným rohom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20. 5. 2020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blený obdĺžnik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Zaoblený obdĺžnik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Zástupný symbol nadpisu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F92E2F3-A957-4897-AE39-228CC061DCDB}" type="datetimeFigureOut">
              <a:rPr lang="sk-SK" smtClean="0"/>
              <a:pPr/>
              <a:t>20. 5. 2020</a:t>
            </a:fld>
            <a:endParaRPr lang="sk-SK"/>
          </a:p>
        </p:txBody>
      </p:sp>
      <p:sp>
        <p:nvSpPr>
          <p:cNvPr id="18" name="Zástupný symbol päty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skole.sk/?id_cat=5&amp;clanok=4768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icture.pixmac.com/4/colored-bon-bons-background-food-pixmac-picture-35416967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715" b="5408"/>
          <a:stretch/>
        </p:blipFill>
        <p:spPr bwMode="auto">
          <a:xfrm>
            <a:off x="0" y="1279341"/>
            <a:ext cx="9140687" cy="5578659"/>
          </a:xfrm>
          <a:prstGeom prst="rect">
            <a:avLst/>
          </a:prstGeom>
          <a:solidFill>
            <a:srgbClr val="FFFF99"/>
          </a:solidFill>
        </p:spPr>
      </p:pic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4912" y="4797153"/>
            <a:ext cx="6653471" cy="720080"/>
          </a:xfrm>
          <a:solidFill>
            <a:srgbClr val="FFFFCC"/>
          </a:solidFill>
        </p:spPr>
        <p:txBody>
          <a:bodyPr/>
          <a:lstStyle/>
          <a:p>
            <a:pPr algn="ctr"/>
            <a:r>
              <a:rPr lang="sk-SK" sz="3200" dirty="0" smtClean="0"/>
              <a:t>RNDr. Lenka </a:t>
            </a:r>
            <a:r>
              <a:rPr lang="sk-SK" sz="3200" dirty="0" err="1" smtClean="0"/>
              <a:t>Škarbeková</a:t>
            </a:r>
            <a:endParaRPr lang="sk-SK" sz="3200" dirty="0" smtClean="0"/>
          </a:p>
          <a:p>
            <a:pPr algn="ctr"/>
            <a:endParaRPr lang="sk-SK" sz="2400" dirty="0" smtClean="0"/>
          </a:p>
        </p:txBody>
      </p:sp>
      <p:sp>
        <p:nvSpPr>
          <p:cNvPr id="4" name="Obdĺžnik 3"/>
          <p:cNvSpPr/>
          <p:nvPr/>
        </p:nvSpPr>
        <p:spPr>
          <a:xfrm>
            <a:off x="827583" y="2967335"/>
            <a:ext cx="7488833" cy="1754326"/>
          </a:xfrm>
          <a:prstGeom prst="rect">
            <a:avLst/>
          </a:prstGeom>
          <a:solidFill>
            <a:srgbClr val="FFFF99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Chemické látky a zmesi</a:t>
            </a:r>
            <a:endParaRPr lang="sk-SK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344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183880" cy="1051560"/>
          </a:xfrm>
          <a:solidFill>
            <a:srgbClr val="FFFFCC"/>
          </a:solidFill>
        </p:spPr>
        <p:txBody>
          <a:bodyPr>
            <a:normAutofit fontScale="90000"/>
          </a:bodyPr>
          <a:lstStyle/>
          <a:p>
            <a:pPr marL="571500" indent="-571500">
              <a:buFont typeface="Wingdings" pitchFamily="2" charset="2"/>
              <a:buChar char="ü"/>
            </a:pPr>
            <a:r>
              <a:rPr lang="sk-SK" dirty="0" smtClean="0"/>
              <a:t>Z čoho je zložený betón a kde sa využíva?</a:t>
            </a:r>
            <a:endParaRPr lang="sk-SK" dirty="0"/>
          </a:p>
        </p:txBody>
      </p:sp>
      <p:pic>
        <p:nvPicPr>
          <p:cNvPr id="2050" name="Picture 2" descr="http://www.bpsaust.com/images/ab-gb-cement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00808"/>
            <a:ext cx="2592288" cy="2014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/>
          <p:cNvSpPr/>
          <p:nvPr/>
        </p:nvSpPr>
        <p:spPr>
          <a:xfrm>
            <a:off x="2725801" y="2846892"/>
            <a:ext cx="7857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+</a:t>
            </a:r>
            <a:endParaRPr lang="sk-SK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2052" name="Picture 4" descr="http://www.lukabeton.sk/images/stoens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15938" y="3467585"/>
            <a:ext cx="2384714" cy="178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dĺžnik 6"/>
          <p:cNvSpPr/>
          <p:nvPr/>
        </p:nvSpPr>
        <p:spPr>
          <a:xfrm>
            <a:off x="5900652" y="2846892"/>
            <a:ext cx="7857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+</a:t>
            </a:r>
            <a:endParaRPr lang="sk-SK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2054" name="Picture 6" descr="12 litrov vod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09726" y="1498538"/>
            <a:ext cx="1769649" cy="1969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ástupný symbol obsahu 8"/>
          <p:cNvSpPr>
            <a:spLocks noGrp="1"/>
          </p:cNvSpPr>
          <p:nvPr>
            <p:ph idx="1"/>
          </p:nvPr>
        </p:nvSpPr>
        <p:spPr>
          <a:xfrm>
            <a:off x="3491880" y="5301208"/>
            <a:ext cx="2448272" cy="1163787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sk-SK" sz="2400" dirty="0" smtClean="0">
                <a:solidFill>
                  <a:schemeClr val="tx1"/>
                </a:solidFill>
              </a:rPr>
              <a:t>Štrk alebo piesok</a:t>
            </a:r>
            <a:endParaRPr lang="sk-SK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224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835536"/>
          </a:xfrm>
          <a:solidFill>
            <a:srgbClr val="FFFFCC"/>
          </a:solidFill>
        </p:spPr>
        <p:txBody>
          <a:bodyPr/>
          <a:lstStyle/>
          <a:p>
            <a:r>
              <a:rPr lang="sk-SK" dirty="0" smtClean="0"/>
              <a:t>Látky delíme na: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844824"/>
            <a:ext cx="8183880" cy="418795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sk-SK" sz="4000" b="1" dirty="0"/>
              <a:t>c</a:t>
            </a:r>
            <a:r>
              <a:rPr lang="sk-SK" sz="4000" b="1" dirty="0" smtClean="0"/>
              <a:t>hemicky čisté látky</a:t>
            </a:r>
          </a:p>
          <a:p>
            <a:pPr marL="514350" indent="-514350">
              <a:buFont typeface="+mj-lt"/>
              <a:buAutoNum type="arabicParenR"/>
            </a:pPr>
            <a:r>
              <a:rPr lang="sk-SK" sz="4000" b="1" dirty="0" smtClean="0"/>
              <a:t>zmesi </a:t>
            </a:r>
            <a:endParaRPr lang="sk-SK" sz="4000" b="1" dirty="0"/>
          </a:p>
        </p:txBody>
      </p:sp>
    </p:spTree>
    <p:extLst>
      <p:ext uri="{BB962C8B-B14F-4D97-AF65-F5344CB8AC3E}">
        <p14:creationId xmlns:p14="http://schemas.microsoft.com/office/powerpoint/2010/main" xmlns="" val="187327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5254" y="188640"/>
            <a:ext cx="8183880" cy="763528"/>
          </a:xfrm>
          <a:solidFill>
            <a:srgbClr val="FFFFCC"/>
          </a:solidFill>
        </p:spPr>
        <p:txBody>
          <a:bodyPr>
            <a:normAutofit/>
          </a:bodyPr>
          <a:lstStyle/>
          <a:p>
            <a:r>
              <a:rPr lang="sk-SK" sz="4000" b="1" dirty="0" smtClean="0"/>
              <a:t>1.Chemicky č</a:t>
            </a:r>
            <a:r>
              <a:rPr lang="sk-SK" sz="4000" dirty="0" smtClean="0"/>
              <a:t>isté </a:t>
            </a:r>
            <a:r>
              <a:rPr lang="sk-SK" sz="4000" b="1" dirty="0" smtClean="0"/>
              <a:t>látky</a:t>
            </a:r>
            <a:endParaRPr lang="sk-SK" sz="4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88629" y="908720"/>
            <a:ext cx="8855371" cy="554461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sk-SK" dirty="0" smtClean="0"/>
              <a:t>sú zložené iba z častíc </a:t>
            </a:r>
            <a:r>
              <a:rPr lang="sk-SK" b="1" dirty="0"/>
              <a:t>rovnakého </a:t>
            </a:r>
            <a:r>
              <a:rPr lang="sk-SK" b="1" dirty="0" smtClean="0"/>
              <a:t>druhu</a:t>
            </a:r>
          </a:p>
          <a:p>
            <a:pPr algn="just"/>
            <a:r>
              <a:rPr lang="sk-SK" dirty="0" smtClean="0"/>
              <a:t>Patria sem: 1.chemické prvky </a:t>
            </a:r>
          </a:p>
          <a:p>
            <a:pPr algn="just">
              <a:buNone/>
            </a:pPr>
            <a:r>
              <a:rPr lang="sk-SK" dirty="0" smtClean="0"/>
              <a:t>                    2.zlúčeniny</a:t>
            </a:r>
          </a:p>
          <a:p>
            <a:pPr algn="just">
              <a:buNone/>
            </a:pPr>
            <a:r>
              <a:rPr lang="sk-SK" dirty="0" smtClean="0"/>
              <a:t>ÚLOHA: pod obrázok dopíšte </a:t>
            </a:r>
            <a:r>
              <a:rPr lang="sk-SK" sz="2600" b="1" u="sng" dirty="0" smtClean="0"/>
              <a:t>názov </a:t>
            </a:r>
            <a:r>
              <a:rPr lang="sk-SK" sz="2600" b="1" u="sng" dirty="0" err="1" smtClean="0"/>
              <a:t>látky+vzorec</a:t>
            </a:r>
            <a:endParaRPr lang="sk-SK" b="1" u="sng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pPr marL="0" indent="0">
              <a:buNone/>
            </a:pPr>
            <a:endParaRPr lang="sk-SK" b="1" dirty="0" smtClean="0"/>
          </a:p>
          <a:p>
            <a:pPr marL="0" indent="0">
              <a:buNone/>
            </a:pPr>
            <a:r>
              <a:rPr lang="sk-SK" b="1" dirty="0" smtClean="0"/>
              <a:t>_</a:t>
            </a:r>
            <a:r>
              <a:rPr lang="sk-SK" b="1" dirty="0" err="1" smtClean="0"/>
              <a:t>kuch.soľ</a:t>
            </a:r>
            <a:r>
              <a:rPr lang="sk-SK" dirty="0" smtClean="0"/>
              <a:t>  </a:t>
            </a:r>
            <a:r>
              <a:rPr lang="sk-SK" b="1" dirty="0" smtClean="0"/>
              <a:t>_   ___voda_____   _</a:t>
            </a:r>
            <a:r>
              <a:rPr lang="sk-SK" b="1" dirty="0" err="1" smtClean="0"/>
              <a:t>živoč.uhlie</a:t>
            </a:r>
            <a:r>
              <a:rPr lang="sk-SK" b="1" dirty="0" smtClean="0"/>
              <a:t>__</a:t>
            </a:r>
            <a:endParaRPr lang="sk-SK" b="1" dirty="0" smtClean="0"/>
          </a:p>
          <a:p>
            <a:pPr marL="0" indent="0">
              <a:buNone/>
            </a:pPr>
            <a:r>
              <a:rPr lang="sk-SK" b="1" dirty="0" smtClean="0"/>
              <a:t>___</a:t>
            </a:r>
            <a:r>
              <a:rPr lang="sk-SK" b="1" dirty="0" err="1" smtClean="0"/>
              <a:t>NaCl</a:t>
            </a:r>
            <a:r>
              <a:rPr lang="sk-SK" b="1" dirty="0" smtClean="0"/>
              <a:t>  __   __H</a:t>
            </a:r>
            <a:r>
              <a:rPr lang="sk-SK" b="1" baseline="-25000" dirty="0" smtClean="0"/>
              <a:t>2</a:t>
            </a:r>
            <a:r>
              <a:rPr lang="sk-SK" b="1" dirty="0" smtClean="0"/>
              <a:t>O________  </a:t>
            </a:r>
            <a:r>
              <a:rPr lang="sk-SK" b="1" dirty="0" smtClean="0"/>
              <a:t>__ uhlík C___</a:t>
            </a:r>
          </a:p>
        </p:txBody>
      </p:sp>
      <p:pic>
        <p:nvPicPr>
          <p:cNvPr id="2050" name="Picture 2" descr="Kuchynská so&amp;lcaron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44486"/>
            <a:ext cx="2195726" cy="2376264"/>
          </a:xfrm>
          <a:prstGeom prst="rect">
            <a:avLst/>
          </a:prstGeom>
          <a:noFill/>
          <a:ln w="635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od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694"/>
          <a:stretch/>
        </p:blipFill>
        <p:spPr bwMode="auto">
          <a:xfrm>
            <a:off x="3100970" y="2744486"/>
            <a:ext cx="2671097" cy="2376264"/>
          </a:xfrm>
          <a:prstGeom prst="rect">
            <a:avLst/>
          </a:prstGeom>
          <a:noFill/>
          <a:ln w="635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upload.wikimedia.org/wikipedia/commons/thumb/1/1d/%C5%BDivo%C4%8Di%C5%A1n%C3%A9_uhl%C3%AD_%28Carbocit%29.jpg/800px-%C5%BDivo%C4%8Di%C5%A1n%C3%A9_uhl%C3%AD_%28Carbocit%29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2980" t="3698" r="9396" b="3115"/>
          <a:stretch/>
        </p:blipFill>
        <p:spPr bwMode="auto">
          <a:xfrm>
            <a:off x="6156176" y="2750574"/>
            <a:ext cx="2639169" cy="2376264"/>
          </a:xfrm>
          <a:prstGeom prst="rect">
            <a:avLst/>
          </a:prstGeom>
          <a:noFill/>
          <a:ln w="635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home.stranka.info/stranky/home/C/A/fotky/ceruzka.gif"/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23882" y="188640"/>
            <a:ext cx="5429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5164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majú stále zloženie a stále usporiadanie stavebných </a:t>
            </a:r>
            <a:r>
              <a:rPr lang="sk-SK" dirty="0" smtClean="0"/>
              <a:t>častíc</a:t>
            </a:r>
            <a:endParaRPr lang="sk-SK" dirty="0"/>
          </a:p>
          <a:p>
            <a:endParaRPr lang="sk-SK" dirty="0"/>
          </a:p>
        </p:txBody>
      </p:sp>
      <p:pic>
        <p:nvPicPr>
          <p:cNvPr id="4" name="Picture 2" descr="http://oskole.sk/images/chemickelatk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6792"/>
            <a:ext cx="6036139" cy="352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Šesťcípa hviezda 4">
            <a:hlinkClick r:id="rId3"/>
          </p:cNvPr>
          <p:cNvSpPr/>
          <p:nvPr/>
        </p:nvSpPr>
        <p:spPr>
          <a:xfrm>
            <a:off x="7020272" y="2420888"/>
            <a:ext cx="1440160" cy="1656184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/>
              <a:t>PSP</a:t>
            </a:r>
            <a:endParaRPr lang="sk-SK" sz="2400" b="1" dirty="0"/>
          </a:p>
        </p:txBody>
      </p:sp>
      <p:sp>
        <p:nvSpPr>
          <p:cNvPr id="6" name="Obdĺžnik 5"/>
          <p:cNvSpPr/>
          <p:nvPr/>
        </p:nvSpPr>
        <p:spPr>
          <a:xfrm>
            <a:off x="611560" y="5157192"/>
            <a:ext cx="79928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sk-SK" sz="2400" dirty="0" smtClean="0"/>
              <a:t>Chemické látky vieme zapísať chemickou značkou alebo vzorcom!!!!</a:t>
            </a:r>
          </a:p>
        </p:txBody>
      </p:sp>
    </p:spTree>
    <p:extLst>
      <p:ext uri="{BB962C8B-B14F-4D97-AF65-F5344CB8AC3E}">
        <p14:creationId xmlns:p14="http://schemas.microsoft.com/office/powerpoint/2010/main" xmlns="" val="299824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Zopakujme si značky prvkov, doplňte chýbajúci názov alebo značku:</a:t>
            </a:r>
          </a:p>
          <a:p>
            <a:pPr>
              <a:buNone/>
            </a:pPr>
            <a:endParaRPr lang="sk-SK" dirty="0"/>
          </a:p>
        </p:txBody>
      </p:sp>
      <p:graphicFrame>
        <p:nvGraphicFramePr>
          <p:cNvPr id="4" name="Tabuľka 3"/>
          <p:cNvGraphicFramePr>
            <a:graphicFrameLocks noGrp="1"/>
          </p:cNvGraphicFramePr>
          <p:nvPr/>
        </p:nvGraphicFramePr>
        <p:xfrm>
          <a:off x="1547664" y="1844824"/>
          <a:ext cx="6120680" cy="4392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340"/>
                <a:gridCol w="3060340"/>
              </a:tblGrid>
              <a:tr h="549061">
                <a:tc>
                  <a:txBody>
                    <a:bodyPr/>
                    <a:lstStyle/>
                    <a:p>
                      <a:r>
                        <a:rPr lang="sk-SK" sz="2400" dirty="0" smtClean="0"/>
                        <a:t>Značka prvku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 smtClean="0"/>
                        <a:t> názov prvku</a:t>
                      </a:r>
                      <a:endParaRPr lang="sk-SK" sz="2400" dirty="0"/>
                    </a:p>
                  </a:txBody>
                  <a:tcPr/>
                </a:tc>
              </a:tr>
              <a:tr h="549061">
                <a:tc>
                  <a:txBody>
                    <a:bodyPr/>
                    <a:lstStyle/>
                    <a:p>
                      <a:r>
                        <a:rPr lang="sk-SK" sz="2400" dirty="0" smtClean="0"/>
                        <a:t>H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 smtClean="0">
                          <a:solidFill>
                            <a:srgbClr val="FF0000"/>
                          </a:solidFill>
                        </a:rPr>
                        <a:t>VODÍK</a:t>
                      </a:r>
                      <a:endParaRPr lang="sk-SK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49061">
                <a:tc>
                  <a:txBody>
                    <a:bodyPr/>
                    <a:lstStyle/>
                    <a:p>
                      <a:r>
                        <a:rPr lang="sk-SK" sz="2400" dirty="0" smtClean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sk-SK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 smtClean="0"/>
                        <a:t>kyslík</a:t>
                      </a:r>
                      <a:endParaRPr lang="sk-SK" sz="2400" dirty="0"/>
                    </a:p>
                  </a:txBody>
                  <a:tcPr/>
                </a:tc>
              </a:tr>
              <a:tr h="549061">
                <a:tc>
                  <a:txBody>
                    <a:bodyPr/>
                    <a:lstStyle/>
                    <a:p>
                      <a:r>
                        <a:rPr lang="sk-SK" sz="2400" dirty="0" smtClean="0"/>
                        <a:t>N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/>
                </a:tc>
              </a:tr>
              <a:tr h="549061">
                <a:tc>
                  <a:txBody>
                    <a:bodyPr/>
                    <a:lstStyle/>
                    <a:p>
                      <a:r>
                        <a:rPr lang="sk-SK" sz="2400" dirty="0" err="1" smtClean="0">
                          <a:solidFill>
                            <a:srgbClr val="FF0000"/>
                          </a:solidFill>
                        </a:rPr>
                        <a:t>Cl</a:t>
                      </a:r>
                      <a:endParaRPr lang="sk-SK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 smtClean="0"/>
                        <a:t>chlór</a:t>
                      </a:r>
                      <a:endParaRPr lang="sk-SK" sz="2400" dirty="0"/>
                    </a:p>
                  </a:txBody>
                  <a:tcPr/>
                </a:tc>
              </a:tr>
              <a:tr h="549061">
                <a:tc>
                  <a:txBody>
                    <a:bodyPr/>
                    <a:lstStyle/>
                    <a:p>
                      <a:r>
                        <a:rPr lang="sk-SK" sz="2400" dirty="0" smtClean="0"/>
                        <a:t>S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 smtClean="0">
                          <a:solidFill>
                            <a:srgbClr val="FF0000"/>
                          </a:solidFill>
                        </a:rPr>
                        <a:t>síra</a:t>
                      </a:r>
                      <a:endParaRPr lang="sk-SK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49061">
                <a:tc>
                  <a:txBody>
                    <a:bodyPr/>
                    <a:lstStyle/>
                    <a:p>
                      <a:r>
                        <a:rPr lang="sk-SK" sz="2400" dirty="0" smtClean="0">
                          <a:solidFill>
                            <a:srgbClr val="FF0000"/>
                          </a:solidFill>
                        </a:rPr>
                        <a:t>Na</a:t>
                      </a:r>
                      <a:endParaRPr lang="sk-SK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 smtClean="0"/>
                        <a:t>sodík</a:t>
                      </a:r>
                      <a:endParaRPr lang="sk-SK" sz="2400" dirty="0"/>
                    </a:p>
                  </a:txBody>
                  <a:tcPr/>
                </a:tc>
              </a:tr>
              <a:tr h="549061">
                <a:tc>
                  <a:txBody>
                    <a:bodyPr/>
                    <a:lstStyle/>
                    <a:p>
                      <a:r>
                        <a:rPr lang="sk-SK" sz="2400" dirty="0" err="1" smtClean="0"/>
                        <a:t>Fe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 smtClean="0">
                          <a:solidFill>
                            <a:srgbClr val="FF0000"/>
                          </a:solidFill>
                        </a:rPr>
                        <a:t>železo</a:t>
                      </a:r>
                      <a:endParaRPr lang="sk-SK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sk-SK" dirty="0" smtClean="0"/>
              <a:t>vlastnosti látok môžeme merať a vyjadrovať číslom</a:t>
            </a:r>
          </a:p>
          <a:p>
            <a:r>
              <a:rPr lang="sk-SK" dirty="0" smtClean="0"/>
              <a:t>napr</a:t>
            </a:r>
            <a:r>
              <a:rPr lang="sk-SK" dirty="0"/>
              <a:t>.</a:t>
            </a:r>
            <a:r>
              <a:rPr lang="sk-SK" dirty="0" smtClean="0"/>
              <a:t> </a:t>
            </a:r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pPr algn="just">
              <a:buFont typeface="Wingdings" pitchFamily="2" charset="2"/>
              <a:buChar char="ü"/>
            </a:pPr>
            <a:r>
              <a:rPr lang="sk-SK" b="1" dirty="0" smtClean="0"/>
              <a:t>Kde by sme mohli nájsť jednotlivé vlastnosti látok?</a:t>
            </a:r>
            <a:endParaRPr lang="sk-SK" b="1" dirty="0"/>
          </a:p>
        </p:txBody>
      </p:sp>
      <p:sp>
        <p:nvSpPr>
          <p:cNvPr id="4" name="Obdĺžnik 3"/>
          <p:cNvSpPr/>
          <p:nvPr/>
        </p:nvSpPr>
        <p:spPr>
          <a:xfrm>
            <a:off x="755576" y="1844824"/>
            <a:ext cx="2591204" cy="1538883"/>
          </a:xfrm>
          <a:prstGeom prst="rect">
            <a:avLst/>
          </a:prstGeom>
          <a:solidFill>
            <a:srgbClr val="FFFF99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</a:t>
            </a:r>
            <a:r>
              <a:rPr lang="sk-SK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eplota</a:t>
            </a:r>
            <a:r>
              <a:rPr lang="sk-SK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sk-SK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topenia</a:t>
            </a:r>
            <a:endParaRPr lang="sk-SK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6084168" y="2204864"/>
            <a:ext cx="2383987" cy="707886"/>
          </a:xfrm>
          <a:prstGeom prst="rect">
            <a:avLst/>
          </a:prstGeom>
          <a:solidFill>
            <a:srgbClr val="FFFF99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hustota</a:t>
            </a:r>
            <a:endParaRPr lang="sk-SK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3074" name="Picture 2" descr="Matematicke, fyzikalne a chemicke tabulky pre SS ob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933056"/>
            <a:ext cx="1970647" cy="2735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dĺžnik 5"/>
          <p:cNvSpPr/>
          <p:nvPr/>
        </p:nvSpPr>
        <p:spPr>
          <a:xfrm>
            <a:off x="3491880" y="1916832"/>
            <a:ext cx="2398412" cy="1323439"/>
          </a:xfrm>
          <a:prstGeom prst="rect">
            <a:avLst/>
          </a:prstGeom>
          <a:solidFill>
            <a:srgbClr val="FFFF99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</a:t>
            </a:r>
            <a:r>
              <a:rPr lang="sk-SK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eplota </a:t>
            </a:r>
          </a:p>
          <a:p>
            <a:pPr algn="ctr"/>
            <a:r>
              <a:rPr lang="sk-SK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varu</a:t>
            </a:r>
            <a:endParaRPr lang="sk-SK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034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512" y="404664"/>
            <a:ext cx="8568952" cy="6453336"/>
          </a:xfrm>
        </p:spPr>
        <p:txBody>
          <a:bodyPr>
            <a:normAutofit fontScale="90000"/>
          </a:bodyPr>
          <a:lstStyle/>
          <a:p>
            <a:pPr algn="just"/>
            <a:r>
              <a:rPr lang="sk-SK" u="sn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Úloha 1:</a:t>
            </a:r>
            <a:r>
              <a:rPr lang="sk-S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Nájdite teplotu varu etanolu (alkoholu, liehu) CH</a:t>
            </a:r>
            <a:r>
              <a:rPr lang="sk-SK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sk-S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CH</a:t>
            </a:r>
            <a:r>
              <a:rPr lang="sk-SK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sk-S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OH.</a:t>
            </a:r>
            <a:br>
              <a:rPr lang="sk-S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sz="4900" dirty="0" err="1" smtClean="0">
                <a:solidFill>
                  <a:srgbClr val="FF0000"/>
                </a:solidFill>
              </a:rPr>
              <a:t>Tv</a:t>
            </a:r>
            <a:r>
              <a:rPr lang="sk-SK" dirty="0" smtClean="0">
                <a:solidFill>
                  <a:srgbClr val="FF0000"/>
                </a:solidFill>
              </a:rPr>
              <a:t> </a:t>
            </a:r>
            <a:r>
              <a:rPr lang="sk-SK" sz="4400" dirty="0" smtClean="0">
                <a:solidFill>
                  <a:srgbClr val="FF0000"/>
                </a:solidFill>
              </a:rPr>
              <a:t>(etanolu)= </a:t>
            </a:r>
            <a:r>
              <a:rPr lang="sk-SK" sz="4400" dirty="0" smtClean="0">
                <a:solidFill>
                  <a:srgbClr val="FF0000"/>
                </a:solidFill>
              </a:rPr>
              <a:t>__cca 78˚C__</a:t>
            </a:r>
            <a:r>
              <a:rPr lang="sk-SK" dirty="0">
                <a:solidFill>
                  <a:srgbClr val="FF0000"/>
                </a:solidFill>
              </a:rPr>
              <a:t/>
            </a:r>
            <a:br>
              <a:rPr lang="sk-SK" dirty="0">
                <a:solidFill>
                  <a:srgbClr val="FF0000"/>
                </a:solidFill>
              </a:rPr>
            </a:br>
            <a:r>
              <a:rPr lang="sk-SK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sk-SK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sk-SK" u="sn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Úloha 2:</a:t>
            </a:r>
            <a:r>
              <a:rPr lang="sk-S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Porovnajte ju s teplotou varu vody. Uveďte medzi nich znak menší, väčší alebo rovný &lt;&gt;=) </a:t>
            </a:r>
            <a:br>
              <a:rPr lang="sk-S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sk-S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br>
              <a:rPr lang="sk-S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sk-SK" dirty="0" smtClean="0"/>
              <a:t> </a:t>
            </a:r>
            <a:r>
              <a:rPr lang="sk-SK" dirty="0" err="1" smtClean="0">
                <a:solidFill>
                  <a:srgbClr val="FF0000"/>
                </a:solidFill>
              </a:rPr>
              <a:t>Tv</a:t>
            </a:r>
            <a:r>
              <a:rPr lang="sk-SK" dirty="0" smtClean="0">
                <a:solidFill>
                  <a:srgbClr val="FF0000"/>
                </a:solidFill>
              </a:rPr>
              <a:t> </a:t>
            </a:r>
            <a:r>
              <a:rPr lang="sk-SK" dirty="0">
                <a:solidFill>
                  <a:srgbClr val="FF0000"/>
                </a:solidFill>
              </a:rPr>
              <a:t>(etanolu</a:t>
            </a:r>
            <a:r>
              <a:rPr lang="sk-SK" dirty="0" smtClean="0">
                <a:solidFill>
                  <a:srgbClr val="FF0000"/>
                </a:solidFill>
              </a:rPr>
              <a:t>)         </a:t>
            </a:r>
            <a:r>
              <a:rPr lang="sk-SK" dirty="0" err="1" smtClean="0">
                <a:solidFill>
                  <a:srgbClr val="FF0000"/>
                </a:solidFill>
              </a:rPr>
              <a:t>Tv</a:t>
            </a:r>
            <a:r>
              <a:rPr lang="sk-SK" dirty="0" smtClean="0">
                <a:solidFill>
                  <a:srgbClr val="FF0000"/>
                </a:solidFill>
              </a:rPr>
              <a:t> (vody)</a:t>
            </a:r>
            <a:r>
              <a:rPr lang="sk-SK" dirty="0">
                <a:solidFill>
                  <a:srgbClr val="FF0000"/>
                </a:solidFill>
              </a:rPr>
              <a:t/>
            </a:r>
            <a:br>
              <a:rPr lang="sk-SK" dirty="0">
                <a:solidFill>
                  <a:srgbClr val="FF0000"/>
                </a:solidFill>
              </a:rPr>
            </a:br>
            <a:r>
              <a:rPr lang="sk-SK" dirty="0">
                <a:solidFill>
                  <a:srgbClr val="FF0000"/>
                </a:solidFill>
              </a:rPr>
              <a:t/>
            </a:r>
            <a:br>
              <a:rPr lang="sk-SK" dirty="0">
                <a:solidFill>
                  <a:srgbClr val="FF0000"/>
                </a:solidFill>
              </a:rPr>
            </a:br>
            <a:r>
              <a:rPr lang="sk-SK" dirty="0" smtClean="0">
                <a:solidFill>
                  <a:srgbClr val="FF0000"/>
                </a:solidFill>
              </a:rPr>
              <a:t>___78____           ____100___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pic>
        <p:nvPicPr>
          <p:cNvPr id="4" name="Picture 2" descr="http://www.home.stranka.info/stranky/home/C/A/fotky/ceruzka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01075" y="0"/>
            <a:ext cx="5429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dĺžnik 4"/>
          <p:cNvSpPr/>
          <p:nvPr/>
        </p:nvSpPr>
        <p:spPr>
          <a:xfrm>
            <a:off x="3779912" y="5085184"/>
            <a:ext cx="1368152" cy="108012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dirty="0" smtClean="0">
                <a:solidFill>
                  <a:srgbClr val="FF0000"/>
                </a:solidFill>
              </a:rPr>
              <a:t>&lt;</a:t>
            </a:r>
            <a:endParaRPr lang="sk-SK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993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183880" cy="1051560"/>
          </a:xfrm>
          <a:solidFill>
            <a:srgbClr val="FFFFCC"/>
          </a:solidFill>
        </p:spPr>
        <p:txBody>
          <a:bodyPr>
            <a:normAutofit/>
          </a:bodyPr>
          <a:lstStyle/>
          <a:p>
            <a:r>
              <a:rPr lang="sk-SK" sz="4000" dirty="0" smtClean="0"/>
              <a:t>2.Zmesi</a:t>
            </a:r>
            <a:endParaRPr lang="sk-SK" sz="4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556792"/>
            <a:ext cx="8183880" cy="4187952"/>
          </a:xfrm>
        </p:spPr>
        <p:txBody>
          <a:bodyPr/>
          <a:lstStyle/>
          <a:p>
            <a:r>
              <a:rPr lang="sk-SK" dirty="0" smtClean="0"/>
              <a:t>sú zložené z 2 alebo</a:t>
            </a:r>
            <a:r>
              <a:rPr lang="sk-SK" dirty="0"/>
              <a:t> </a:t>
            </a:r>
            <a:r>
              <a:rPr lang="sk-SK" dirty="0" smtClean="0"/>
              <a:t>viacerých látok </a:t>
            </a:r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2050" name="Picture 2" descr="http://oskole.sk/images/chemickelatky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617400"/>
            <a:ext cx="4873724" cy="2924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6387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k-SK" dirty="0"/>
          </a:p>
        </p:txBody>
      </p:sp>
      <p:pic>
        <p:nvPicPr>
          <p:cNvPr id="5122" name="Picture 2" descr="http://nestle-catalogue.lion.cz/export-web/cukrovinky_sk/products/images/1/main_orion-studentska-pecat-biela-200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0017636">
            <a:off x="198315" y="1494435"/>
            <a:ext cx="2668604" cy="151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www.vyzivadeti.sk/o-potravinach/mlieko-a-mliecne-vyrobky/preview-file/10978555_s-33.jpg&amp;w=220&amp;h=16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0781346">
            <a:off x="846523" y="4465932"/>
            <a:ext cx="2273727" cy="165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www.preciosa-ornela.com/img/gallery/decorative-glass_05_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0675291">
            <a:off x="1910026" y="2742932"/>
            <a:ext cx="2620616" cy="1455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Betón a betónovanie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3830"/>
          <a:stretch/>
        </p:blipFill>
        <p:spPr bwMode="auto">
          <a:xfrm rot="1880967">
            <a:off x="7094063" y="1059837"/>
            <a:ext cx="1534551" cy="241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Zdroj:http://upload.wikimedia.org/wikipedia/commons/thumb/4/40/Granite_82mw0001.jpg/800px-Granite_82mw000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1234">
            <a:off x="6947920" y="4309390"/>
            <a:ext cx="1989792" cy="138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http://www.chudnutie-ako.sk/chudnutie-v-sebaobrane-foto/domaci-chlieb-004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293096"/>
            <a:ext cx="2215762" cy="185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Caesar šalát - Crispy chicken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0492"/>
          <a:stretch/>
        </p:blipFill>
        <p:spPr bwMode="auto">
          <a:xfrm>
            <a:off x="3995936" y="980728"/>
            <a:ext cx="2624090" cy="1667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Nadpis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4680520" cy="936104"/>
          </a:xfrm>
          <a:solidFill>
            <a:srgbClr val="FFFFCC"/>
          </a:solidFill>
        </p:spPr>
        <p:txBody>
          <a:bodyPr>
            <a:normAutofit/>
          </a:bodyPr>
          <a:lstStyle/>
          <a:p>
            <a:r>
              <a:rPr lang="sk-SK" sz="4000" dirty="0" smtClean="0"/>
              <a:t>Príklady zmesí</a:t>
            </a:r>
            <a:endParaRPr lang="sk-SK" sz="4000" dirty="0"/>
          </a:p>
        </p:txBody>
      </p:sp>
      <p:sp>
        <p:nvSpPr>
          <p:cNvPr id="11" name="Zaoblený obdĺžnik 10"/>
          <p:cNvSpPr/>
          <p:nvPr/>
        </p:nvSpPr>
        <p:spPr>
          <a:xfrm>
            <a:off x="4139952" y="2636912"/>
            <a:ext cx="2232248" cy="576064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err="1" smtClean="0">
                <a:solidFill>
                  <a:schemeClr val="tx1"/>
                </a:solidFill>
              </a:rPr>
              <a:t>Šalalát</a:t>
            </a:r>
            <a:r>
              <a:rPr lang="sk-SK" sz="2400" dirty="0" smtClean="0">
                <a:solidFill>
                  <a:schemeClr val="tx1"/>
                </a:solidFill>
              </a:rPr>
              <a:t> </a:t>
            </a:r>
            <a:r>
              <a:rPr lang="sk-SK" sz="2400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sk-SK" sz="2400" dirty="0">
              <a:solidFill>
                <a:schemeClr val="tx1"/>
              </a:solidFill>
            </a:endParaRPr>
          </a:p>
        </p:txBody>
      </p:sp>
      <p:sp>
        <p:nvSpPr>
          <p:cNvPr id="12" name="Zaoblený obdĺžnik 11"/>
          <p:cNvSpPr/>
          <p:nvPr/>
        </p:nvSpPr>
        <p:spPr>
          <a:xfrm rot="20755142">
            <a:off x="1296172" y="6019046"/>
            <a:ext cx="2232248" cy="576064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>
                <a:solidFill>
                  <a:schemeClr val="tx1"/>
                </a:solidFill>
              </a:rPr>
              <a:t>mlieko</a:t>
            </a:r>
            <a:endParaRPr lang="sk-SK" sz="2400" dirty="0">
              <a:solidFill>
                <a:schemeClr val="tx1"/>
              </a:solidFill>
            </a:endParaRPr>
          </a:p>
        </p:txBody>
      </p:sp>
      <p:sp>
        <p:nvSpPr>
          <p:cNvPr id="13" name="Zaoblený obdĺžnik 12"/>
          <p:cNvSpPr/>
          <p:nvPr/>
        </p:nvSpPr>
        <p:spPr>
          <a:xfrm rot="1622025">
            <a:off x="6400489" y="5543620"/>
            <a:ext cx="2232248" cy="576064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>
                <a:solidFill>
                  <a:schemeClr val="tx1"/>
                </a:solidFill>
              </a:rPr>
              <a:t>žula</a:t>
            </a:r>
            <a:endParaRPr lang="sk-SK" sz="2400" dirty="0">
              <a:solidFill>
                <a:schemeClr val="tx1"/>
              </a:solidFill>
            </a:endParaRPr>
          </a:p>
        </p:txBody>
      </p:sp>
      <p:sp>
        <p:nvSpPr>
          <p:cNvPr id="14" name="Zaoblený obdĺžnik 13"/>
          <p:cNvSpPr/>
          <p:nvPr/>
        </p:nvSpPr>
        <p:spPr>
          <a:xfrm>
            <a:off x="3995936" y="6021288"/>
            <a:ext cx="2376264" cy="836712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>
                <a:solidFill>
                  <a:schemeClr val="tx1"/>
                </a:solidFill>
              </a:rPr>
              <a:t>Cereálne pečivo</a:t>
            </a:r>
            <a:endParaRPr lang="sk-SK" sz="2400" dirty="0">
              <a:solidFill>
                <a:schemeClr val="tx1"/>
              </a:solidFill>
            </a:endParaRPr>
          </a:p>
        </p:txBody>
      </p:sp>
      <p:sp>
        <p:nvSpPr>
          <p:cNvPr id="15" name="Zaoblený obdĺžnik 14"/>
          <p:cNvSpPr/>
          <p:nvPr/>
        </p:nvSpPr>
        <p:spPr>
          <a:xfrm rot="20617066">
            <a:off x="2411760" y="4005064"/>
            <a:ext cx="2160240" cy="504056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>
                <a:solidFill>
                  <a:schemeClr val="tx1"/>
                </a:solidFill>
              </a:rPr>
              <a:t>Sklo</a:t>
            </a:r>
            <a:endParaRPr lang="sk-SK" sz="2400" dirty="0">
              <a:solidFill>
                <a:schemeClr val="tx1"/>
              </a:solidFill>
            </a:endParaRPr>
          </a:p>
        </p:txBody>
      </p:sp>
      <p:sp>
        <p:nvSpPr>
          <p:cNvPr id="16" name="Zaoblený obdĺžnik 15"/>
          <p:cNvSpPr/>
          <p:nvPr/>
        </p:nvSpPr>
        <p:spPr>
          <a:xfrm rot="19823611">
            <a:off x="994647" y="2639664"/>
            <a:ext cx="2232248" cy="683217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err="1" smtClean="0">
                <a:solidFill>
                  <a:schemeClr val="tx1"/>
                </a:solidFill>
              </a:rPr>
              <a:t>Študenstká</a:t>
            </a:r>
            <a:r>
              <a:rPr lang="sk-SK" sz="2400" dirty="0" smtClean="0">
                <a:solidFill>
                  <a:schemeClr val="tx1"/>
                </a:solidFill>
              </a:rPr>
              <a:t> pečať</a:t>
            </a:r>
            <a:endParaRPr lang="sk-SK" sz="2400" dirty="0">
              <a:solidFill>
                <a:schemeClr val="tx1"/>
              </a:solidFill>
            </a:endParaRPr>
          </a:p>
        </p:txBody>
      </p:sp>
      <p:sp>
        <p:nvSpPr>
          <p:cNvPr id="17" name="Zaoblený obdĺžnik 16"/>
          <p:cNvSpPr/>
          <p:nvPr/>
        </p:nvSpPr>
        <p:spPr>
          <a:xfrm rot="1695064">
            <a:off x="6329055" y="3101672"/>
            <a:ext cx="1804480" cy="576064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>
                <a:solidFill>
                  <a:schemeClr val="tx1"/>
                </a:solidFill>
              </a:rPr>
              <a:t>Betón</a:t>
            </a:r>
            <a:endParaRPr lang="sk-SK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339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kt">
  <a:themeElements>
    <a:clrScheme name="Aspek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k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k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338</TotalTime>
  <Words>173</Words>
  <Application>Microsoft Office PowerPoint</Application>
  <PresentationFormat>Prezentácia na obrazovke (4:3)</PresentationFormat>
  <Paragraphs>66</Paragraphs>
  <Slides>10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Aspekt</vt:lpstr>
      <vt:lpstr>Snímka 1</vt:lpstr>
      <vt:lpstr>Látky delíme na:</vt:lpstr>
      <vt:lpstr>1.Chemicky čisté látky</vt:lpstr>
      <vt:lpstr>Snímka 4</vt:lpstr>
      <vt:lpstr>Snímka 5</vt:lpstr>
      <vt:lpstr>Snímka 6</vt:lpstr>
      <vt:lpstr>Úloha 1: Nájdite teplotu varu etanolu (alkoholu, liehu) CH3CH2OH.  Tv (etanolu)= __cca 78˚C__  Úloha 2: Porovnajte ju s teplotou varu vody. Uveďte medzi nich znak menší, väčší alebo rovný &lt;&gt;=)     Tv (etanolu)         Tv (vody)  ___78____           ____100___ </vt:lpstr>
      <vt:lpstr>2.Zmesi</vt:lpstr>
      <vt:lpstr>Príklady zmesí</vt:lpstr>
      <vt:lpstr>Z čoho je zložený betón a kde sa využíva?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Chemické látky</dc:title>
  <dc:creator>lensk</dc:creator>
  <cp:lastModifiedBy>Gymgl</cp:lastModifiedBy>
  <cp:revision>29</cp:revision>
  <dcterms:created xsi:type="dcterms:W3CDTF">2014-11-29T13:12:36Z</dcterms:created>
  <dcterms:modified xsi:type="dcterms:W3CDTF">2020-05-20T11:46:18Z</dcterms:modified>
</cp:coreProperties>
</file>