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8. 10. 2014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8. 10. 2014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8. 10. 2014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8. 10. 2014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Chemická väzba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logo_opv_cierno_bie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1000953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ázok 4" descr="EU-ESF-VERTICAL-BW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241" y="457622"/>
            <a:ext cx="111691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sk-SK" dirty="0" smtClean="0"/>
              <a:t>Príklad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105400"/>
          </a:xfrm>
        </p:spPr>
        <p:txBody>
          <a:bodyPr>
            <a:normAutofit/>
          </a:bodyPr>
          <a:lstStyle/>
          <a:p>
            <a:r>
              <a:rPr lang="sk-SK" dirty="0" smtClean="0"/>
              <a:t>väzbová </a:t>
            </a:r>
            <a:r>
              <a:rPr lang="sk-SK" dirty="0" smtClean="0"/>
              <a:t>energia väzby H-O je 463 </a:t>
            </a:r>
            <a:r>
              <a:rPr lang="sk-SK" dirty="0" smtClean="0"/>
              <a:t>kJ.mol</a:t>
            </a:r>
            <a:r>
              <a:rPr lang="sk-SK" baseline="30000" dirty="0" smtClean="0"/>
              <a:t>-1</a:t>
            </a:r>
          </a:p>
          <a:p>
            <a:r>
              <a:rPr lang="sk-SK" dirty="0" smtClean="0"/>
              <a:t>aká </a:t>
            </a:r>
            <a:r>
              <a:rPr lang="sk-SK" dirty="0" smtClean="0"/>
              <a:t>je väzbová energia potrebná na rozštiepenie všetkých väzieb v molekule vody</a:t>
            </a:r>
            <a:r>
              <a:rPr lang="sk-SK" dirty="0" smtClean="0"/>
              <a:t>?</a:t>
            </a:r>
          </a:p>
          <a:p>
            <a:pPr marL="0" indent="0">
              <a:buNone/>
            </a:pPr>
            <a:r>
              <a:rPr lang="sk-SK" dirty="0" smtClean="0"/>
              <a:t>Riešenie:</a:t>
            </a:r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r>
              <a:rPr lang="sk-SK" dirty="0" smtClean="0"/>
              <a:t>                             Výsledok__________________ </a:t>
            </a:r>
            <a:endParaRPr lang="sk-SK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dirty="0" smtClean="0"/>
              <a:t>Typy </a:t>
            </a:r>
            <a:r>
              <a:rPr lang="sk-SK" dirty="0" smtClean="0"/>
              <a:t>väzieb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6200" y="1600200"/>
            <a:ext cx="9220200" cy="4525963"/>
          </a:xfrm>
        </p:spPr>
        <p:txBody>
          <a:bodyPr>
            <a:normAutofit lnSpcReduction="10000"/>
          </a:bodyPr>
          <a:lstStyle/>
          <a:p>
            <a:r>
              <a:rPr lang="sk-SK" dirty="0" err="1" smtClean="0"/>
              <a:t>Kovalentná</a:t>
            </a:r>
            <a:r>
              <a:rPr lang="sk-SK" dirty="0" smtClean="0"/>
              <a:t> – nepolárna (Cl</a:t>
            </a:r>
            <a:r>
              <a:rPr lang="sk-SK" baseline="-25000" dirty="0" smtClean="0"/>
              <a:t>2</a:t>
            </a:r>
            <a:r>
              <a:rPr lang="sk-SK" dirty="0" smtClean="0"/>
              <a:t>, I</a:t>
            </a:r>
            <a:r>
              <a:rPr lang="sk-SK" baseline="-25000" dirty="0" smtClean="0"/>
              <a:t>2</a:t>
            </a:r>
            <a:r>
              <a:rPr lang="sk-SK" dirty="0" smtClean="0"/>
              <a:t>)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</a:t>
            </a:r>
            <a:r>
              <a:rPr lang="sk-SK" dirty="0" smtClean="0"/>
              <a:t>           </a:t>
            </a:r>
            <a:r>
              <a:rPr lang="sk-SK" dirty="0" smtClean="0"/>
              <a:t>-  </a:t>
            </a:r>
            <a:r>
              <a:rPr lang="sk-SK" dirty="0" smtClean="0"/>
              <a:t>polárna (H</a:t>
            </a:r>
            <a:r>
              <a:rPr lang="sk-SK" baseline="-25000" dirty="0" smtClean="0"/>
              <a:t>2</a:t>
            </a:r>
            <a:r>
              <a:rPr lang="sk-SK" dirty="0" smtClean="0"/>
              <a:t>O, </a:t>
            </a:r>
            <a:r>
              <a:rPr lang="sk-SK" dirty="0" err="1" smtClean="0"/>
              <a:t>HCl</a:t>
            </a:r>
            <a:endParaRPr lang="sk-SK" dirty="0"/>
          </a:p>
          <a:p>
            <a:endParaRPr lang="sk-SK" dirty="0" smtClean="0"/>
          </a:p>
          <a:p>
            <a:r>
              <a:rPr lang="sk-SK" dirty="0" smtClean="0"/>
              <a:t>Iónová (</a:t>
            </a:r>
            <a:r>
              <a:rPr lang="sk-SK" dirty="0" err="1" smtClean="0"/>
              <a:t>NaCl</a:t>
            </a:r>
            <a:r>
              <a:rPr lang="sk-SK" dirty="0" smtClean="0"/>
              <a:t>, </a:t>
            </a:r>
            <a:r>
              <a:rPr lang="sk-SK" dirty="0" err="1" smtClean="0"/>
              <a:t>KCl</a:t>
            </a:r>
            <a:r>
              <a:rPr lang="sk-SK" dirty="0" smtClean="0"/>
              <a:t>)</a:t>
            </a:r>
          </a:p>
          <a:p>
            <a:r>
              <a:rPr lang="sk-SK" dirty="0" smtClean="0"/>
              <a:t>Väzba v kovoch </a:t>
            </a:r>
          </a:p>
          <a:p>
            <a:r>
              <a:rPr lang="sk-SK" dirty="0" smtClean="0"/>
              <a:t>Koordinačná väzba – v komplexoch</a:t>
            </a:r>
          </a:p>
          <a:p>
            <a:r>
              <a:rPr lang="sk-SK" dirty="0" err="1" smtClean="0"/>
              <a:t>Medzimolekulové</a:t>
            </a:r>
            <a:r>
              <a:rPr lang="sk-SK" dirty="0" smtClean="0"/>
              <a:t> sily</a:t>
            </a:r>
            <a:r>
              <a:rPr lang="sk-SK" dirty="0" smtClean="0"/>
              <a:t>: vodíkové </a:t>
            </a:r>
            <a:r>
              <a:rPr lang="sk-SK" dirty="0" smtClean="0"/>
              <a:t>väzby (voda, NH</a:t>
            </a:r>
            <a:r>
              <a:rPr lang="sk-SK" baseline="-25000" dirty="0" smtClean="0"/>
              <a:t>3</a:t>
            </a:r>
            <a:r>
              <a:rPr lang="sk-SK" dirty="0" smtClean="0"/>
              <a:t>)</a:t>
            </a:r>
          </a:p>
          <a:p>
            <a:pPr marL="0" indent="0">
              <a:buNone/>
            </a:pPr>
            <a:r>
              <a:rPr lang="sk-SK" dirty="0" smtClean="0"/>
              <a:t>      </a:t>
            </a:r>
            <a:r>
              <a:rPr lang="sk-SK" dirty="0" smtClean="0"/>
              <a:t>                                      </a:t>
            </a:r>
            <a:r>
              <a:rPr lang="sk-SK" dirty="0" err="1" smtClean="0"/>
              <a:t>van</a:t>
            </a:r>
            <a:r>
              <a:rPr lang="sk-SK" dirty="0" smtClean="0"/>
              <a:t> </a:t>
            </a:r>
            <a:r>
              <a:rPr lang="sk-SK" dirty="0" smtClean="0"/>
              <a:t>der </a:t>
            </a:r>
            <a:r>
              <a:rPr lang="sk-SK" dirty="0" err="1" smtClean="0"/>
              <a:t>Waalsove</a:t>
            </a:r>
            <a:r>
              <a:rPr lang="sk-SK" dirty="0" smtClean="0"/>
              <a:t> sily (tuha) 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sk-SK" dirty="0" smtClean="0"/>
              <a:t>Vznik chemickej väzby: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pPr algn="just"/>
            <a:r>
              <a:rPr lang="sk-SK" dirty="0" smtClean="0"/>
              <a:t>predpokladom </a:t>
            </a:r>
            <a:r>
              <a:rPr lang="sk-SK" dirty="0" smtClean="0"/>
              <a:t>je, aby sa voľné atómy k sebe čo najviac priblížili – zrazili sa</a:t>
            </a:r>
          </a:p>
          <a:p>
            <a:pPr algn="just"/>
            <a:r>
              <a:rPr lang="sk-SK" dirty="0" smtClean="0"/>
              <a:t>dôjde </a:t>
            </a:r>
            <a:r>
              <a:rPr lang="sk-SK" dirty="0" smtClean="0"/>
              <a:t>pritom k priblíženiu atómových jadier a čiastočnému prieniku a spojeniu elektrónových </a:t>
            </a:r>
            <a:r>
              <a:rPr lang="sk-SK" dirty="0" smtClean="0"/>
              <a:t>obalov,</a:t>
            </a:r>
            <a:endParaRPr lang="sk-SK" dirty="0" smtClean="0"/>
          </a:p>
          <a:p>
            <a:pPr algn="just"/>
            <a:r>
              <a:rPr lang="sk-SK" dirty="0"/>
              <a:t>d</a:t>
            </a:r>
            <a:r>
              <a:rPr lang="sk-SK" dirty="0" smtClean="0"/>
              <a:t>ôjde </a:t>
            </a:r>
            <a:r>
              <a:rPr lang="sk-SK" dirty="0" smtClean="0"/>
              <a:t>tiež k zvýšeniu elektrónovej hustoty medzi jadrami a elektróny pritiahnu jadrá bližšie k </a:t>
            </a:r>
            <a:r>
              <a:rPr lang="sk-SK" dirty="0" smtClean="0"/>
              <a:t>sebe.</a:t>
            </a:r>
            <a:endParaRPr lang="sk-SK" dirty="0" smtClean="0"/>
          </a:p>
          <a:p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2209800"/>
            <a:ext cx="8229600" cy="4525963"/>
          </a:xfrm>
          <a:solidFill>
            <a:srgbClr val="FFFF99"/>
          </a:solidFill>
        </p:spPr>
        <p:txBody>
          <a:bodyPr>
            <a:normAutofit lnSpcReduction="10000"/>
          </a:bodyPr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pri vzniku väzieb sa uplatňujú </a:t>
            </a:r>
            <a:r>
              <a:rPr lang="sk-SK" b="1" dirty="0" smtClean="0"/>
              <a:t>príťažlivé sily </a:t>
            </a:r>
            <a:r>
              <a:rPr lang="sk-SK" dirty="0" smtClean="0"/>
              <a:t>ale aj </a:t>
            </a:r>
            <a:r>
              <a:rPr lang="sk-SK" b="1" dirty="0" smtClean="0"/>
              <a:t>odpudivé sily </a:t>
            </a:r>
            <a:r>
              <a:rPr lang="sk-SK" dirty="0" smtClean="0"/>
              <a:t>jadier a elektrónov  </a:t>
            </a:r>
            <a:endParaRPr lang="sk-SK" dirty="0" smtClean="0"/>
          </a:p>
          <a:p>
            <a:r>
              <a:rPr lang="sk-SK" dirty="0" smtClean="0"/>
              <a:t>dochádza k </a:t>
            </a:r>
            <a:r>
              <a:rPr lang="sk-SK" dirty="0" err="1" smtClean="0"/>
              <a:t>prekryvu</a:t>
            </a:r>
            <a:r>
              <a:rPr lang="sk-SK" dirty="0" smtClean="0"/>
              <a:t> el. obalov atómov </a:t>
            </a:r>
          </a:p>
          <a:p>
            <a:r>
              <a:rPr lang="sk-SK" dirty="0"/>
              <a:t>v</a:t>
            </a:r>
            <a:r>
              <a:rPr lang="sk-SK" dirty="0" smtClean="0"/>
              <a:t>zniká väzbový elektrónový pár</a:t>
            </a:r>
            <a:endParaRPr lang="sk-SK" dirty="0"/>
          </a:p>
        </p:txBody>
      </p:sp>
      <p:pic>
        <p:nvPicPr>
          <p:cNvPr id="3074" name="Picture 2" descr="http://t1.gstatic.com/images?q=tbn:ANd9GcRQ6ujbMIhVHoDgHMYcct47QQdtMJzXdjA3z2m97gVf47nNQVcjQbDWGV4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7752" y="2133600"/>
            <a:ext cx="5791200" cy="1905000"/>
          </a:xfrm>
          <a:prstGeom prst="rect">
            <a:avLst/>
          </a:prstGeom>
          <a:noFill/>
        </p:spPr>
      </p:pic>
      <p:sp>
        <p:nvSpPr>
          <p:cNvPr id="4" name="AutoShape 2" descr="data:image/jpeg;base64,/9j/4AAQSkZJRgABAQAAAQABAAD/2wCEAAkGBxQTERQUExQWFhUXFxsYGRUYFBUYHBwgGBgYGCAgFxccHCghGx0nIB0XIjEiJSkrLjouGyAzODMtNygtLisBCgoKDQwMDgwPFCsZFBksKysrKysrKysrKysrKysrKysrKysrKysrKysrKysrKysrKysrKysrKysrKysrKysrK//AABEIAEsBSAMBIgACEQEDEQH/xAAbAAEAAwEBAQEAAAAAAAAAAAAABAUGAwIBB//EAD4QAAIBAwIEBAIJAAgHAQAAAAECAwAEERIhBRMxQQYiUXFhgQcUMkJSYoKRoRUjMzRDU3KSJGODk8Hw8Rb/xAAUAQEAAAAAAAAAAAAAAAAAAAAA/8QAFBEBAAAAAAAAAAAAAAAAAAAAAP/aAAwDAQACEQMRAD8A/cKUpQKZoTWf4kWuZzbKSsKAG4cEgtq3WJT2yN2PUAqPvbB0fjZkYraR88qSGkL6IlI2I5mDqI9FB6YOK6RWt4d3uIl/LHbnb9TyHPvge1WdvAqKFQBVUYCgAAAdgB0rrQUjxXyZKyQTj8DRtCf+4rOP3SuthxpXflOrQzYzynxlgMZMbA4cDbONxkZAzVtULinDUnTS/Y6lYbMjDoyN2YetBMBr7VRwK8dtcM2OdCQGIGA6sMpIo7BvMMdmVh2q3oFKUoFKVS8auXeRbWFtDuNckg3McecZX87HKqT08x3xig93fGhzGigQzyrsyqwVUPX+tkOy9thlt+leUt71jl5oYx+COFnI95Hcav8AYKn8NsUhjEcahUXoB++Se5J3J+NSqClktr1TlJ4ZB+CSFkz/ANRHOPfQfavVrxsa1inQwSNsoJDI59I5Bsx67EBtulXFR72zSVGjkUMjdVP/AL17g9dqDvmvtUnCLh45WtZWLlV1xSHq6ZwQ350OAT3BU9yKuxQKUpQKUpQcp7hUVmZgqqMsxIAA65JPSqdOKzTf3WIaP86csin4pGBrce+kHsa5QR/XZTI+9tG5ESb4kdDgyOO6hgQo6ZXV6Y0IFBUR2V3g6rpM/ltgAPk0jH+a5s19FuRDcr+QNBIB8AzOjn5rV5SggcM4pHNqC5DocPGw0uh7alPb0I2PYmp9VHGeD8wrLGQlxHnlyY7Hco/4o27j1weoFSeDcQE8QfBVslXQ7lHUlWU+zA/waCdXzNM1n79DdzNBnFvHjnEZzIxAIiyOigEM3rkD1oOp420pK2kXOwSDKz6Icg4OH0kv+kEbEZFdI7S7Jy9zEPypbEY/U0jZ98D2FWsUQUBVACgYAAAAA9AOle6CkaO+j3DwXA/AyNA3ycF1PzUe9d7DjCSOY2DRSjflSAAkDupBIdfipOO9WlV/F+EpcIAxIZTqSRdmRuzIe3/kbGgsM0qq4DfO6tHLgTRHRJgYDbZDqOysN8djkZ2q1oFKUoFKUoFKUoPEjgAk7ADJPtvVT4TQ/VY5GzqmzM3vL5sfIED5VZ3kZZHUdWUgfMEVB8KyBrK1I/yI/wCEAP8ANBaGs3NxaaRHmR4oLZNR5skbSs4XqwUMoVM5wdyQM7VonXII9awz8L+s2Bs+YUuIITCYxIYwTgKGZe6MACD03PfNBorHiEySiG4CEuCY5owyq+NyrIxJRwN8aiCM9MYqdxO/WCJpXzhR0AySTsFUdySQB8TWfigX6xDBE7yGGQzSuzmTRmNkCF+xJOdPpk96s/E8LGDUil2ikjm0AZLCJ1chfzEA4+OKCB/R17JItzzIIZAhQRcl5RhiGxJIJF1HIHQDGT1q14NxIy60kTlzREB0ByNxlWQ4GUYZwfUEdQaoOLcBh4gyXSX91EioF0wXAjj8rMxMilT5vNg5xsBVlwNxNdT3Sf2RjjhRuz8tpXZ19VzIFB76T2waC14pfLBDLM+dEUbyNjc4RSxwO5wK92N0JYkkX7LqGGfQjO9ZL6SOCTS211Kl1PGq2soNugQpJhJGIbILebIU4PTpXvwNwKaKOGV7yeVTCByHEYVcgYxhQ23Tf1oLzivEnV0hgVWmcFstnRGo21vjc77BRjJ7jBNViWd1bPLcFo7nWQ0iCJonARQuITrYEAAkIepJ829dr+ZYb3mSHTHPCkIfoqujyMAzfd1czAPqoHXFV/DeDRcLWSVry7uDIAqxzziUlt8CJdIOo5xtQay0uVkRXQgqwDKR3B6VR8Q4xI3OMTRxQwaubcSqzgFBqYJGGXIUdWJwDkYODVj4ftGitokfGpVGoDoCd8D4Dp8qy/EOG86C5sS7Rz4uDEOYUWUTFnVsffUF9LDfBBzsRkLuPiM0Lxi4MckUpCpPGrR6Wb7KyIWbZtgGB6kDAq9BrJ3VsqpHZo7SSvJE7hpDIY1jdHZiT9keTC/mI+ONYKCl8UDQsM4+1DMh/RIwhcH4aXLe6iruqXxh/dHXu7RoPd5UQfyRV1QeQ1VHifjEtrGsqW7zoG/rRGRrRMHzKn38HGw7ZrO3H0ScLd2doGLMxYnnSjJJJOwb1qk8S/RZYxRr9V4e80rtpGbmVUTbOqRtWdI+AoP0PgfHoLuMSW8gde/qp9GXqp968+JbhktZSuzEBFPo0jLGP5YVmfo++jqPh5MrOZJ2GGILBAPwhc5b3bPrWg8Xr/wpP4ZYHPslxE5/gGgtLK2WONI1GFRQoHwUAUvrpYo2kfZVBY7Z2AzsO5rtVZ4ltWktnVRqYaWC/iKMHx89OPnQVz3l2wRnkgtua2iKJ4XmbJBYB3EijUVUnSBt0ycb2PCeJO7PFMgSaPBbSSVZWzh0J3wcEYO4II361Q8U4al+beeKdwEnV5FErJoCxyKRp+5ICwBzg4zU/gbLJcM8TF4oohCJSdWttZZsP94LgDPTJPpQWHGeJmEIqJzJZG0Rx505OCxLNg6VABJOD2HUiquDh17E8kqywO0hDNByXRSQoXyycxipIA3KkbDapPH5hDNb3Lf2SCSORvwCXQQ5x0UFACewfPQVWQ8Ahtp2v2v7poyXflyXAa3HNyQETTuBnygE9utBMt+Oy3WBaKqadpZJVLctwcGPlqw1yKQc+YAY75rnZLNYqBKyTQtIS0qoY3RpXLapF1MHXU2CQRj0I6QeDnWlzbT67Zrt5ZomU8uQpKTjSxG0ygAldyM96NwlLS3ks0uLi5muThRPKJZFBAVm2A0xqBnJ2z8SBQbVmxWbHFZ5lWVHjt4HYLG0kTSvJqOFbSHUIrbEA5JBHSr27t9cTpnGpCufTIxmsceGi8ghTmPHPA0KzQrKUC8ogEhMbg4yrYwdjQaGw4jKs31e5CaypaOVAQkgXGoaCSUcZB05O24PUC5rNR6XuYIonMgtS7ySFteGZGRY2fu51lsdgoz1FaWgo75eXfW8g6Sq8D/EgGWM/LTKP11eVTcaOZrNB1Mxb5JDJk/uVHzq4FB9pSlApSlApSlB8NUfBn5Mslq3q0sJP3kc5YD1KMSCPRk9avar+McLE6gaijodUci/aRh0I9R2I6EbUE/NQ7/hUM2ObEkhHQsoOPYncVWw8cMPlvVERH+OAeS3x1/4R6eV8fAmruGdXUMjKynoVIIPsR1oPFlaJEgSNFRR0VVCj9gK7ZqNfcShhXVLKkY9XdV/bJ3Pwqnlupbvywq8MBzrnYFJGHpAhGVz/mN07A9QEaLhcF3eyTGGJo4hywxRTzJMgsTtuEwFB33LelapR+1cbO1SJFjjUKijCqOgArvQKUpQeJogylWAZSMEEAgj4g9azNhwyG0vSFijRZwOW4VQVdVw0anGylQGCjbOv1rU1F4lYJPGY5BkHBGDggqchlPUMDgg0EkVGv8Ah8UyhZY0kAOQHUNg+oyNjVUnE5Lby3YLICcXKKSuO3OUZ5ZxsW+zkZ8ucC3tL2OVQ0ciOp6MjKw/cGg82HDooRpijSME5IVQuT6nHX51KrhdXccalpHVFHVmYKB7knAqnfi0lx5bQEKTvdMp0Ad+SD/at2BHl75OMEPV0/PvEjG6WxEkh7cwg8tD8QCZD+j1q9FQ+GcPSCMIg2ySSTlmLHLMx7sTuTUygUpSgVHvrVZY3jb7LqVPswxUilBUeHb0vHy5NpoTy5B6kdHH5XXDD3x1Bq2NVPFeGOzieBgk6jTkjKuufsSjqR3B6g777g87bxFGCEuB9XlJxpkICsf+XL9l/kc+oFBKvOB28ra5IInY9WZFJPucbj3qfGgUAAAAbAAYA9hRXB3BqDxDjUEOBJIoY/ZjHmdv9Ea5ZvkKCZPIqqWYgKBkk7AAdc57YrN+GeCwsXuvq8aGR9UQ5agqg2VgMeVn+2e/mA7V3NrLdkc1TFbg5ELY1ykHbnY+ynfR1O2SMFToFFBwvLNJVKSorod9LAMNvgaofC9pHbSzWwREcEyIwADSRM22T1bQToP6T94VpqreMcKEwUhiksZLRygbqSMbj7ykbFe/7YCxqFf8IhmIMsMchHQsoJHsewqvi49yvLeLyW6c3cwN8RJ0Qn8L4PXGcZq6imVgGUgg7gggg+xHWg+WtskahI0VFHRVAUD2Arpmot/xSGAZmlSMdtTAZ+AHc/AVTyvLejSgeC3J88jApJIPwxqd41PdzvjoBnNB14Y3PunuP8ONTDEfUlsysPUZVFB/I3rV9XK1t1jRURQqKAqqBgAAYAArrQKUpQKUpQKUpQKUpQfCu1ZO9hshfR2ptV5k0bS61VVGEIBDYIJO/pWtNfn/AIq4G1zxi0/t0jFtKDNEWXB1jAMmCBnfY+lBbeG5rR7q7ihtlSS1ZEeQonmLqWGlt2xgd8VqNNYL6OuFPb3vFVYSlDLDokl1EyAI+TrI8+DtkVvxQKUpQVniLiotrW4m8paKGSUIWxqKIzAfPGK6cH4iJoYpPKGdFYqDnGQD71S+OPCUF3BO5t45Lr6u6QuwGQ2lygBOw87Zr34S8I21qkUiW8cc/LCu6gZyQNWT33FBpqUpQKyviIWcU9sstsrPcycpXVVBBwW87ZBxgH1rVVhfpI4W9xPwxVEukXJLyRAgoNBGrWAdG+NzQWVnFZrftbLbKJUhWbmFVOzMygAklgcqa0+KwfhzgTW3GZsG4kjNpHiWUs/m5kmVEmANhg4+Nb2gClKUHzNVHiXjws0SR4pXjLYd411csY+04G+nOBtWbn+jNHdm/pDia6iTpW7AUZJOFHL2HoKo/E/gdbaNdF1xm4kkbQkaXQwSR99uXhFxnc0H6bw3iMc8ayQusiN0ZTkf/fhUuvzv6M/AMlhqllmfW43gVsxjP4jjzv8AHb2r9EoFc5oVcFWUMp6hgCP2NdKUFR/+YtO1vGP9I0j9htUyx4XDDnlRJHnrpUAn3I3NS6UHzFZ7jviI295ZwEJon5mp2JGnQuRg5xv8a0RrI+K/Dhur2xdo0kgi5vMDYI8y4XynrvQTuFeITNf3NsAhSGOJ1dTkkya8g7420itBWCThX9HXN/dRJBDA0UCpk6V1Kz6squ+fMMAbk4G1bLhNw8kEUkict3jRmTVq0syglc98HIz8KCSUB67/AAqrfw1aEk/V4wSckqunPvpxVtSggWXBbeI6o4Y0b8QQav8Ad1qcFr7SgUpSgUpSgUpSgUpSgUpSgUpSgUpSgUpSgUpSgUpSgUpSgUpSgUpSgUpSgUpSgUpSgUpSgUpSg43Vssi6XVXU48rAEbb9Dt1r3DEFUKoCqBgKBgADYADtXulApSlApSlApSlApSlApSlB/9k="/>
          <p:cNvSpPr>
            <a:spLocks noChangeAspect="1" noChangeArrowheads="1"/>
          </p:cNvSpPr>
          <p:nvPr/>
        </p:nvSpPr>
        <p:spPr bwMode="auto">
          <a:xfrm>
            <a:off x="155575" y="-427038"/>
            <a:ext cx="3914775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4" descr="data:image/jpeg;base64,/9j/4AAQSkZJRgABAQAAAQABAAD/2wCEAAkGBxQTERQUExQWFhUXFxsYGRUYFBUYHBwgGBgYGCAgFxccHCghGx0nIB0XIjEiJSkrLjouGyAzODMtNygtLisBCgoKDQwMDgwPFCsZFBksKysrKysrKysrKysrKysrKysrKysrKysrKysrKysrKysrKysrKysrKysrKysrKysrK//AABEIAEsBSAMBIgACEQEDEQH/xAAbAAEAAwEBAQEAAAAAAAAAAAAABAUGAwIBB//EAD4QAAIBAwIEBAIJAAgHAQAAAAECAwAEERIhBRMxQQYiUXFhgQcUMkJSYoKRoRUjMzRDU3KSJGODk8Hw8Rb/xAAUAQEAAAAAAAAAAAAAAAAAAAAA/8QAFBEBAAAAAAAAAAAAAAAAAAAAAP/aAAwDAQACEQMRAD8A/cKUpQKZoTWf4kWuZzbKSsKAG4cEgtq3WJT2yN2PUAqPvbB0fjZkYraR88qSGkL6IlI2I5mDqI9FB6YOK6RWt4d3uIl/LHbnb9TyHPvge1WdvAqKFQBVUYCgAAAdgB0rrQUjxXyZKyQTj8DRtCf+4rOP3SuthxpXflOrQzYzynxlgMZMbA4cDbONxkZAzVtULinDUnTS/Y6lYbMjDoyN2YetBMBr7VRwK8dtcM2OdCQGIGA6sMpIo7BvMMdmVh2q3oFKUoFKVS8auXeRbWFtDuNckg3McecZX87HKqT08x3xig93fGhzGigQzyrsyqwVUPX+tkOy9thlt+leUt71jl5oYx+COFnI95Hcav8AYKn8NsUhjEcahUXoB++Se5J3J+NSqClktr1TlJ4ZB+CSFkz/ANRHOPfQfavVrxsa1inQwSNsoJDI59I5Bsx67EBtulXFR72zSVGjkUMjdVP/AL17g9dqDvmvtUnCLh45WtZWLlV1xSHq6ZwQ350OAT3BU9yKuxQKUpQKUpQcp7hUVmZgqqMsxIAA65JPSqdOKzTf3WIaP86csin4pGBrce+kHsa5QR/XZTI+9tG5ESb4kdDgyOO6hgQo6ZXV6Y0IFBUR2V3g6rpM/ltgAPk0jH+a5s19FuRDcr+QNBIB8AzOjn5rV5SggcM4pHNqC5DocPGw0uh7alPb0I2PYmp9VHGeD8wrLGQlxHnlyY7Hco/4o27j1weoFSeDcQE8QfBVslXQ7lHUlWU+zA/waCdXzNM1n79DdzNBnFvHjnEZzIxAIiyOigEM3rkD1oOp420pK2kXOwSDKz6Icg4OH0kv+kEbEZFdI7S7Jy9zEPypbEY/U0jZ98D2FWsUQUBVACgYAAAAA9AOle6CkaO+j3DwXA/AyNA3ycF1PzUe9d7DjCSOY2DRSjflSAAkDupBIdfipOO9WlV/F+EpcIAxIZTqSRdmRuzIe3/kbGgsM0qq4DfO6tHLgTRHRJgYDbZDqOysN8djkZ2q1oFKUoFKUoFKUoPEjgAk7ADJPtvVT4TQ/VY5GzqmzM3vL5sfIED5VZ3kZZHUdWUgfMEVB8KyBrK1I/yI/wCEAP8ANBaGs3NxaaRHmR4oLZNR5skbSs4XqwUMoVM5wdyQM7VonXII9awz8L+s2Bs+YUuIITCYxIYwTgKGZe6MACD03PfNBorHiEySiG4CEuCY5owyq+NyrIxJRwN8aiCM9MYqdxO/WCJpXzhR0AySTsFUdySQB8TWfigX6xDBE7yGGQzSuzmTRmNkCF+xJOdPpk96s/E8LGDUil2ikjm0AZLCJ1chfzEA4+OKCB/R17JItzzIIZAhQRcl5RhiGxJIJF1HIHQDGT1q14NxIy60kTlzREB0ByNxlWQ4GUYZwfUEdQaoOLcBh4gyXSX91EioF0wXAjj8rMxMilT5vNg5xsBVlwNxNdT3Sf2RjjhRuz8tpXZ19VzIFB76T2waC14pfLBDLM+dEUbyNjc4RSxwO5wK92N0JYkkX7LqGGfQjO9ZL6SOCTS211Kl1PGq2soNugQpJhJGIbILebIU4PTpXvwNwKaKOGV7yeVTCByHEYVcgYxhQ23Tf1oLzivEnV0hgVWmcFstnRGo21vjc77BRjJ7jBNViWd1bPLcFo7nWQ0iCJonARQuITrYEAAkIepJ829dr+ZYb3mSHTHPCkIfoqujyMAzfd1czAPqoHXFV/DeDRcLWSVry7uDIAqxzziUlt8CJdIOo5xtQay0uVkRXQgqwDKR3B6VR8Q4xI3OMTRxQwaubcSqzgFBqYJGGXIUdWJwDkYODVj4ftGitokfGpVGoDoCd8D4Dp8qy/EOG86C5sS7Rz4uDEOYUWUTFnVsffUF9LDfBBzsRkLuPiM0Lxi4MckUpCpPGrR6Wb7KyIWbZtgGB6kDAq9BrJ3VsqpHZo7SSvJE7hpDIY1jdHZiT9keTC/mI+ONYKCl8UDQsM4+1DMh/RIwhcH4aXLe6iruqXxh/dHXu7RoPd5UQfyRV1QeQ1VHifjEtrGsqW7zoG/rRGRrRMHzKn38HGw7ZrO3H0ScLd2doGLMxYnnSjJJJOwb1qk8S/RZYxRr9V4e80rtpGbmVUTbOqRtWdI+AoP0PgfHoLuMSW8gde/qp9GXqp968+JbhktZSuzEBFPo0jLGP5YVmfo++jqPh5MrOZJ2GGILBAPwhc5b3bPrWg8Xr/wpP4ZYHPslxE5/gGgtLK2WONI1GFRQoHwUAUvrpYo2kfZVBY7Z2AzsO5rtVZ4ltWktnVRqYaWC/iKMHx89OPnQVz3l2wRnkgtua2iKJ4XmbJBYB3EijUVUnSBt0ycb2PCeJO7PFMgSaPBbSSVZWzh0J3wcEYO4II361Q8U4al+beeKdwEnV5FErJoCxyKRp+5ICwBzg4zU/gbLJcM8TF4oohCJSdWttZZsP94LgDPTJPpQWHGeJmEIqJzJZG0Rx505OCxLNg6VABJOD2HUiquDh17E8kqywO0hDNByXRSQoXyycxipIA3KkbDapPH5hDNb3Lf2SCSORvwCXQQ5x0UFACewfPQVWQ8Ahtp2v2v7poyXflyXAa3HNyQETTuBnygE9utBMt+Oy3WBaKqadpZJVLctwcGPlqw1yKQc+YAY75rnZLNYqBKyTQtIS0qoY3RpXLapF1MHXU2CQRj0I6QeDnWlzbT67Zrt5ZomU8uQpKTjSxG0ygAldyM96NwlLS3ks0uLi5muThRPKJZFBAVm2A0xqBnJ2z8SBQbVmxWbHFZ5lWVHjt4HYLG0kTSvJqOFbSHUIrbEA5JBHSr27t9cTpnGpCufTIxmsceGi8ghTmPHPA0KzQrKUC8ogEhMbg4yrYwdjQaGw4jKs31e5CaypaOVAQkgXGoaCSUcZB05O24PUC5rNR6XuYIonMgtS7ySFteGZGRY2fu51lsdgoz1FaWgo75eXfW8g6Sq8D/EgGWM/LTKP11eVTcaOZrNB1Mxb5JDJk/uVHzq4FB9pSlApSlApSlB8NUfBn5Mslq3q0sJP3kc5YD1KMSCPRk9avar+McLE6gaijodUci/aRh0I9R2I6EbUE/NQ7/hUM2ObEkhHQsoOPYncVWw8cMPlvVERH+OAeS3x1/4R6eV8fAmruGdXUMjKynoVIIPsR1oPFlaJEgSNFRR0VVCj9gK7ZqNfcShhXVLKkY9XdV/bJ3Pwqnlupbvywq8MBzrnYFJGHpAhGVz/mN07A9QEaLhcF3eyTGGJo4hywxRTzJMgsTtuEwFB33LelapR+1cbO1SJFjjUKijCqOgArvQKUpQeJogylWAZSMEEAgj4g9azNhwyG0vSFijRZwOW4VQVdVw0anGylQGCjbOv1rU1F4lYJPGY5BkHBGDggqchlPUMDgg0EkVGv8Ah8UyhZY0kAOQHUNg+oyNjVUnE5Lby3YLICcXKKSuO3OUZ5ZxsW+zkZ8ucC3tL2OVQ0ciOp6MjKw/cGg82HDooRpijSME5IVQuT6nHX51KrhdXccalpHVFHVmYKB7knAqnfi0lx5bQEKTvdMp0Ad+SD/at2BHl75OMEPV0/PvEjG6WxEkh7cwg8tD8QCZD+j1q9FQ+GcPSCMIg2ySSTlmLHLMx7sTuTUygUpSgVHvrVZY3jb7LqVPswxUilBUeHb0vHy5NpoTy5B6kdHH5XXDD3x1Bq2NVPFeGOzieBgk6jTkjKuufsSjqR3B6g777g87bxFGCEuB9XlJxpkICsf+XL9l/kc+oFBKvOB28ra5IInY9WZFJPucbj3qfGgUAAAAbAAYA9hRXB3BqDxDjUEOBJIoY/ZjHmdv9Ea5ZvkKCZPIqqWYgKBkk7AAdc57YrN+GeCwsXuvq8aGR9UQ5agqg2VgMeVn+2e/mA7V3NrLdkc1TFbg5ELY1ykHbnY+ynfR1O2SMFToFFBwvLNJVKSorod9LAMNvgaofC9pHbSzWwREcEyIwADSRM22T1bQToP6T94VpqreMcKEwUhiksZLRygbqSMbj7ykbFe/7YCxqFf8IhmIMsMchHQsoJHsewqvi49yvLeLyW6c3cwN8RJ0Qn8L4PXGcZq6imVgGUgg7gggg+xHWg+WtskahI0VFHRVAUD2Arpmot/xSGAZmlSMdtTAZ+AHc/AVTyvLejSgeC3J88jApJIPwxqd41PdzvjoBnNB14Y3PunuP8ONTDEfUlsysPUZVFB/I3rV9XK1t1jRURQqKAqqBgAAYAArrQKUpQKUpQKUpQKUpQfCu1ZO9hshfR2ptV5k0bS61VVGEIBDYIJO/pWtNfn/AIq4G1zxi0/t0jFtKDNEWXB1jAMmCBnfY+lBbeG5rR7q7ihtlSS1ZEeQonmLqWGlt2xgd8VqNNYL6OuFPb3vFVYSlDLDokl1EyAI+TrI8+DtkVvxQKUpQVniLiotrW4m8paKGSUIWxqKIzAfPGK6cH4iJoYpPKGdFYqDnGQD71S+OPCUF3BO5t45Lr6u6QuwGQ2lygBOw87Zr34S8I21qkUiW8cc/LCu6gZyQNWT33FBpqUpQKyviIWcU9sstsrPcycpXVVBBwW87ZBxgH1rVVhfpI4W9xPwxVEukXJLyRAgoNBGrWAdG+NzQWVnFZrftbLbKJUhWbmFVOzMygAklgcqa0+KwfhzgTW3GZsG4kjNpHiWUs/m5kmVEmANhg4+Nb2gClKUHzNVHiXjws0SR4pXjLYd411csY+04G+nOBtWbn+jNHdm/pDia6iTpW7AUZJOFHL2HoKo/E/gdbaNdF1xm4kkbQkaXQwSR99uXhFxnc0H6bw3iMc8ayQusiN0ZTkf/fhUuvzv6M/AMlhqllmfW43gVsxjP4jjzv8AHb2r9EoFc5oVcFWUMp6hgCP2NdKUFR/+YtO1vGP9I0j9htUyx4XDDnlRJHnrpUAn3I3NS6UHzFZ7jviI295ZwEJon5mp2JGnQuRg5xv8a0RrI+K/Dhur2xdo0kgi5vMDYI8y4XynrvQTuFeITNf3NsAhSGOJ1dTkkya8g7420itBWCThX9HXN/dRJBDA0UCpk6V1Kz6squ+fMMAbk4G1bLhNw8kEUkict3jRmTVq0syglc98HIz8KCSUB67/AAqrfw1aEk/V4wSckqunPvpxVtSggWXBbeI6o4Y0b8QQav8Ad1qcFr7SgUpSgUpSgUpSgUpSgUpSgUpSgUpSgUpSgUpSgUpSgUpSgUpSgUpSgUpSgUpSgUpSgUpSgUpSg43Vssi6XVXU48rAEbb9Dt1r3DEFUKoCqBgKBgADYADtXulApSlApSlApSlApSlApSlB/9k="/>
          <p:cNvSpPr>
            <a:spLocks noChangeAspect="1" noChangeArrowheads="1"/>
          </p:cNvSpPr>
          <p:nvPr/>
        </p:nvSpPr>
        <p:spPr bwMode="auto">
          <a:xfrm>
            <a:off x="307975" y="-274638"/>
            <a:ext cx="3914775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0" name="Picture 6" descr="http://www.komenskeho66.cz/materialy/chemie/WEB-CHEMIE8/obrazky/image0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"/>
            <a:ext cx="7197905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001962"/>
          </a:xfrm>
        </p:spPr>
        <p:txBody>
          <a:bodyPr>
            <a:normAutofit fontScale="90000"/>
          </a:bodyPr>
          <a:lstStyle/>
          <a:p>
            <a:pPr algn="just"/>
            <a:r>
              <a:rPr lang="sk-SK" sz="2700" dirty="0" smtClean="0"/>
              <a:t>Vyššiu stabilitu si vieme vysvetliť. Tým, že sa v priestore medzi kladne nabitými jadrami je zväčší záporný náboj, teda zvýši sa el. hustota a systém zmenší svoju energiu, čím vzniká stabilnejšia molekula</a:t>
            </a:r>
            <a:br>
              <a:rPr lang="sk-SK" sz="2700" dirty="0" smtClean="0"/>
            </a:br>
            <a:r>
              <a:rPr lang="sk-SK" sz="2700" dirty="0" smtClean="0"/>
              <a:t>- nakoľko pri chemickej väzbe atómy </a:t>
            </a:r>
            <a:r>
              <a:rPr lang="sk-SK" sz="2700" dirty="0" err="1" smtClean="0"/>
              <a:t>zdieľajú</a:t>
            </a:r>
            <a:r>
              <a:rPr lang="sk-SK" sz="2700" dirty="0" smtClean="0"/>
              <a:t> (predpona ,,</a:t>
            </a:r>
            <a:r>
              <a:rPr lang="sk-SK" sz="2700" dirty="0" err="1" smtClean="0"/>
              <a:t>ko</a:t>
            </a:r>
            <a:r>
              <a:rPr lang="sk-SK" sz="2700" dirty="0" smtClean="0"/>
              <a:t>“) väzbové valenčné elektróny, nazývame ju </a:t>
            </a:r>
            <a:r>
              <a:rPr lang="sk-SK" sz="2700" dirty="0" err="1" smtClean="0"/>
              <a:t>kovalentná</a:t>
            </a:r>
            <a:r>
              <a:rPr lang="sk-SK" sz="2700" dirty="0" smtClean="0"/>
              <a:t> väzba</a:t>
            </a:r>
            <a:r>
              <a:rPr lang="sk-SK" sz="2700" dirty="0" smtClean="0"/>
              <a:t/>
            </a:r>
            <a:br>
              <a:rPr lang="sk-SK" sz="2700" dirty="0" smtClean="0"/>
            </a:br>
            <a:r>
              <a:rPr lang="sk-SK" sz="2700" dirty="0" smtClean="0"/>
              <a:t/>
            </a:r>
            <a:br>
              <a:rPr lang="sk-SK" sz="2700" dirty="0" smtClean="0"/>
            </a:br>
            <a:endParaRPr lang="sk-SK" sz="27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4754563"/>
          </a:xfrm>
        </p:spPr>
        <p:txBody>
          <a:bodyPr>
            <a:noAutofit/>
          </a:bodyPr>
          <a:lstStyle/>
          <a:p>
            <a:pPr algn="just"/>
            <a:r>
              <a:rPr lang="sk-SK" sz="2400" dirty="0" smtClean="0"/>
              <a:t>Je tvorená dvoma elektrónmi, ktoré majú </a:t>
            </a:r>
            <a:r>
              <a:rPr lang="sk-SK" sz="2400" dirty="0" smtClean="0"/>
              <a:t> </a:t>
            </a:r>
            <a:r>
              <a:rPr lang="sk-SK" sz="2400" dirty="0" smtClean="0"/>
              <a:t>opačné </a:t>
            </a:r>
            <a:r>
              <a:rPr lang="sk-SK" sz="2400" dirty="0" err="1" smtClean="0"/>
              <a:t>spiny</a:t>
            </a:r>
            <a:r>
              <a:rPr lang="sk-SK" sz="2400" dirty="0" smtClean="0"/>
              <a:t>. </a:t>
            </a:r>
            <a:r>
              <a:rPr lang="sk-SK" sz="2400" dirty="0" smtClean="0"/>
              <a:t>atómy</a:t>
            </a:r>
            <a:r>
              <a:rPr lang="sk-SK" sz="2400" dirty="0" smtClean="0"/>
              <a:t>). </a:t>
            </a:r>
            <a:r>
              <a:rPr lang="sk-SK" sz="2400" dirty="0" err="1" smtClean="0"/>
              <a:t>Kovalentná</a:t>
            </a:r>
            <a:r>
              <a:rPr lang="sk-SK" sz="2400" dirty="0" smtClean="0"/>
              <a:t> väzba má smerový charakter – orientuje sa do smeru maximálneho prekrytia atómových </a:t>
            </a:r>
            <a:r>
              <a:rPr lang="sk-SK" sz="2400" dirty="0" err="1" smtClean="0"/>
              <a:t>orbitálov</a:t>
            </a:r>
            <a:r>
              <a:rPr lang="sk-SK" sz="2400" dirty="0" smtClean="0"/>
              <a:t> </a:t>
            </a:r>
            <a:r>
              <a:rPr lang="sk-SK" sz="2400" dirty="0" err="1" smtClean="0"/>
              <a:t>viažúcich</a:t>
            </a:r>
            <a:r>
              <a:rPr lang="sk-SK" sz="2400" dirty="0" smtClean="0"/>
              <a:t> sa atómov. Atómy, ktoré tvoria molekulu spoločne vlastnia jeden alebo viacej valenčných elektrónov, tak aby každý z </a:t>
            </a:r>
            <a:r>
              <a:rPr lang="sk-SK" sz="2400" dirty="0" err="1" smtClean="0"/>
              <a:t>interagujúcich</a:t>
            </a:r>
            <a:r>
              <a:rPr lang="sk-SK" sz="2400" dirty="0" smtClean="0"/>
              <a:t> atómov mal vo svojej valenčnej vrstve elektrónový oktet (8 elektrónov). </a:t>
            </a:r>
            <a:r>
              <a:rPr lang="sk-SK" sz="2000" dirty="0" smtClean="0"/>
              <a:t> </a:t>
            </a:r>
          </a:p>
          <a:p>
            <a:r>
              <a:rPr lang="sk-SK" sz="2000" dirty="0" err="1" smtClean="0"/>
              <a:t>Kovalentná</a:t>
            </a:r>
            <a:r>
              <a:rPr lang="sk-SK" sz="2000" dirty="0" smtClean="0"/>
              <a:t> väzba môže byť</a:t>
            </a:r>
            <a:r>
              <a:rPr lang="sk-SK" sz="2000" dirty="0" smtClean="0"/>
              <a:t>:</a:t>
            </a:r>
            <a:endParaRPr lang="sk-SK" sz="2000" dirty="0" smtClean="0"/>
          </a:p>
          <a:p>
            <a:r>
              <a:rPr lang="sk-SK" sz="2000" b="1" dirty="0" smtClean="0"/>
              <a:t>Jednoduchá</a:t>
            </a:r>
            <a:r>
              <a:rPr lang="sk-SK" sz="2000" dirty="0" smtClean="0"/>
              <a:t> – napríklad v molekule Cl</a:t>
            </a:r>
            <a:r>
              <a:rPr lang="sk-SK" sz="2000" baseline="-25000" dirty="0" smtClean="0"/>
              <a:t>2 </a:t>
            </a:r>
            <a:r>
              <a:rPr lang="sk-SK" sz="2000" dirty="0" smtClean="0"/>
              <a:t>( </a:t>
            </a:r>
            <a:r>
              <a:rPr lang="sk-SK" sz="2000" dirty="0" err="1" smtClean="0"/>
              <a:t>Cl-Cl</a:t>
            </a:r>
            <a:r>
              <a:rPr lang="sk-SK" sz="2000" dirty="0" smtClean="0"/>
              <a:t>)</a:t>
            </a:r>
          </a:p>
          <a:p>
            <a:r>
              <a:rPr lang="sk-SK" sz="2000" b="1" dirty="0" smtClean="0"/>
              <a:t>Dvojitá </a:t>
            </a:r>
            <a:r>
              <a:rPr lang="sk-SK" sz="2000" dirty="0" smtClean="0"/>
              <a:t>– napríklad v molekule O</a:t>
            </a:r>
            <a:r>
              <a:rPr lang="sk-SK" sz="2000" baseline="-25000" dirty="0" smtClean="0"/>
              <a:t>2</a:t>
            </a:r>
            <a:r>
              <a:rPr lang="sk-SK" sz="2000" dirty="0" smtClean="0"/>
              <a:t> (O=O)</a:t>
            </a:r>
          </a:p>
          <a:p>
            <a:r>
              <a:rPr lang="sk-SK" sz="2000" b="1" dirty="0" smtClean="0"/>
              <a:t>Trojitá </a:t>
            </a:r>
            <a:r>
              <a:rPr lang="sk-SK" sz="2000" dirty="0" smtClean="0"/>
              <a:t>– napríklad v molekule N</a:t>
            </a:r>
            <a:r>
              <a:rPr lang="sk-SK" sz="2000" baseline="-25000" dirty="0" smtClean="0"/>
              <a:t>2</a:t>
            </a: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http://www.oskole.sk/userfiles/image/Zofia/J%C3%BAn%20-%202012/Ch%C3%A9mia/Alk%C3%A9ny%20II_,%20MO_html_m6b788d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09800"/>
            <a:ext cx="3733800" cy="285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665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705600"/>
          </a:xfrm>
        </p:spPr>
        <p:txBody>
          <a:bodyPr>
            <a:noAutofit/>
          </a:bodyPr>
          <a:lstStyle/>
          <a:p>
            <a:r>
              <a:rPr lang="sk-SK" sz="1400" dirty="0" smtClean="0"/>
              <a:t>Počet </a:t>
            </a:r>
            <a:r>
              <a:rPr lang="sk-SK" sz="1400" dirty="0" smtClean="0"/>
              <a:t>väzbových párov toho istého atómu udáva </a:t>
            </a:r>
            <a:r>
              <a:rPr lang="sk-SK" sz="1400" b="1" dirty="0" err="1" smtClean="0"/>
              <a:t>väzbovosť</a:t>
            </a:r>
            <a:r>
              <a:rPr lang="sk-SK" sz="1400" b="1" dirty="0" smtClean="0"/>
              <a:t>,</a:t>
            </a:r>
            <a:r>
              <a:rPr lang="sk-SK" sz="1400" dirty="0" smtClean="0"/>
              <a:t> teda napríklad </a:t>
            </a:r>
            <a:r>
              <a:rPr lang="sk-SK" sz="1400" dirty="0" err="1" smtClean="0"/>
              <a:t>Cl</a:t>
            </a:r>
            <a:r>
              <a:rPr lang="sk-SK" sz="1400" dirty="0" smtClean="0"/>
              <a:t> – </a:t>
            </a:r>
            <a:r>
              <a:rPr lang="sk-SK" sz="1400" dirty="0" err="1" smtClean="0"/>
              <a:t>Cl</a:t>
            </a:r>
            <a:r>
              <a:rPr lang="sk-SK" sz="1400" dirty="0" smtClean="0"/>
              <a:t>, chlór je v molekule Cl</a:t>
            </a:r>
            <a:r>
              <a:rPr lang="sk-SK" sz="1400" baseline="-25000" dirty="0" smtClean="0"/>
              <a:t>2</a:t>
            </a:r>
            <a:r>
              <a:rPr lang="sk-SK" sz="1400" dirty="0" smtClean="0"/>
              <a:t> jednoväzbový – je viazaný jednou väzbou, kyslík v molekule O</a:t>
            </a:r>
            <a:r>
              <a:rPr lang="sk-SK" sz="1400" baseline="-25000" dirty="0" smtClean="0"/>
              <a:t>2</a:t>
            </a:r>
            <a:r>
              <a:rPr lang="sk-SK" sz="1400" dirty="0" smtClean="0"/>
              <a:t> je dvojväzbový – je viazaný dvojitou väzbou, dusík v molekule N</a:t>
            </a:r>
            <a:r>
              <a:rPr lang="sk-SK" sz="1400" baseline="-25000" dirty="0" smtClean="0"/>
              <a:t>3</a:t>
            </a:r>
            <a:r>
              <a:rPr lang="sk-SK" sz="1400" dirty="0" smtClean="0"/>
              <a:t> je trojväzbový, pretože sa viaže trojitou väzbou, v molekule metánu CH</a:t>
            </a:r>
            <a:r>
              <a:rPr lang="sk-SK" sz="1400" baseline="-25000" dirty="0" smtClean="0"/>
              <a:t>4</a:t>
            </a:r>
            <a:r>
              <a:rPr lang="sk-SK" sz="1400" dirty="0" smtClean="0"/>
              <a:t> je uhlík 4 – väzbový pretože sa viaže so 4 väzbami a vodík je jednoväzbový.</a:t>
            </a:r>
          </a:p>
          <a:p>
            <a:r>
              <a:rPr lang="sk-SK" sz="1400" dirty="0" smtClean="0"/>
              <a:t/>
            </a:r>
            <a:br>
              <a:rPr lang="sk-SK" sz="1400" dirty="0" smtClean="0"/>
            </a:br>
            <a:endParaRPr lang="sk-SK" sz="1400" dirty="0" smtClean="0"/>
          </a:p>
          <a:p>
            <a:r>
              <a:rPr lang="sk-SK" sz="1400" b="1" dirty="0" smtClean="0"/>
              <a:t>Polarita </a:t>
            </a:r>
            <a:r>
              <a:rPr lang="sk-SK" sz="1400" b="1" dirty="0" err="1" smtClean="0"/>
              <a:t>kovalentnej</a:t>
            </a:r>
            <a:r>
              <a:rPr lang="sk-SK" sz="1400" b="1" dirty="0" smtClean="0"/>
              <a:t> väzby</a:t>
            </a:r>
            <a:endParaRPr lang="sk-SK" sz="1400" dirty="0" smtClean="0"/>
          </a:p>
          <a:p>
            <a:r>
              <a:rPr lang="sk-SK" sz="1400" dirty="0" smtClean="0"/>
              <a:t/>
            </a:r>
            <a:br>
              <a:rPr lang="sk-SK" sz="1400" dirty="0" smtClean="0"/>
            </a:br>
            <a:endParaRPr lang="sk-SK" sz="1400" dirty="0" smtClean="0"/>
          </a:p>
          <a:p>
            <a:r>
              <a:rPr lang="sk-SK" sz="1400" dirty="0" smtClean="0"/>
              <a:t>Mieru schopnosti </a:t>
            </a:r>
            <a:r>
              <a:rPr lang="sk-SK" sz="1400" dirty="0" err="1" smtClean="0"/>
              <a:t>kovalentne</a:t>
            </a:r>
            <a:r>
              <a:rPr lang="sk-SK" sz="1400" dirty="0" smtClean="0"/>
              <a:t> viazaného atómu pútať k sebe väzbový elektrónový pár voláme </a:t>
            </a:r>
            <a:r>
              <a:rPr lang="sk-SK" sz="1400" dirty="0" err="1" smtClean="0"/>
              <a:t>elektronegativita</a:t>
            </a:r>
            <a:r>
              <a:rPr lang="sk-SK" sz="1400" dirty="0" smtClean="0"/>
              <a:t>. Hodnoty </a:t>
            </a:r>
            <a:r>
              <a:rPr lang="sk-SK" sz="1400" dirty="0" err="1" smtClean="0"/>
              <a:t>elektronegativity</a:t>
            </a:r>
            <a:r>
              <a:rPr lang="sk-SK" sz="1400" dirty="0" smtClean="0"/>
              <a:t> pre jednotlivé prvky určil </a:t>
            </a:r>
            <a:r>
              <a:rPr lang="sk-SK" sz="1400" dirty="0" err="1" smtClean="0"/>
              <a:t>Pauling</a:t>
            </a:r>
            <a:r>
              <a:rPr lang="sk-SK" sz="1400" dirty="0" smtClean="0"/>
              <a:t> a </a:t>
            </a:r>
            <a:r>
              <a:rPr lang="sk-SK" sz="1400" dirty="0" err="1" smtClean="0"/>
              <a:t>Mulliken</a:t>
            </a:r>
            <a:r>
              <a:rPr lang="sk-SK" sz="1400" dirty="0" smtClean="0"/>
              <a:t>. </a:t>
            </a:r>
            <a:r>
              <a:rPr lang="sk-SK" sz="1400" dirty="0" err="1" smtClean="0"/>
              <a:t>Elektronegativita</a:t>
            </a:r>
            <a:r>
              <a:rPr lang="sk-SK" sz="1400" dirty="0" smtClean="0"/>
              <a:t> vyjadruje schopnosť atómu pútať väzbový elektrónový pár. Čím má prvok vyššiu hodnotu </a:t>
            </a:r>
            <a:r>
              <a:rPr lang="sk-SK" sz="1400" dirty="0" err="1" smtClean="0"/>
              <a:t>elektronegativity</a:t>
            </a:r>
            <a:r>
              <a:rPr lang="sk-SK" sz="1400" dirty="0" smtClean="0"/>
              <a:t>, tým má vyššiu schopnosť pútať väzbový elektrónový pár. Rozdiel hodnôt </a:t>
            </a:r>
            <a:r>
              <a:rPr lang="sk-SK" sz="1400" dirty="0" err="1" smtClean="0"/>
              <a:t>elektronegativít</a:t>
            </a:r>
            <a:r>
              <a:rPr lang="sk-SK" sz="1400" dirty="0" smtClean="0"/>
              <a:t> viazaných prvkov určuje či je väzba:</a:t>
            </a:r>
          </a:p>
          <a:p>
            <a:r>
              <a:rPr lang="sk-SK" sz="1400" dirty="0" smtClean="0"/>
              <a:t/>
            </a:r>
            <a:br>
              <a:rPr lang="sk-SK" sz="1400" dirty="0" smtClean="0"/>
            </a:br>
            <a:endParaRPr lang="sk-SK" sz="1400" dirty="0" smtClean="0"/>
          </a:p>
          <a:p>
            <a:r>
              <a:rPr lang="sk-SK" sz="1400" b="1" dirty="0" smtClean="0"/>
              <a:t>Nepolárna – </a:t>
            </a:r>
            <a:r>
              <a:rPr lang="sk-SK" sz="1400" dirty="0" smtClean="0"/>
              <a:t>rozdiel </a:t>
            </a:r>
            <a:r>
              <a:rPr lang="sk-SK" sz="1400" dirty="0" err="1" smtClean="0"/>
              <a:t>elektronegativít</a:t>
            </a:r>
            <a:r>
              <a:rPr lang="sk-SK" sz="1400" dirty="0" smtClean="0"/>
              <a:t> je </a:t>
            </a:r>
            <a:r>
              <a:rPr lang="el-GR" sz="1400" dirty="0" smtClean="0"/>
              <a:t>Δ</a:t>
            </a:r>
            <a:r>
              <a:rPr lang="sk-SK" sz="1400" dirty="0" smtClean="0"/>
              <a:t>X je z intervalu &lt; 0 - 0,4). Napríklad: O</a:t>
            </a:r>
            <a:r>
              <a:rPr lang="sk-SK" sz="1400" baseline="-25000" dirty="0" smtClean="0"/>
              <a:t>2</a:t>
            </a:r>
            <a:r>
              <a:rPr lang="sk-SK" sz="1400" dirty="0" smtClean="0"/>
              <a:t>, Cl</a:t>
            </a:r>
            <a:r>
              <a:rPr lang="sk-SK" sz="1400" baseline="-25000" dirty="0" smtClean="0"/>
              <a:t>2</a:t>
            </a:r>
            <a:r>
              <a:rPr lang="sk-SK" sz="1400" dirty="0" smtClean="0"/>
              <a:t> a podobne.</a:t>
            </a:r>
          </a:p>
          <a:p>
            <a:r>
              <a:rPr lang="sk-SK" sz="1400" b="1" dirty="0" smtClean="0"/>
              <a:t>Polárna – </a:t>
            </a:r>
            <a:r>
              <a:rPr lang="sk-SK" sz="1400" dirty="0" smtClean="0"/>
              <a:t>rozdiel </a:t>
            </a:r>
            <a:r>
              <a:rPr lang="sk-SK" sz="1400" dirty="0" err="1" smtClean="0"/>
              <a:t>elektronegativít</a:t>
            </a:r>
            <a:r>
              <a:rPr lang="sk-SK" sz="1400" dirty="0" smtClean="0"/>
              <a:t> je </a:t>
            </a:r>
            <a:r>
              <a:rPr lang="el-GR" sz="1400" dirty="0" smtClean="0"/>
              <a:t>Δ</a:t>
            </a:r>
            <a:r>
              <a:rPr lang="sk-SK" sz="1400" dirty="0" smtClean="0"/>
              <a:t>X je z intervalu &lt;0,4 – 1,7). Napríklad: H</a:t>
            </a:r>
            <a:r>
              <a:rPr lang="sk-SK" sz="1400" baseline="-25000" dirty="0" smtClean="0"/>
              <a:t>2</a:t>
            </a:r>
            <a:r>
              <a:rPr lang="sk-SK" sz="1400" dirty="0" smtClean="0"/>
              <a:t>O.</a:t>
            </a:r>
          </a:p>
          <a:p>
            <a:r>
              <a:rPr lang="sk-SK" sz="1400" b="1" dirty="0" smtClean="0"/>
              <a:t>Iónová - </a:t>
            </a:r>
            <a:r>
              <a:rPr lang="sk-SK" sz="1400" dirty="0" smtClean="0"/>
              <a:t>rozdiel </a:t>
            </a:r>
            <a:r>
              <a:rPr lang="sk-SK" sz="1400" dirty="0" err="1" smtClean="0"/>
              <a:t>elektronegativít</a:t>
            </a:r>
            <a:r>
              <a:rPr lang="sk-SK" sz="1400" dirty="0" smtClean="0"/>
              <a:t> je </a:t>
            </a:r>
            <a:r>
              <a:rPr lang="el-GR" sz="1400" dirty="0" smtClean="0"/>
              <a:t>Δ</a:t>
            </a:r>
            <a:r>
              <a:rPr lang="sk-SK" sz="1400" dirty="0" smtClean="0"/>
              <a:t>X je väčší ako 1,7. Napríklad: </a:t>
            </a:r>
            <a:r>
              <a:rPr lang="sk-SK" sz="1400" dirty="0" err="1" smtClean="0"/>
              <a:t>NaCl</a:t>
            </a:r>
            <a:r>
              <a:rPr lang="sk-SK" sz="1400" dirty="0" smtClean="0"/>
              <a:t>.</a:t>
            </a:r>
          </a:p>
          <a:p>
            <a:r>
              <a:rPr lang="sk-SK" sz="1400" dirty="0" smtClean="0"/>
              <a:t/>
            </a:r>
            <a:br>
              <a:rPr lang="sk-SK" sz="1400" dirty="0" smtClean="0"/>
            </a:br>
            <a:r>
              <a:rPr lang="sk-SK" sz="1400" dirty="0" smtClean="0"/>
              <a:t>Iónová </a:t>
            </a:r>
            <a:r>
              <a:rPr lang="sk-SK" sz="1400" dirty="0" smtClean="0"/>
              <a:t>väzba sa chápe ako extrémny prípad polárnej </a:t>
            </a:r>
            <a:r>
              <a:rPr lang="sk-SK" sz="1400" dirty="0" err="1" smtClean="0"/>
              <a:t>kovalentnej</a:t>
            </a:r>
            <a:r>
              <a:rPr lang="sk-SK" sz="1400" dirty="0" smtClean="0"/>
              <a:t> väzby. Iónová väzba nie je smerovo orientovaná. </a:t>
            </a:r>
          </a:p>
          <a:p>
            <a:r>
              <a:rPr lang="sk-SK" sz="1400" dirty="0" smtClean="0"/>
              <a:t> </a:t>
            </a:r>
          </a:p>
          <a:p>
            <a:r>
              <a:rPr lang="sk-SK" sz="1400" dirty="0" smtClean="0"/>
              <a:t>Napríklad </a:t>
            </a:r>
            <a:r>
              <a:rPr lang="sk-SK" sz="1400" dirty="0" err="1" smtClean="0"/>
              <a:t>NaCl</a:t>
            </a:r>
            <a:r>
              <a:rPr lang="sk-SK" sz="1400" dirty="0" smtClean="0"/>
              <a:t>. Molekula </a:t>
            </a:r>
            <a:r>
              <a:rPr lang="sk-SK" sz="1400" dirty="0" err="1" smtClean="0"/>
              <a:t>NaCl</a:t>
            </a:r>
            <a:r>
              <a:rPr lang="sk-SK" sz="1400" dirty="0" smtClean="0"/>
              <a:t> je tvorená iónmi Na</a:t>
            </a:r>
            <a:r>
              <a:rPr lang="sk-SK" sz="1400" baseline="30000" dirty="0" smtClean="0"/>
              <a:t>+</a:t>
            </a:r>
            <a:r>
              <a:rPr lang="sk-SK" sz="1400" dirty="0" smtClean="0"/>
              <a:t> a </a:t>
            </a:r>
            <a:r>
              <a:rPr lang="sk-SK" sz="1400" dirty="0" err="1" smtClean="0"/>
              <a:t>Cl</a:t>
            </a:r>
            <a:r>
              <a:rPr lang="sk-SK" sz="1400" baseline="30000" dirty="0" smtClean="0"/>
              <a:t>-</a:t>
            </a:r>
            <a:r>
              <a:rPr lang="sk-SK" sz="1400" dirty="0" smtClean="0"/>
              <a:t>. Medzi vzniknutými iónmi sú silné elektrostatické príťažlivé sily, ktoré sú podstatou vzniku iónovej väzby Na</a:t>
            </a:r>
            <a:r>
              <a:rPr lang="sk-SK" sz="1400" baseline="30000" dirty="0" smtClean="0"/>
              <a:t>+</a:t>
            </a:r>
            <a:r>
              <a:rPr lang="sk-SK" sz="1400" dirty="0" smtClean="0"/>
              <a:t> + </a:t>
            </a:r>
            <a:r>
              <a:rPr lang="sk-SK" sz="1400" dirty="0" err="1" smtClean="0"/>
              <a:t>Cl</a:t>
            </a:r>
            <a:r>
              <a:rPr lang="sk-SK" sz="1400" baseline="30000" dirty="0" smtClean="0"/>
              <a:t>-</a:t>
            </a:r>
            <a:r>
              <a:rPr lang="sk-SK" sz="1400" dirty="0" smtClean="0"/>
              <a:t> </a:t>
            </a:r>
            <a:r>
              <a:rPr lang="sk-SK" sz="1400" b="1" dirty="0" smtClean="0"/>
              <a:t>→ </a:t>
            </a:r>
            <a:r>
              <a:rPr lang="sk-SK" sz="1400" dirty="0" err="1" smtClean="0"/>
              <a:t>NaCl</a:t>
            </a:r>
            <a:r>
              <a:rPr lang="sk-SK" sz="1400" dirty="0" smtClean="0"/>
              <a:t>. Väzbový elektrónový pár patrí výlučne </a:t>
            </a:r>
            <a:r>
              <a:rPr lang="sk-SK" sz="1400" dirty="0" err="1" smtClean="0"/>
              <a:t>elektronegatívnejšiemu</a:t>
            </a:r>
            <a:r>
              <a:rPr lang="sk-SK" sz="1400" dirty="0" smtClean="0"/>
              <a:t> atómu.</a:t>
            </a:r>
          </a:p>
          <a:p>
            <a:endParaRPr lang="sk-SK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b="1" dirty="0" smtClean="0"/>
              <a:t>Látky delíme na:</a:t>
            </a:r>
            <a:br>
              <a:rPr lang="sk-SK" b="1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sk-SK" dirty="0" smtClean="0"/>
              <a:t>chemicky čisté látky = </a:t>
            </a:r>
            <a:r>
              <a:rPr lang="sk-SK" dirty="0" smtClean="0"/>
              <a:t>chemické indivíduá</a:t>
            </a:r>
            <a:endParaRPr lang="sk-SK" dirty="0" smtClean="0"/>
          </a:p>
          <a:p>
            <a:r>
              <a:rPr lang="sk-SK" dirty="0" smtClean="0"/>
              <a:t>zmesi </a:t>
            </a:r>
            <a:endParaRPr lang="sk-SK" dirty="0" smtClean="0"/>
          </a:p>
          <a:p>
            <a:endParaRPr lang="sk-SK" dirty="0" smtClean="0"/>
          </a:p>
          <a:p>
            <a:pPr>
              <a:buNone/>
            </a:pPr>
            <a:r>
              <a:rPr lang="sk-SK" b="1" dirty="0" smtClean="0"/>
              <a:t>Chemicky čisté látky delíme na: </a:t>
            </a:r>
          </a:p>
          <a:p>
            <a:r>
              <a:rPr lang="sk-SK" dirty="0" smtClean="0"/>
              <a:t>prvky </a:t>
            </a:r>
            <a:r>
              <a:rPr lang="sk-SK" dirty="0" smtClean="0"/>
              <a:t>– </a:t>
            </a:r>
            <a:r>
              <a:rPr lang="sk-SK" dirty="0" err="1" smtClean="0"/>
              <a:t>pr</a:t>
            </a:r>
            <a:r>
              <a:rPr lang="sk-SK" dirty="0" smtClean="0"/>
              <a:t>. ...</a:t>
            </a:r>
            <a:endParaRPr lang="sk-SK" dirty="0" smtClean="0"/>
          </a:p>
          <a:p>
            <a:r>
              <a:rPr lang="sk-SK" dirty="0" smtClean="0"/>
              <a:t>Zlúčeniny – </a:t>
            </a:r>
            <a:r>
              <a:rPr lang="sk-SK" dirty="0" err="1" smtClean="0"/>
              <a:t>pr</a:t>
            </a:r>
            <a:r>
              <a:rPr lang="sk-SK" dirty="0" smtClean="0"/>
              <a:t>. ...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Čoho je viac? </a:t>
            </a: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7543800" y="2819400"/>
            <a:ext cx="914400" cy="3170099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0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sk-SK" sz="20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sk-SK" sz="4000" dirty="0"/>
              <a:t>p</a:t>
            </a:r>
            <a:r>
              <a:rPr lang="sk-SK" sz="4000" dirty="0" smtClean="0"/>
              <a:t>oznáme 118 </a:t>
            </a:r>
            <a:r>
              <a:rPr lang="sk-SK" sz="4000" dirty="0" smtClean="0"/>
              <a:t>prvkov (PSP) </a:t>
            </a:r>
          </a:p>
          <a:p>
            <a:r>
              <a:rPr lang="sk-SK" sz="4000" dirty="0" smtClean="0"/>
              <a:t>počet </a:t>
            </a:r>
            <a:r>
              <a:rPr lang="sk-SK" sz="4000" dirty="0" smtClean="0"/>
              <a:t>zlúčenín je niekoľko miliónov</a:t>
            </a:r>
          </a:p>
          <a:p>
            <a:endParaRPr lang="sk-SK" sz="4000" dirty="0" smtClean="0"/>
          </a:p>
          <a:p>
            <a:r>
              <a:rPr lang="sk-SK" sz="4000" dirty="0" smtClean="0">
                <a:solidFill>
                  <a:srgbClr val="FF0000"/>
                </a:solidFill>
              </a:rPr>
              <a:t>Za normálnych podmienok voľné atómy obsahujú iba vzácne plyny!!!  </a:t>
            </a:r>
            <a:endParaRPr lang="sk-SK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sk-SK" sz="3600" b="1" u="sng" dirty="0" smtClean="0"/>
              <a:t>Atóm</a:t>
            </a:r>
            <a:r>
              <a:rPr lang="sk-SK" sz="3600" dirty="0" smtClean="0"/>
              <a:t> = prvok (H, O, </a:t>
            </a:r>
            <a:r>
              <a:rPr lang="sk-SK" sz="3600" dirty="0" err="1" smtClean="0"/>
              <a:t>Cl</a:t>
            </a:r>
            <a:r>
              <a:rPr lang="sk-SK" sz="3600" dirty="0" smtClean="0"/>
              <a:t>, S, Ne...)  - PSP</a:t>
            </a:r>
          </a:p>
          <a:p>
            <a:endParaRPr lang="sk-SK" sz="3600" dirty="0" smtClean="0"/>
          </a:p>
          <a:p>
            <a:r>
              <a:rPr lang="sk-SK" sz="3600" b="1" u="sng" dirty="0" smtClean="0"/>
              <a:t>Molekula</a:t>
            </a:r>
            <a:r>
              <a:rPr lang="sk-SK" sz="3600" dirty="0" smtClean="0"/>
              <a:t> – vzniká zlúčením </a:t>
            </a:r>
            <a:r>
              <a:rPr lang="sk-SK" sz="3600" dirty="0" err="1" smtClean="0"/>
              <a:t>atómov-prvkov</a:t>
            </a:r>
            <a:r>
              <a:rPr lang="sk-SK" sz="3600" dirty="0" smtClean="0"/>
              <a:t>  </a:t>
            </a:r>
            <a:endParaRPr lang="sk-SK" sz="3600" dirty="0" smtClean="0"/>
          </a:p>
          <a:p>
            <a:endParaRPr lang="sk-SK" sz="3600" dirty="0" smtClean="0"/>
          </a:p>
          <a:p>
            <a:r>
              <a:rPr lang="sk-SK" sz="3600" dirty="0" smtClean="0"/>
              <a:t>Jednoprvkové molekuly – Cl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, O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, H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, O</a:t>
            </a:r>
            <a:r>
              <a:rPr lang="sk-SK" sz="3600" baseline="-25000" dirty="0" smtClean="0"/>
              <a:t>3</a:t>
            </a:r>
            <a:r>
              <a:rPr lang="sk-SK" sz="3600" dirty="0" smtClean="0"/>
              <a:t> </a:t>
            </a:r>
          </a:p>
          <a:p>
            <a:r>
              <a:rPr lang="sk-SK" sz="3600" dirty="0" smtClean="0"/>
              <a:t>Viacprvkové – </a:t>
            </a:r>
            <a:r>
              <a:rPr lang="sk-SK" sz="3600" dirty="0" err="1" smtClean="0"/>
              <a:t>HCl</a:t>
            </a:r>
            <a:r>
              <a:rPr lang="sk-SK" sz="3600" dirty="0" smtClean="0"/>
              <a:t>, HNO</a:t>
            </a:r>
            <a:r>
              <a:rPr lang="sk-SK" sz="3600" baseline="-25000" dirty="0" smtClean="0"/>
              <a:t>3, </a:t>
            </a:r>
            <a:r>
              <a:rPr lang="sk-SK" sz="3600" dirty="0" smtClean="0"/>
              <a:t>H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O....</a:t>
            </a:r>
            <a:endParaRPr lang="sk-SK" sz="3600" baseline="-25000" dirty="0" smtClean="0"/>
          </a:p>
          <a:p>
            <a:endParaRPr lang="sk-SK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sk-SK" dirty="0" smtClean="0"/>
              <a:t>Chemická väzba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sk-SK" sz="3600" dirty="0" smtClean="0"/>
              <a:t>= sily</a:t>
            </a:r>
            <a:r>
              <a:rPr lang="sk-SK" sz="3600" dirty="0" smtClean="0"/>
              <a:t>, ktorými sú </a:t>
            </a:r>
            <a:r>
              <a:rPr lang="sk-SK" sz="3600" dirty="0" err="1" smtClean="0"/>
              <a:t>pútané</a:t>
            </a:r>
            <a:r>
              <a:rPr lang="sk-SK" sz="3600" dirty="0" smtClean="0"/>
              <a:t> atómy v molekulách - prvky v zlúčeninách</a:t>
            </a:r>
          </a:p>
          <a:p>
            <a:endParaRPr lang="sk-SK" sz="3600" dirty="0" smtClean="0"/>
          </a:p>
          <a:p>
            <a:r>
              <a:rPr lang="sk-SK" sz="3600" dirty="0" smtClean="0"/>
              <a:t>Pri tvorbe chemických väzieb sa energia </a:t>
            </a:r>
            <a:r>
              <a:rPr lang="sk-SK" sz="3600" dirty="0" smtClean="0"/>
              <a:t>_______________</a:t>
            </a:r>
            <a:endParaRPr lang="sk-SK" sz="3600" dirty="0" smtClean="0"/>
          </a:p>
          <a:p>
            <a:r>
              <a:rPr lang="sk-SK" sz="3600" dirty="0" smtClean="0"/>
              <a:t>Pri zániku chemických väzieb je potrebné energiu </a:t>
            </a:r>
            <a:r>
              <a:rPr lang="sk-SK" sz="3600" dirty="0" smtClean="0"/>
              <a:t>__________  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POZOR! Energia ktorú potrebujeme na vznik aj zánik </a:t>
            </a:r>
            <a:r>
              <a:rPr lang="sk-SK" b="1" dirty="0" err="1" smtClean="0"/>
              <a:t>chem</a:t>
            </a:r>
            <a:r>
              <a:rPr lang="sk-SK" b="1" dirty="0" smtClean="0"/>
              <a:t>. väzby má rovnakú hodnotu!!!</a:t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667001"/>
            <a:ext cx="8229600" cy="3886200"/>
          </a:xfrm>
          <a:solidFill>
            <a:srgbClr val="92D050"/>
          </a:solidFill>
        </p:spPr>
        <p:txBody>
          <a:bodyPr>
            <a:normAutofit lnSpcReduction="10000"/>
          </a:bodyPr>
          <a:lstStyle/>
          <a:p>
            <a:pPr algn="just"/>
            <a:r>
              <a:rPr lang="sk-SK" sz="4000" dirty="0" smtClean="0"/>
              <a:t>energia </a:t>
            </a:r>
            <a:r>
              <a:rPr lang="sk-SK" sz="4000" dirty="0" smtClean="0"/>
              <a:t>potrebná na rozštiepenie chemickej väzby sa nazýva </a:t>
            </a:r>
            <a:r>
              <a:rPr lang="sk-SK" sz="4000" b="1" dirty="0" err="1" smtClean="0"/>
              <a:t>disociačná</a:t>
            </a:r>
            <a:r>
              <a:rPr lang="sk-SK" sz="4000" b="1" dirty="0" smtClean="0"/>
              <a:t> = väzbová </a:t>
            </a:r>
            <a:r>
              <a:rPr lang="sk-SK" sz="4000" b="1" dirty="0" smtClean="0"/>
              <a:t>energia</a:t>
            </a:r>
          </a:p>
          <a:p>
            <a:pPr algn="just"/>
            <a:r>
              <a:rPr lang="sk-SK" sz="4000" dirty="0"/>
              <a:t>j</a:t>
            </a:r>
            <a:r>
              <a:rPr lang="sk-SK" sz="4000" dirty="0" smtClean="0"/>
              <a:t>e </a:t>
            </a:r>
            <a:r>
              <a:rPr lang="sk-SK" sz="4000" dirty="0" smtClean="0"/>
              <a:t>uvedená v tabuľkách a je prepočítaná na 1 mol väzieb</a:t>
            </a:r>
          </a:p>
          <a:p>
            <a:pPr algn="just"/>
            <a:r>
              <a:rPr lang="sk-SK" sz="4000" dirty="0" smtClean="0"/>
              <a:t>j</a:t>
            </a:r>
            <a:r>
              <a:rPr lang="sk-SK" sz="4000" dirty="0" smtClean="0"/>
              <a:t>ednotkou </a:t>
            </a:r>
            <a:r>
              <a:rPr lang="sk-SK" sz="4000" dirty="0" smtClean="0"/>
              <a:t>je  </a:t>
            </a:r>
            <a:r>
              <a:rPr lang="sk-SK" sz="4000" b="1" dirty="0" smtClean="0"/>
              <a:t>kJ.mol</a:t>
            </a:r>
            <a:r>
              <a:rPr lang="sk-SK" sz="4000" b="1" baseline="30000" dirty="0" smtClean="0"/>
              <a:t>-1</a:t>
            </a:r>
            <a:r>
              <a:rPr lang="sk-SK" sz="40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sk-SK" dirty="0" smtClean="0"/>
              <a:t>Platí, že: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/>
          <a:lstStyle/>
          <a:p>
            <a:pPr algn="just"/>
            <a:r>
              <a:rPr lang="sk-SK" dirty="0" smtClean="0"/>
              <a:t>Čím väčšia je hodnota väzbovej = </a:t>
            </a:r>
            <a:r>
              <a:rPr lang="sk-SK" dirty="0" err="1" smtClean="0"/>
              <a:t>disociačnej</a:t>
            </a:r>
            <a:r>
              <a:rPr lang="sk-SK" dirty="0" smtClean="0"/>
              <a:t> energie, tým je väzba silnejšia a stálejšia</a:t>
            </a:r>
          </a:p>
          <a:p>
            <a:endParaRPr lang="sk-SK" dirty="0" smtClean="0"/>
          </a:p>
          <a:p>
            <a:pPr algn="just"/>
            <a:r>
              <a:rPr lang="sk-SK" dirty="0" smtClean="0"/>
              <a:t>Hodnota </a:t>
            </a:r>
            <a:r>
              <a:rPr lang="sk-SK" dirty="0" err="1" smtClean="0"/>
              <a:t>disociačnej</a:t>
            </a:r>
            <a:r>
              <a:rPr lang="sk-SK" dirty="0" smtClean="0"/>
              <a:t> energie závisí od susedných väzieb – preto sú v tabuľkách uvedené ich priemerné hodnoty!!!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sk-SK" dirty="0" smtClean="0"/>
              <a:t>Príklad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sk-SK" sz="4800" dirty="0" smtClean="0"/>
              <a:t>zlúčenina </a:t>
            </a:r>
            <a:r>
              <a:rPr lang="sk-SK" sz="4800" dirty="0" smtClean="0"/>
              <a:t>CH</a:t>
            </a:r>
            <a:r>
              <a:rPr lang="sk-SK" sz="4800" baseline="-25000" dirty="0" smtClean="0"/>
              <a:t>4</a:t>
            </a:r>
          </a:p>
          <a:p>
            <a:endParaRPr lang="sk-SK" sz="4800" baseline="-25000" dirty="0" smtClean="0"/>
          </a:p>
          <a:p>
            <a:r>
              <a:rPr lang="sk-SK" sz="4000" dirty="0" smtClean="0"/>
              <a:t>Väzba C-H má hodnotu </a:t>
            </a:r>
            <a:r>
              <a:rPr lang="sk-SK" sz="4000" dirty="0" smtClean="0"/>
              <a:t>414 kJ.mol</a:t>
            </a:r>
            <a:r>
              <a:rPr lang="sk-SK" sz="4000" baseline="30000" dirty="0" smtClean="0"/>
              <a:t>-1</a:t>
            </a:r>
            <a:endParaRPr lang="sk-SK" sz="4000" baseline="30000" dirty="0" smtClean="0"/>
          </a:p>
          <a:p>
            <a:endParaRPr lang="sk-SK" sz="4000" baseline="30000" dirty="0" smtClean="0"/>
          </a:p>
          <a:p>
            <a:r>
              <a:rPr lang="sk-SK" sz="4800" baseline="30000" dirty="0" smtClean="0"/>
              <a:t>Aká je hodnota </a:t>
            </a:r>
            <a:r>
              <a:rPr lang="sk-SK" sz="4800" baseline="30000" dirty="0" err="1" smtClean="0"/>
              <a:t>disociačnej</a:t>
            </a:r>
            <a:r>
              <a:rPr lang="sk-SK" sz="4800" baseline="30000" dirty="0" smtClean="0"/>
              <a:t> energie potrebnej na rozštiepenie </a:t>
            </a:r>
            <a:r>
              <a:rPr lang="sk-SK" sz="4800" baseline="30000" dirty="0" smtClean="0"/>
              <a:t>všetkých </a:t>
            </a:r>
            <a:r>
              <a:rPr lang="sk-SK" sz="4800" baseline="30000" dirty="0" smtClean="0"/>
              <a:t>väzieb v molekule metánu?</a:t>
            </a:r>
            <a:endParaRPr lang="sk-SK" sz="48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Riešenie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</p:spPr>
        <p:txBody>
          <a:bodyPr/>
          <a:lstStyle/>
          <a:p>
            <a:r>
              <a:rPr lang="sk-SK" dirty="0" smtClean="0"/>
              <a:t>4x 414 kJ.mol</a:t>
            </a:r>
            <a:r>
              <a:rPr lang="sk-SK" baseline="30000" dirty="0" smtClean="0"/>
              <a:t>-1</a:t>
            </a:r>
            <a:r>
              <a:rPr lang="sk-SK" dirty="0" smtClean="0"/>
              <a:t> = 1656 kJ.mol</a:t>
            </a:r>
            <a:r>
              <a:rPr lang="sk-SK" baseline="30000" dirty="0" smtClean="0"/>
              <a:t>-1</a:t>
            </a:r>
          </a:p>
          <a:p>
            <a:endParaRPr lang="sk-SK" dirty="0" smtClean="0"/>
          </a:p>
          <a:p>
            <a:pPr algn="ctr">
              <a:buNone/>
            </a:pPr>
            <a:r>
              <a:rPr lang="sk-SK" sz="6000" dirty="0" smtClean="0"/>
              <a:t>H</a:t>
            </a:r>
          </a:p>
          <a:p>
            <a:pPr algn="ctr">
              <a:buNone/>
            </a:pPr>
            <a:r>
              <a:rPr lang="sk-SK" sz="6000" dirty="0" smtClean="0"/>
              <a:t> H - C -  H</a:t>
            </a:r>
          </a:p>
          <a:p>
            <a:pPr algn="ctr">
              <a:buNone/>
            </a:pPr>
            <a:r>
              <a:rPr lang="sk-SK" sz="6000" dirty="0" smtClean="0"/>
              <a:t>H</a:t>
            </a:r>
            <a:endParaRPr lang="sk-SK" sz="6000" dirty="0"/>
          </a:p>
        </p:txBody>
      </p:sp>
      <p:cxnSp>
        <p:nvCxnSpPr>
          <p:cNvPr id="5" name="Rovná spojnica 4"/>
          <p:cNvCxnSpPr/>
          <p:nvPr/>
        </p:nvCxnSpPr>
        <p:spPr>
          <a:xfrm rot="5400000">
            <a:off x="4382294" y="5066506"/>
            <a:ext cx="381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ovná spojnica 5"/>
          <p:cNvCxnSpPr/>
          <p:nvPr/>
        </p:nvCxnSpPr>
        <p:spPr>
          <a:xfrm rot="5400000">
            <a:off x="4382294" y="3847306"/>
            <a:ext cx="381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avá zložená zátvorka 6"/>
          <p:cNvSpPr/>
          <p:nvPr/>
        </p:nvSpPr>
        <p:spPr>
          <a:xfrm rot="16356015">
            <a:off x="4907118" y="3776743"/>
            <a:ext cx="460248" cy="6858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Pravá zložená zátvorka 7"/>
          <p:cNvSpPr/>
          <p:nvPr/>
        </p:nvSpPr>
        <p:spPr>
          <a:xfrm rot="5400000">
            <a:off x="3670545" y="4473810"/>
            <a:ext cx="460248" cy="6858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Pravá zložená zátvorka 8"/>
          <p:cNvSpPr/>
          <p:nvPr/>
        </p:nvSpPr>
        <p:spPr>
          <a:xfrm rot="10800000">
            <a:off x="3886200" y="3505200"/>
            <a:ext cx="460248" cy="6858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Pravá zložená zátvorka 9"/>
          <p:cNvSpPr/>
          <p:nvPr/>
        </p:nvSpPr>
        <p:spPr>
          <a:xfrm rot="212765">
            <a:off x="4678927" y="4744214"/>
            <a:ext cx="460248" cy="6858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4876800" y="3505200"/>
            <a:ext cx="1676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414 kJ.mol-1</a:t>
            </a:r>
            <a:endParaRPr lang="sk-SK" sz="2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2590800" y="4953000"/>
            <a:ext cx="1676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414 kJ.mol-1</a:t>
            </a:r>
            <a:endParaRPr lang="sk-SK" sz="2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Obdĺžnik 12"/>
          <p:cNvSpPr/>
          <p:nvPr/>
        </p:nvSpPr>
        <p:spPr>
          <a:xfrm>
            <a:off x="2438400" y="3581400"/>
            <a:ext cx="1676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414 kJ.mol-1</a:t>
            </a:r>
            <a:endParaRPr lang="sk-SK" sz="2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Obdĺžnik 13"/>
          <p:cNvSpPr/>
          <p:nvPr/>
        </p:nvSpPr>
        <p:spPr>
          <a:xfrm>
            <a:off x="5105400" y="4953000"/>
            <a:ext cx="1676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414 kJ.mol-1</a:t>
            </a:r>
            <a:endParaRPr lang="sk-SK" sz="2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562</Words>
  <Application>Microsoft Office PowerPoint</Application>
  <PresentationFormat>Prezentácia na obrazovke (4:3)</PresentationFormat>
  <Paragraphs>96</Paragraphs>
  <Slides>16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Motív Office</vt:lpstr>
      <vt:lpstr>Chemická väzba</vt:lpstr>
      <vt:lpstr>   Látky delíme na:   </vt:lpstr>
      <vt:lpstr>Prezentácia programu PowerPoint</vt:lpstr>
      <vt:lpstr>Prezentácia programu PowerPoint</vt:lpstr>
      <vt:lpstr>Chemická väzba</vt:lpstr>
      <vt:lpstr>POZOR! Energia ktorú potrebujeme na vznik aj zánik chem. väzby má rovnakú hodnotu!!! </vt:lpstr>
      <vt:lpstr>Platí, že:</vt:lpstr>
      <vt:lpstr>Príklad</vt:lpstr>
      <vt:lpstr>Riešenie</vt:lpstr>
      <vt:lpstr>Príklad</vt:lpstr>
      <vt:lpstr>Typy väzieb</vt:lpstr>
      <vt:lpstr>Vznik chemickej väzby:</vt:lpstr>
      <vt:lpstr>Prezentácia programu PowerPoint</vt:lpstr>
      <vt:lpstr>Vyššiu stabilitu si vieme vysvetliť. Tým, že sa v priestore medzi kladne nabitými jadrami je zväčší záporný náboj, teda zvýši sa el. hustota a systém zmenší svoju energiu, čím vzniká stabilnejšia molekula - nakoľko pri chemickej väzbe atómy zdieľajú (predpona ,,ko“) väzbové valenčné elektróny, nazývame ju kovalentná väzba  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Chemická väzba</dc:title>
  <cp:lastModifiedBy>lensk</cp:lastModifiedBy>
  <cp:revision>19</cp:revision>
  <dcterms:modified xsi:type="dcterms:W3CDTF">2014-10-08T13:26:03Z</dcterms:modified>
</cp:coreProperties>
</file>