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58" r:id="rId5"/>
    <p:sldId id="269" r:id="rId6"/>
    <p:sldId id="278" r:id="rId7"/>
    <p:sldId id="261" r:id="rId8"/>
    <p:sldId id="265" r:id="rId9"/>
    <p:sldId id="267" r:id="rId10"/>
    <p:sldId id="260" r:id="rId11"/>
    <p:sldId id="262" r:id="rId12"/>
    <p:sldId id="274" r:id="rId13"/>
    <p:sldId id="264" r:id="rId14"/>
    <p:sldId id="272" r:id="rId15"/>
    <p:sldId id="271" r:id="rId16"/>
    <p:sldId id="276" r:id="rId17"/>
    <p:sldId id="259" r:id="rId18"/>
    <p:sldId id="297" r:id="rId19"/>
    <p:sldId id="281" r:id="rId20"/>
    <p:sldId id="280" r:id="rId21"/>
    <p:sldId id="298" r:id="rId22"/>
    <p:sldId id="282" r:id="rId23"/>
    <p:sldId id="283" r:id="rId24"/>
    <p:sldId id="285" r:id="rId25"/>
    <p:sldId id="299" r:id="rId26"/>
    <p:sldId id="284" r:id="rId27"/>
    <p:sldId id="287" r:id="rId28"/>
    <p:sldId id="286" r:id="rId29"/>
    <p:sldId id="294" r:id="rId30"/>
    <p:sldId id="288" r:id="rId31"/>
    <p:sldId id="295" r:id="rId32"/>
    <p:sldId id="289" r:id="rId33"/>
    <p:sldId id="290" r:id="rId34"/>
    <p:sldId id="291" r:id="rId35"/>
    <p:sldId id="292" r:id="rId36"/>
    <p:sldId id="293" r:id="rId37"/>
    <p:sldId id="296" r:id="rId3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11.3.2024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i="1" dirty="0" smtClean="0">
                <a:solidFill>
                  <a:srgbClr val="C00000"/>
                </a:solidFill>
                <a:effectLst/>
                <a:latin typeface="Arial Black" pitchFamily="34" charset="0"/>
              </a:rPr>
              <a:t>PROTOLYTICKÉ  REAKCIE</a:t>
            </a:r>
            <a:endParaRPr lang="sk-SK" sz="5400" b="0" i="1" dirty="0">
              <a:solidFill>
                <a:srgbClr val="C00000"/>
              </a:solidFill>
              <a:effectLst/>
              <a:latin typeface="Arial Black" pitchFamily="34" charset="0"/>
            </a:endParaRP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344816" cy="1785937"/>
          </a:xfrm>
        </p:spPr>
        <p:txBody>
          <a:bodyPr/>
          <a:lstStyle/>
          <a:p>
            <a:pPr marR="0" algn="ctr" eaLnBrk="1" hangingPunct="1"/>
            <a:r>
              <a:rPr lang="sk-SK" sz="3200" i="1" dirty="0">
                <a:solidFill>
                  <a:srgbClr val="C00000"/>
                </a:solidFill>
                <a:latin typeface="Arial Black" pitchFamily="34" charset="0"/>
              </a:rPr>
              <a:t>=</a:t>
            </a:r>
          </a:p>
          <a:p>
            <a:pPr marR="0" algn="ctr" eaLnBrk="1" hangingPunct="1"/>
            <a:r>
              <a:rPr lang="sk-SK" sz="4400" i="1" dirty="0" smtClean="0">
                <a:solidFill>
                  <a:srgbClr val="C00000"/>
                </a:solidFill>
                <a:latin typeface="Arial Black" pitchFamily="34" charset="0"/>
              </a:rPr>
              <a:t>acidobázické  reakcie</a:t>
            </a:r>
          </a:p>
          <a:p>
            <a:pPr marR="0" algn="ctr" eaLnBrk="1" hangingPunct="1"/>
            <a:endParaRPr lang="sk-SK" sz="4400" i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2794863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HNO</a:t>
            </a:r>
            <a:r>
              <a:rPr lang="sk-SK" sz="3200" b="1" baseline="-25000" dirty="0" smtClean="0"/>
              <a:t>2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  <a:r>
              <a:rPr lang="sk-SK" sz="3200" b="1" dirty="0" smtClean="0"/>
              <a:t>  +  H</a:t>
            </a:r>
            <a:r>
              <a:rPr lang="sk-SK" sz="3200" b="1" baseline="-25000" dirty="0" smtClean="0"/>
              <a:t>3</a:t>
            </a:r>
            <a:r>
              <a:rPr lang="sk-SK" sz="3200" b="1" dirty="0" smtClean="0"/>
              <a:t>O</a:t>
            </a:r>
            <a:r>
              <a:rPr lang="sk-SK" sz="3200" b="1" baseline="30000" dirty="0" smtClean="0"/>
              <a:t>+ </a:t>
            </a:r>
            <a:r>
              <a:rPr lang="sk-SK" sz="3200" b="1" dirty="0" smtClean="0"/>
              <a:t> </a:t>
            </a:r>
          </a:p>
          <a:p>
            <a:pPr algn="ctr"/>
            <a:endParaRPr lang="sk-SK" sz="1400" b="1" dirty="0" smtClean="0"/>
          </a:p>
        </p:txBody>
      </p:sp>
      <p:sp>
        <p:nvSpPr>
          <p:cNvPr id="6" name="BlokTextu 5"/>
          <p:cNvSpPr txBox="1"/>
          <p:nvPr/>
        </p:nvSpPr>
        <p:spPr>
          <a:xfrm>
            <a:off x="683568" y="5445224"/>
            <a:ext cx="7776864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NH</a:t>
            </a:r>
            <a:r>
              <a:rPr lang="sk-SK" sz="3200" b="1" baseline="-25000" dirty="0" smtClean="0"/>
              <a:t>3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NH</a:t>
            </a:r>
            <a:r>
              <a:rPr lang="sk-SK" sz="3200" b="1" baseline="-25000" dirty="0"/>
              <a:t>4</a:t>
            </a:r>
            <a:r>
              <a:rPr lang="sk-SK" sz="3200" b="1" baseline="30000" dirty="0" smtClean="0"/>
              <a:t>+</a:t>
            </a:r>
            <a:r>
              <a:rPr lang="sk-SK" sz="3200" b="1" dirty="0" smtClean="0"/>
              <a:t>  +  OH</a:t>
            </a:r>
            <a:r>
              <a:rPr lang="sk-SK" sz="3200" b="1" baseline="30000" dirty="0" smtClean="0"/>
              <a:t>- </a:t>
            </a:r>
            <a:r>
              <a:rPr lang="sk-SK" sz="3200" b="1" dirty="0" smtClean="0"/>
              <a:t> </a:t>
            </a:r>
          </a:p>
          <a:p>
            <a:pPr algn="ctr"/>
            <a:endParaRPr lang="sk-SK" dirty="0" smtClean="0"/>
          </a:p>
        </p:txBody>
      </p:sp>
      <p:sp>
        <p:nvSpPr>
          <p:cNvPr id="2" name="Oválna bublina 1"/>
          <p:cNvSpPr/>
          <p:nvPr/>
        </p:nvSpPr>
        <p:spPr>
          <a:xfrm>
            <a:off x="107504" y="620688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HNO</a:t>
            </a:r>
            <a:r>
              <a:rPr lang="sk-SK" sz="2400" baseline="-25000" dirty="0"/>
              <a:t>2</a:t>
            </a:r>
            <a:r>
              <a:rPr lang="sk-SK" sz="2400" dirty="0"/>
              <a:t> sa 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7" name="Oválna bublina 6"/>
          <p:cNvSpPr/>
          <p:nvPr/>
        </p:nvSpPr>
        <p:spPr>
          <a:xfrm>
            <a:off x="3059832" y="652653"/>
            <a:ext cx="2736304" cy="1771164"/>
          </a:xfrm>
          <a:prstGeom prst="wedgeEllipseCallout">
            <a:avLst>
              <a:gd name="adj1" fmla="val -23121"/>
              <a:gd name="adj2" fmla="val 7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Zásada !!!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8" name="Oválna bublina 7"/>
          <p:cNvSpPr/>
          <p:nvPr/>
        </p:nvSpPr>
        <p:spPr>
          <a:xfrm>
            <a:off x="3059832" y="3367317"/>
            <a:ext cx="2736304" cy="1771164"/>
          </a:xfrm>
          <a:prstGeom prst="wedgeEllipseCallout">
            <a:avLst>
              <a:gd name="adj1" fmla="val -26325"/>
              <a:gd name="adj2" fmla="val 7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 !!!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9" name="Oválna bublina 8"/>
          <p:cNvSpPr/>
          <p:nvPr/>
        </p:nvSpPr>
        <p:spPr>
          <a:xfrm>
            <a:off x="336854" y="3392257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NH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 </a:t>
            </a:r>
            <a:r>
              <a:rPr lang="sk-SK" sz="2400" dirty="0"/>
              <a:t>sa správa ako </a:t>
            </a:r>
            <a:endParaRPr lang="sk-SK" sz="2400" dirty="0" smtClean="0"/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1"/>
          <p:cNvSpPr>
            <a:spLocks noGrp="1"/>
          </p:cNvSpPr>
          <p:nvPr>
            <p:ph idx="1"/>
          </p:nvPr>
        </p:nvSpPr>
        <p:spPr>
          <a:xfrm>
            <a:off x="467544" y="1740104"/>
            <a:ext cx="8229600" cy="5376862"/>
          </a:xfrm>
        </p:spPr>
        <p:txBody>
          <a:bodyPr/>
          <a:lstStyle/>
          <a:p>
            <a:pPr eaLnBrk="1" hangingPunct="1"/>
            <a:r>
              <a:rPr lang="sk-SK" b="1" dirty="0" smtClean="0">
                <a:latin typeface="Arial" pitchFamily="34" charset="0"/>
                <a:cs typeface="Arial" pitchFamily="34" charset="0"/>
              </a:rPr>
              <a:t>Z kyseliny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odštiepením protónu vzniká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ktorú nazývame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kyselina –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zásada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			HNO</a:t>
            </a:r>
            <a:r>
              <a:rPr lang="sk-SK" sz="20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-    H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  ⇄    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1800" baseline="30000" dirty="0">
              <a:latin typeface="Arial" pitchFamily="34" charset="0"/>
              <a:cs typeface="Arial" pitchFamily="34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	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kyselina 1 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sk-SK" sz="2400" b="1" baseline="-25000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 zásada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Zo zásady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prijatím protónu vzniká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kyselina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zásada +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kyselina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2.     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    +    H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 ⇄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zásada 2                          </a:t>
            </a:r>
            <a:r>
              <a:rPr lang="sk-SK" sz="2000" b="1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 kyselina 2</a:t>
            </a:r>
          </a:p>
          <a:p>
            <a:pPr eaLnBrk="1" hangingPunct="1">
              <a:buFont typeface="Wingdings" pitchFamily="2" charset="2"/>
              <a:buChar char="Ø"/>
            </a:pPr>
            <a:endParaRPr lang="sk-S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-2771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20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Pri protolytickej reakcii</a:t>
            </a:r>
            <a:endParaRPr lang="sk-SK" sz="320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755576" y="1052736"/>
            <a:ext cx="698477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HNO</a:t>
            </a:r>
            <a:r>
              <a:rPr lang="sk-SK" sz="1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+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  ⇄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600" b="1" baseline="30000" dirty="0"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môžeme formálne rozdeliť na dve čiastkové reakcie:</a:t>
            </a:r>
            <a:endParaRPr lang="sk-SK" sz="1600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620688"/>
            <a:ext cx="7704856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solidFill>
                  <a:srgbClr val="FF0000"/>
                </a:solidFill>
              </a:rPr>
              <a:t>Protolytickú </a:t>
            </a:r>
            <a:r>
              <a:rPr lang="sk-SK" sz="2800" b="1" dirty="0" smtClean="0">
                <a:solidFill>
                  <a:srgbClr val="FF0000"/>
                </a:solidFill>
              </a:rPr>
              <a:t>reakciu môžeme zapísať takto: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8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dirty="0"/>
              <a:t>        HNO</a:t>
            </a:r>
            <a:r>
              <a:rPr lang="sk-SK" sz="3200" b="1" baseline="-25000" dirty="0"/>
              <a:t>2</a:t>
            </a:r>
            <a:r>
              <a:rPr lang="sk-SK" sz="3200" b="1" dirty="0"/>
              <a:t>  +  H</a:t>
            </a:r>
            <a:r>
              <a:rPr lang="sk-SK" sz="3200" b="1" baseline="-25000" dirty="0"/>
              <a:t>2</a:t>
            </a:r>
            <a:r>
              <a:rPr lang="sk-SK" sz="3200" b="1" dirty="0"/>
              <a:t>O  ⇄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</a:t>
            </a:r>
            <a:r>
              <a:rPr lang="sk-SK" sz="3200" b="1" dirty="0"/>
              <a:t>  +  </a:t>
            </a:r>
            <a:r>
              <a:rPr lang="sk-SK" sz="3200" b="1" dirty="0" smtClean="0"/>
              <a:t>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baseline="30000" dirty="0" smtClean="0"/>
              <a:t>          kyselina 1       zásada 2      kyselina 2    zásada1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6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600" b="1" baseline="30000" dirty="0" smtClean="0"/>
              <a:t>	</a:t>
            </a:r>
            <a:r>
              <a:rPr lang="sk-SK" sz="3600" baseline="30000" dirty="0" smtClean="0"/>
              <a:t>Reakciou kyseliny a zásady vzniká z kyseliny konjugovaná zásada a zo zásady konjugovaná kyselina.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latin typeface="Arial Black" pitchFamily="34" charset="0"/>
              </a:rPr>
              <a:t>Uvedené dvojice sa nazývajú </a:t>
            </a:r>
            <a:r>
              <a:rPr lang="sk-SK" sz="3200" dirty="0" err="1">
                <a:solidFill>
                  <a:srgbClr val="FF0000"/>
                </a:solidFill>
                <a:latin typeface="Arial Black" pitchFamily="34" charset="0"/>
              </a:rPr>
              <a:t>konjugované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páry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(sú 2).</a:t>
            </a:r>
            <a:endParaRPr lang="sk-SK" sz="3200" b="1" baseline="30000" dirty="0"/>
          </a:p>
          <a:p>
            <a:endParaRPr lang="sk-SK" sz="3200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2267744" y="1556792"/>
            <a:ext cx="4752528" cy="864096"/>
            <a:chOff x="2123728" y="1124744"/>
            <a:chExt cx="4752528" cy="864096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2123728" y="148478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2123728" y="1484784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6876256" y="1484784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3203848" y="112474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         konjugovaný pár 1</a:t>
              </a:r>
              <a:endParaRPr lang="sk-SK" dirty="0"/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707904" y="3501008"/>
            <a:ext cx="2088232" cy="801380"/>
            <a:chOff x="3707904" y="3068960"/>
            <a:chExt cx="2088232" cy="801380"/>
          </a:xfrm>
        </p:grpSpPr>
        <p:cxnSp>
          <p:nvCxnSpPr>
            <p:cNvPr id="16" name="Rovná spojnica 15"/>
            <p:cNvCxnSpPr/>
            <p:nvPr/>
          </p:nvCxnSpPr>
          <p:spPr>
            <a:xfrm>
              <a:off x="3923928" y="3501008"/>
              <a:ext cx="158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/>
          </p:nvGrpSpPr>
          <p:grpSpPr>
            <a:xfrm>
              <a:off x="3707904" y="3068960"/>
              <a:ext cx="2088232" cy="801380"/>
              <a:chOff x="3707904" y="3068960"/>
              <a:chExt cx="2088232" cy="801380"/>
            </a:xfrm>
          </p:grpSpPr>
          <p:cxnSp>
            <p:nvCxnSpPr>
              <p:cNvPr id="14" name="Rovná spojnica 13"/>
              <p:cNvCxnSpPr/>
              <p:nvPr/>
            </p:nvCxnSpPr>
            <p:spPr>
              <a:xfrm>
                <a:off x="3923928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508104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BlokTextu 21"/>
              <p:cNvSpPr txBox="1"/>
              <p:nvPr/>
            </p:nvSpPr>
            <p:spPr>
              <a:xfrm>
                <a:off x="3707904" y="3501008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konjugovaný pár 2</a:t>
                </a:r>
                <a:endParaRPr lang="sk-SK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 Black" pitchFamily="34" charset="0"/>
              </a:rPr>
              <a:t>kyselina1 + zásada2  ⇄  kyselina2 + zásada1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="1" dirty="0" smtClean="0"/>
          </a:p>
          <a:p>
            <a:pPr eaLnBrk="1" hangingPunct="1">
              <a:buFont typeface="Wingdings 3" pitchFamily="18" charset="2"/>
              <a:buNone/>
            </a:pPr>
            <a:endParaRPr lang="sk-SK" sz="1600" b="1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Všeobecný zápis protolytickej reakcie:</a:t>
            </a:r>
            <a:endParaRPr lang="sk-SK" sz="28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1331640" y="2708920"/>
            <a:ext cx="6408738" cy="287337"/>
            <a:chOff x="1403350" y="1989138"/>
            <a:chExt cx="6408738" cy="287337"/>
          </a:xfrm>
        </p:grpSpPr>
        <p:sp>
          <p:nvSpPr>
            <p:cNvPr id="16388" name="Line 8"/>
            <p:cNvSpPr>
              <a:spLocks noChangeShapeType="1"/>
            </p:cNvSpPr>
            <p:nvPr/>
          </p:nvSpPr>
          <p:spPr bwMode="auto">
            <a:xfrm>
              <a:off x="1403350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1403350" y="2276475"/>
              <a:ext cx="640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 flipV="1">
              <a:off x="7812088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347864" y="1988840"/>
            <a:ext cx="2448669" cy="215900"/>
            <a:chOff x="3419475" y="1341438"/>
            <a:chExt cx="2448669" cy="215900"/>
          </a:xfrm>
        </p:grpSpPr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 flipV="1">
              <a:off x="3419475" y="13414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419475" y="1341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cxnSp>
          <p:nvCxnSpPr>
            <p:cNvPr id="11" name="Rovná spojnica 10"/>
            <p:cNvCxnSpPr>
              <a:stCxn id="16392" idx="1"/>
            </p:cNvCxnSpPr>
            <p:nvPr/>
          </p:nvCxnSpPr>
          <p:spPr>
            <a:xfrm>
              <a:off x="5867400" y="1341438"/>
              <a:ext cx="744" cy="21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334786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</a:t>
            </a:r>
            <a:r>
              <a:rPr lang="sk-SK" dirty="0" smtClean="0"/>
              <a:t>onjugovaný pár 2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563888" y="26369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onjugovaný pár 1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idka\Desktop\Obrázok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31781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C:\Users\Lidka\Desktop\Obrázok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1357313"/>
            <a:ext cx="3325812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3071813" y="1357313"/>
            <a:ext cx="6429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5" name="Zahnutá šípka dolu 4"/>
          <p:cNvSpPr/>
          <p:nvPr/>
        </p:nvSpPr>
        <p:spPr>
          <a:xfrm>
            <a:off x="2714625" y="357188"/>
            <a:ext cx="3786188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414" name="BlokTextu 6"/>
          <p:cNvSpPr txBox="1">
            <a:spLocks noChangeArrowheads="1"/>
          </p:cNvSpPr>
          <p:nvPr/>
        </p:nvSpPr>
        <p:spPr bwMode="auto">
          <a:xfrm>
            <a:off x="3929063" y="571500"/>
            <a:ext cx="121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sk-SK" sz="2400" b="1" dirty="0"/>
              <a:t>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sp>
        <p:nvSpPr>
          <p:cNvPr id="17415" name="BlokTextu 8"/>
          <p:cNvSpPr txBox="1">
            <a:spLocks noChangeArrowheads="1"/>
          </p:cNvSpPr>
          <p:nvPr/>
        </p:nvSpPr>
        <p:spPr bwMode="auto">
          <a:xfrm>
            <a:off x="571500" y="5214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kyselina                                                      konjugovaná   zásada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 pár</a:t>
            </a:r>
          </a:p>
        </p:txBody>
      </p:sp>
      <p:grpSp>
        <p:nvGrpSpPr>
          <p:cNvPr id="17416" name="Skupina 15"/>
          <p:cNvGrpSpPr>
            <a:grpSpLocks/>
          </p:cNvGrpSpPr>
          <p:nvPr/>
        </p:nvGrpSpPr>
        <p:grpSpPr bwMode="auto">
          <a:xfrm>
            <a:off x="1785938" y="5500688"/>
            <a:ext cx="5214937" cy="642937"/>
            <a:chOff x="1785918" y="5786454"/>
            <a:chExt cx="5214974" cy="642942"/>
          </a:xfrm>
        </p:grpSpPr>
        <p:cxnSp>
          <p:nvCxnSpPr>
            <p:cNvPr id="11" name="Rovná spojnica 10"/>
            <p:cNvCxnSpPr/>
            <p:nvPr/>
          </p:nvCxnSpPr>
          <p:spPr>
            <a:xfrm rot="5400000">
              <a:off x="1500166" y="6143644"/>
              <a:ext cx="57150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1785918" y="6429396"/>
              <a:ext cx="52149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rot="5400000" flipH="1" flipV="1">
              <a:off x="6679420" y="6107926"/>
              <a:ext cx="64294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Lidka\Desktop\Obrázo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3467100" cy="3308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18435" name="Picture 3" descr="C:\Users\Lidka\Desktop\Obrázok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214438"/>
            <a:ext cx="3387725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4929188" y="1500188"/>
            <a:ext cx="642937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" name="Zahnutá šípka dolu 9"/>
          <p:cNvSpPr/>
          <p:nvPr/>
        </p:nvSpPr>
        <p:spPr>
          <a:xfrm>
            <a:off x="2928938" y="428625"/>
            <a:ext cx="2928937" cy="7858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438" name="BlokTextu 10"/>
          <p:cNvSpPr txBox="1">
            <a:spLocks noChangeArrowheads="1"/>
          </p:cNvSpPr>
          <p:nvPr/>
        </p:nvSpPr>
        <p:spPr bwMode="auto">
          <a:xfrm>
            <a:off x="3857625" y="714375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400" b="1" dirty="0"/>
              <a:t>+ 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cxnSp>
        <p:nvCxnSpPr>
          <p:cNvPr id="18" name="Rovná spojnica 17"/>
          <p:cNvCxnSpPr/>
          <p:nvPr/>
        </p:nvCxnSpPr>
        <p:spPr>
          <a:xfrm rot="5400000">
            <a:off x="1857375" y="5786438"/>
            <a:ext cx="428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071688" y="6000750"/>
            <a:ext cx="45005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5400000" flipH="1" flipV="1">
            <a:off x="6322219" y="5750719"/>
            <a:ext cx="500062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BlokTextu 27"/>
          <p:cNvSpPr txBox="1">
            <a:spLocks noChangeArrowheads="1"/>
          </p:cNvSpPr>
          <p:nvPr/>
        </p:nvSpPr>
        <p:spPr bwMode="auto">
          <a:xfrm>
            <a:off x="1285875" y="5143500"/>
            <a:ext cx="671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zásada                                              konjugovaná kyselina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pár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8222"/>
          </a:xfrm>
        </p:spPr>
        <p:txBody>
          <a:bodyPr/>
          <a:lstStyle/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Silné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odštepujú protóny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veľmi ľahko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(v roztoku sú takmer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úplne disociované na svoje ióny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Napr.: kyselina chloristá, jodovodíková, bromovodíková, 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chlorovodíková, dusičná, sírová.</a:t>
            </a:r>
          </a:p>
          <a:p>
            <a:pPr>
              <a:buNone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Slabé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uvoľňujú protóny veľmi ťažko, ich disociácia je len čiastočná.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Napr.: kyselina sulfánová, kyanovodíková, octová, 		    uhličitá.     </a:t>
            </a: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  <a:cs typeface="Arial" pitchFamily="34" charset="0"/>
              </a:rPr>
              <a:t>Sila kyselín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37840"/>
          </a:xfr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Reakcia vodných roztokov kyselín a zásad sa nazýva </a:t>
            </a:r>
            <a:r>
              <a:rPr lang="sk-SK" sz="31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neutralizácia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Napríklad: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HCl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NaOH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→ 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1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Iónový zápis: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OH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22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Skrátený iónový zápis: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OH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36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sk-SK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0" y="1023810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Aký odborný názov použijeme pre NH</a:t>
            </a:r>
            <a:r>
              <a:rPr lang="sk-SK" b="1" baseline="-25000" dirty="0" smtClean="0">
                <a:solidFill>
                  <a:schemeClr val="tx1"/>
                </a:solidFill>
              </a:rPr>
              <a:t>4</a:t>
            </a:r>
            <a:r>
              <a:rPr lang="sk-SK" b="1" baseline="30000" dirty="0" smtClean="0">
                <a:solidFill>
                  <a:schemeClr val="tx1"/>
                </a:solidFill>
              </a:rPr>
              <a:t>+</a:t>
            </a:r>
            <a:r>
              <a:rPr lang="sk-SK" b="1" dirty="0" smtClean="0">
                <a:solidFill>
                  <a:schemeClr val="tx1"/>
                </a:solidFill>
              </a:rPr>
              <a:t>?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539552" y="4264705"/>
            <a:ext cx="2592288" cy="2016224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je </a:t>
            </a:r>
            <a:r>
              <a:rPr lang="sk-SK" dirty="0" err="1" smtClean="0"/>
              <a:t>amfolyt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7" name="Obláčik 6"/>
          <p:cNvSpPr/>
          <p:nvPr/>
        </p:nvSpPr>
        <p:spPr>
          <a:xfrm>
            <a:off x="2225577" y="1846329"/>
            <a:ext cx="2592288" cy="2016224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Roztrieďte ku K alebo Z: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HNO</a:t>
            </a:r>
            <a:r>
              <a:rPr lang="sk-SK" b="1" baseline="-25000" dirty="0" smtClean="0">
                <a:solidFill>
                  <a:schemeClr val="tx1"/>
                </a:solidFill>
              </a:rPr>
              <a:t>2</a:t>
            </a:r>
            <a:r>
              <a:rPr lang="sk-SK" b="1" dirty="0" smtClean="0">
                <a:solidFill>
                  <a:schemeClr val="tx1"/>
                </a:solidFill>
              </a:rPr>
              <a:t>, NH</a:t>
            </a:r>
            <a:r>
              <a:rPr lang="sk-SK" b="1" baseline="-25000" dirty="0" smtClean="0">
                <a:solidFill>
                  <a:schemeClr val="tx1"/>
                </a:solidFill>
              </a:rPr>
              <a:t>3</a:t>
            </a:r>
            <a:r>
              <a:rPr lang="sk-SK" b="1" dirty="0" smtClean="0">
                <a:solidFill>
                  <a:schemeClr val="tx1"/>
                </a:solidFill>
              </a:rPr>
              <a:t>,  HSO</a:t>
            </a:r>
            <a:r>
              <a:rPr lang="sk-SK" b="1" baseline="-25000" dirty="0" smtClean="0">
                <a:solidFill>
                  <a:schemeClr val="tx1"/>
                </a:solidFill>
              </a:rPr>
              <a:t>3</a:t>
            </a:r>
            <a:r>
              <a:rPr lang="sk-SK" b="1" baseline="300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Obláčik 7"/>
          <p:cNvSpPr/>
          <p:nvPr/>
        </p:nvSpPr>
        <p:spPr>
          <a:xfrm>
            <a:off x="3087843" y="4007446"/>
            <a:ext cx="2592288" cy="2016224"/>
          </a:xfrm>
          <a:prstGeom prst="cloud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</a:t>
            </a:r>
            <a:r>
              <a:rPr lang="sk-SK" dirty="0" smtClean="0"/>
              <a:t>rozumieme pod pojmom zásada?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5724128" y="4264705"/>
            <a:ext cx="2592288" cy="20162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je </a:t>
            </a:r>
            <a:r>
              <a:rPr lang="sk-SK" dirty="0" err="1" smtClean="0"/>
              <a:t>konjugovanádvojica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10" name="Obláčik 9"/>
          <p:cNvSpPr/>
          <p:nvPr/>
        </p:nvSpPr>
        <p:spPr>
          <a:xfrm>
            <a:off x="4572000" y="692696"/>
            <a:ext cx="2592288" cy="201622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znamená pojem kyselina?</a:t>
            </a:r>
            <a:endParaRPr lang="sk-SK" dirty="0"/>
          </a:p>
        </p:txBody>
      </p:sp>
      <p:sp>
        <p:nvSpPr>
          <p:cNvPr id="11" name="Obláčik 10"/>
          <p:cNvSpPr/>
          <p:nvPr/>
        </p:nvSpPr>
        <p:spPr>
          <a:xfrm>
            <a:off x="6372200" y="1955989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Aký odborný názov použijeme pre OH</a:t>
            </a:r>
            <a:r>
              <a:rPr lang="sk-SK" b="1" baseline="30000" dirty="0" smtClean="0">
                <a:solidFill>
                  <a:schemeClr val="tx1"/>
                </a:solidFill>
              </a:rPr>
              <a:t>-</a:t>
            </a:r>
            <a:r>
              <a:rPr lang="sk-SK" b="1" dirty="0" smtClean="0">
                <a:solidFill>
                  <a:schemeClr val="tx1"/>
                </a:solidFill>
              </a:rPr>
              <a:t>?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836712"/>
            <a:ext cx="7920880" cy="590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Určte, ktoré látky môžu mať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amfotérne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vlastnosti  (+/-)  .</a:t>
            </a: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PO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O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HCO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-     </a:t>
            </a:r>
            <a:endParaRPr lang="sk-SK" sz="2800" b="1" baseline="300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NH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SO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 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COOH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HNO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HPO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  <a:endParaRPr lang="sk-SK" sz="28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Výsledok vyhľadávania obrázkov pre dopyt pero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57481"/>
            <a:ext cx="1506885" cy="16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chemické reakcie, pri ktorých je jedna látka schopná protón vodíka (</a:t>
            </a:r>
            <a:r>
              <a:rPr lang="sk-SK" dirty="0" smtClean="0">
                <a:solidFill>
                  <a:srgbClr val="FF0000"/>
                </a:solidFill>
              </a:rPr>
              <a:t>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/>
              <a:t>)odovzdávať a druhá je ho schopná prijímať</a:t>
            </a:r>
          </a:p>
          <a:p>
            <a:endParaRPr lang="sk-SK" b="1" dirty="0" smtClean="0"/>
          </a:p>
          <a:p>
            <a:r>
              <a:rPr lang="sk-SK" b="1" dirty="0" smtClean="0"/>
              <a:t>Princíp: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prijímanie alebo odovzdávanie 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endParaRPr lang="sk-SK" baseline="30000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Acidobázické reakcie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92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280" cy="5116214"/>
          </a:xfrm>
          <a:solidFill>
            <a:schemeClr val="bg1"/>
          </a:solidFill>
        </p:spPr>
        <p:txBody>
          <a:bodyPr/>
          <a:lstStyle/>
          <a:p>
            <a:pPr eaLnBrk="1" hangingPunct="1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jednotlivým kyselinám napíš ich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konjugované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zásady:</a:t>
            </a:r>
          </a:p>
          <a:p>
            <a:pPr eaLnBrk="1" hangingPunct="1">
              <a:buNone/>
            </a:pPr>
            <a:r>
              <a:rPr lang="sk-SK" sz="3600" dirty="0">
                <a:latin typeface="Arial" pitchFamily="34" charset="0"/>
                <a:cs typeface="Arial" pitchFamily="34" charset="0"/>
              </a:rPr>
              <a:t>NH</a:t>
            </a:r>
            <a:r>
              <a:rPr lang="sk-SK" sz="3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sz="3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  → </a:t>
            </a: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→ 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			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K uvedeným zásadám napíš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konjugovanú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kyselinu:</a:t>
            </a: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NH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+ H+→   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			</a:t>
            </a: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O → </a:t>
            </a:r>
          </a:p>
          <a:p>
            <a:pPr eaLnBrk="1" hangingPunct="1"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3600" baseline="30000" dirty="0" smtClean="0">
                <a:latin typeface="Arial" pitchFamily="34" charset="0"/>
                <a:cs typeface="Arial" pitchFamily="34" charset="0"/>
              </a:rPr>
              <a:t>2-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 →</a:t>
            </a:r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>
                <a:latin typeface="Arial" pitchFamily="34" charset="0"/>
                <a:cs typeface="Arial" pitchFamily="34" charset="0"/>
              </a:rPr>
              <a:t>Úloha 1:</a:t>
            </a:r>
            <a:r>
              <a:rPr lang="sk-SK" sz="4400" dirty="0"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1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nám to išlo?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475656" y="4293096"/>
            <a:ext cx="6984776" cy="23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FFFF00"/>
                </a:solidFill>
              </a:rPr>
              <a:t>Čo mi robí najväčší problém, čomu nerozumiem?</a:t>
            </a:r>
            <a:endParaRPr lang="sk-SK" sz="2800" dirty="0">
              <a:solidFill>
                <a:srgbClr val="FFFF00"/>
              </a:solidFill>
            </a:endParaRPr>
          </a:p>
        </p:txBody>
      </p:sp>
      <p:pic>
        <p:nvPicPr>
          <p:cNvPr id="1028" name="Picture 4" descr="Výsledok vyhľadávania obrázkov pre dopyt SMAJL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04" y="2322677"/>
            <a:ext cx="2723604" cy="2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SMAJL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2677"/>
            <a:ext cx="2023703" cy="20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SMAJL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2744"/>
            <a:ext cx="2705380" cy="197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 smtClean="0"/>
              <a:t>Mieru sily kyselín a zásad sa určuje podľa hodnoty DISOCIAČNEJ KONŠTANTY: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konštanta 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zásady (báza)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 smtClean="0"/>
              <a:t>Disociačná</a:t>
            </a:r>
            <a:r>
              <a:rPr lang="sk-SK" sz="2400" dirty="0" smtClean="0"/>
              <a:t> </a:t>
            </a:r>
            <a:r>
              <a:rPr lang="sk-SK" sz="2400" dirty="0"/>
              <a:t>konštanta </a:t>
            </a:r>
            <a:r>
              <a:rPr lang="sk-SK" sz="2400" dirty="0" smtClean="0"/>
              <a:t>kyseliny sa vyjadruje nasledovne</a:t>
            </a:r>
            <a:r>
              <a:rPr lang="sk-SK" sz="2400" dirty="0"/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53147" y="265508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Napríklad: disociácia </a:t>
            </a:r>
            <a:r>
              <a:rPr lang="sk-SK" sz="2400" dirty="0" smtClean="0"/>
              <a:t>(rozčlenenie na svoje ióny) </a:t>
            </a:r>
            <a:r>
              <a:rPr lang="pt-BR" sz="2400" dirty="0" smtClean="0"/>
              <a:t>HCl </a:t>
            </a:r>
            <a:r>
              <a:rPr lang="pt-BR" sz="2400" dirty="0"/>
              <a:t>vo vode:</a:t>
            </a:r>
          </a:p>
          <a:p>
            <a:r>
              <a:rPr lang="pt-BR" sz="2400" dirty="0"/>
              <a:t> </a:t>
            </a:r>
            <a:r>
              <a:rPr lang="sk-SK" sz="2400" dirty="0" smtClean="0"/>
              <a:t>                </a:t>
            </a:r>
            <a:r>
              <a:rPr lang="pt-BR" sz="3200" b="1" dirty="0" smtClean="0"/>
              <a:t>HCl </a:t>
            </a:r>
            <a:r>
              <a:rPr lang="pt-BR" sz="3200" b="1" dirty="0"/>
              <a:t>+ H</a:t>
            </a:r>
            <a:r>
              <a:rPr lang="pt-BR" sz="3200" b="1" baseline="-25000" dirty="0"/>
              <a:t>2</a:t>
            </a:r>
            <a:r>
              <a:rPr lang="pt-BR" sz="3200" b="1" dirty="0"/>
              <a:t>O ↔ Cl</a:t>
            </a:r>
            <a:r>
              <a:rPr lang="pt-BR" sz="3200" b="1" baseline="30000" dirty="0"/>
              <a:t>-</a:t>
            </a:r>
            <a:r>
              <a:rPr lang="pt-BR" sz="3200" b="1" dirty="0"/>
              <a:t> + H</a:t>
            </a:r>
            <a:r>
              <a:rPr lang="pt-BR" sz="3200" b="1" baseline="-25000" dirty="0"/>
              <a:t>3</a:t>
            </a:r>
            <a:r>
              <a:rPr lang="pt-BR" sz="3200" b="1" dirty="0"/>
              <a:t>O</a:t>
            </a:r>
            <a:r>
              <a:rPr lang="pt-BR" sz="3200" b="1" baseline="30000" dirty="0"/>
              <a:t>+</a:t>
            </a:r>
            <a:endParaRPr lang="pt-BR" sz="32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oxóniových</a:t>
            </a:r>
            <a:r>
              <a:rPr lang="sk-SK" dirty="0" smtClean="0"/>
              <a:t> katiónov)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chloridových</a:t>
            </a:r>
            <a:r>
              <a:rPr lang="sk-SK" dirty="0" smtClean="0"/>
              <a:t> aniónov)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Kyseliny chlorovodíkovej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REAKTANTY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72950" y="5859164"/>
            <a:ext cx="8468985" cy="646331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[ ] čítame </a:t>
            </a:r>
            <a:r>
              <a:rPr lang="sk-SK" sz="3600" b="1" dirty="0" smtClean="0">
                <a:ln/>
                <a:solidFill>
                  <a:schemeClr val="accent3"/>
                </a:solidFill>
              </a:rPr>
              <a:t>rovnovážna </a:t>
            </a:r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koncentrácia </a:t>
            </a:r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285620"/>
            <a:ext cx="808439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32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32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3200" b="0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48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48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4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Zapíšte,</a:t>
            </a:r>
            <a:r>
              <a:rPr kumimoji="0" lang="sk-SK" altLang="sk-SK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ako by ste 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vyjadrili </a:t>
            </a:r>
            <a:r>
              <a:rPr kumimoji="0" lang="sk-SK" altLang="sk-SK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disociačnú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konštantu</a:t>
            </a:r>
            <a:r>
              <a:rPr kumimoji="0" lang="sk-SK" altLang="sk-SK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zásady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Zaoblený obdĺžnik 1"/>
          <p:cNvSpPr/>
          <p:nvPr/>
        </p:nvSpPr>
        <p:spPr>
          <a:xfrm>
            <a:off x="683568" y="2924944"/>
            <a:ext cx="7704856" cy="360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3419872" y="1196752"/>
            <a:ext cx="5231982" cy="55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 doprava 2"/>
          <p:cNvSpPr/>
          <p:nvPr/>
        </p:nvSpPr>
        <p:spPr>
          <a:xfrm>
            <a:off x="611560" y="260648"/>
            <a:ext cx="3384376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Skontrolujeme sa</a:t>
            </a:r>
            <a:r>
              <a:rPr lang="sk-SK" dirty="0" smtClean="0"/>
              <a:t>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0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-4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-2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Stredne silná K,Z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Slabá K, Z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Silná K,Z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 smtClean="0"/>
              <a:t> </a:t>
            </a:r>
            <a:r>
              <a:rPr lang="sk-SK" sz="2400" b="1" dirty="0"/>
              <a:t>25°C</a:t>
            </a:r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/>
                <a:gridCol w="1708118"/>
                <a:gridCol w="2259087"/>
                <a:gridCol w="3193882"/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Chemický</a:t>
                      </a:r>
                      <a:r>
                        <a:rPr lang="sk-SK" sz="1400" baseline="0" dirty="0" smtClean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Disociačná</a:t>
                      </a:r>
                      <a:r>
                        <a:rPr lang="sk-SK" sz="1400" dirty="0" smtClean="0"/>
                        <a:t> konštanta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1,3.10 </a:t>
                      </a:r>
                      <a:r>
                        <a:rPr lang="sk-SK" baseline="30000" dirty="0" smtClean="0"/>
                        <a:t>6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Slabá/stredná/silná</a:t>
                      </a:r>
                      <a:endParaRPr lang="sk-SK" dirty="0"/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1,8.10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1.10 </a:t>
                      </a:r>
                      <a:r>
                        <a:rPr lang="sk-SK" sz="2800" strike="noStrike" baseline="30000" dirty="0" smtClean="0"/>
                        <a:t>10</a:t>
                      </a:r>
                      <a:endParaRPr lang="sk-SK" sz="28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  <a:endParaRPr lang="sk-S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1,75.10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8"/>
                <a:gridCol w="2257416"/>
                <a:gridCol w="3149729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2,82.10 </a:t>
                      </a:r>
                      <a:r>
                        <a:rPr lang="sk-SK" sz="2000" strike="noStrike" baseline="30000" dirty="0" smtClean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7"/>
                <a:gridCol w="2257416"/>
                <a:gridCol w="3149730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9,10.10</a:t>
                      </a:r>
                      <a:r>
                        <a:rPr lang="sk-SK" sz="2000" baseline="30000" dirty="0" smtClean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2070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819841"/>
                <a:gridCol w="2276546"/>
                <a:gridCol w="3176422"/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4,45.10</a:t>
                      </a:r>
                      <a:r>
                        <a:rPr lang="sk-SK" sz="2000" baseline="30000" dirty="0" smtClean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44008" y="174099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79512" y="1700808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01924" y="4293096"/>
            <a:ext cx="7084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K, má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  <a:endParaRPr lang="sk-SK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sýtna K, má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..3..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sahu 2"/>
          <p:cNvSpPr>
            <a:spLocks noGrp="1"/>
          </p:cNvSpPr>
          <p:nvPr>
            <p:ph idx="1"/>
          </p:nvPr>
        </p:nvSpPr>
        <p:spPr>
          <a:xfrm>
            <a:off x="4929188" y="1500188"/>
            <a:ext cx="3071812" cy="357187"/>
          </a:xfrm>
        </p:spPr>
        <p:txBody>
          <a:bodyPr/>
          <a:lstStyle/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   </a:t>
            </a:r>
            <a:r>
              <a:rPr lang="sk-SK" dirty="0" smtClean="0">
                <a:solidFill>
                  <a:srgbClr val="FF0000"/>
                </a:solidFill>
                <a:latin typeface="Arial Black" pitchFamily="34" charset="0"/>
              </a:rPr>
              <a:t>TEÓRIE KYSELÍN A ZÁSAD </a:t>
            </a:r>
            <a:endParaRPr lang="sk-SK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928662" y="1928802"/>
            <a:ext cx="2500330" cy="342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7" name="BlokTextu 5"/>
          <p:cNvSpPr txBox="1">
            <a:spLocks noChangeArrowheads="1"/>
          </p:cNvSpPr>
          <p:nvPr/>
        </p:nvSpPr>
        <p:spPr bwMode="auto">
          <a:xfrm>
            <a:off x="251520" y="1428750"/>
            <a:ext cx="8035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/>
              <a:t>   </a:t>
            </a:r>
            <a:r>
              <a:rPr lang="sk-SK" dirty="0" smtClean="0"/>
              <a:t>1. ARRHENIOVA  </a:t>
            </a:r>
            <a:r>
              <a:rPr lang="sk-SK" dirty="0"/>
              <a:t>TEÓRIA                              </a:t>
            </a:r>
            <a:r>
              <a:rPr lang="sk-SK" dirty="0" smtClean="0"/>
              <a:t>2. BRÖNSTEDOVA TEÓRIA</a:t>
            </a:r>
            <a:endParaRPr lang="sk-SK" dirty="0"/>
          </a:p>
          <a:p>
            <a:endParaRPr lang="sk-SK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>
          <a:xfrm>
            <a:off x="5214942" y="1857365"/>
            <a:ext cx="2619775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9" name="BlokTextu 7"/>
          <p:cNvSpPr txBox="1">
            <a:spLocks noChangeArrowheads="1"/>
          </p:cNvSpPr>
          <p:nvPr/>
        </p:nvSpPr>
        <p:spPr bwMode="auto">
          <a:xfrm>
            <a:off x="642938" y="557212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Svante August Arrhenius                         Johannes Nicolaus Brønsted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/>
              <a:t>Silné zásady:</a:t>
            </a:r>
          </a:p>
          <a:p>
            <a:pPr algn="ctr"/>
            <a:r>
              <a:rPr lang="sk-SK" sz="2400" dirty="0" err="1" smtClean="0"/>
              <a:t>NaOH</a:t>
            </a:r>
            <a:r>
              <a:rPr lang="sk-SK" sz="2400" dirty="0" smtClean="0"/>
              <a:t>, KOH, </a:t>
            </a:r>
            <a:r>
              <a:rPr lang="sk-SK" sz="2400" dirty="0" err="1" smtClean="0"/>
              <a:t>CsOH</a:t>
            </a:r>
            <a:r>
              <a:rPr lang="sk-SK" sz="2400" dirty="0" smtClean="0"/>
              <a:t> – najsilnejšia zásada</a:t>
            </a:r>
          </a:p>
          <a:p>
            <a:pPr algn="ctr"/>
            <a:r>
              <a:rPr lang="sk-SK" sz="2400" dirty="0" smtClean="0"/>
              <a:t>Žieraviny, leptajú, hygroskopické – pohlcujú vzdušnú vlhkosť  </a:t>
            </a:r>
            <a:endParaRPr lang="sk-SK" sz="2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2743" y="298815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</a:t>
            </a:r>
            <a:r>
              <a:rPr lang="sk-SK" sz="2400" b="1" dirty="0" smtClean="0"/>
              <a:t>(kyselina </a:t>
            </a:r>
            <a:r>
              <a:rPr lang="sk-SK" sz="2400" b="1" dirty="0"/>
              <a:t>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</a:t>
            </a:r>
            <a:r>
              <a:rPr lang="sk-SK" sz="2400" b="1" dirty="0" smtClean="0"/>
              <a:t>HI  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zásady:</a:t>
            </a:r>
          </a:p>
          <a:p>
            <a:pPr algn="ctr"/>
            <a:r>
              <a:rPr lang="sk-SK" sz="2800" dirty="0" smtClean="0"/>
              <a:t>NH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  </a:t>
            </a:r>
            <a:endParaRPr lang="sk-SK" sz="2800" dirty="0"/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kyseliny:</a:t>
            </a:r>
          </a:p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CO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,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S, CH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COOH  </a:t>
            </a:r>
            <a:endParaRPr lang="sk-SK" sz="2400" dirty="0"/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 smtClean="0">
              <a:solidFill>
                <a:schemeClr val="tx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tx1"/>
                </a:solidFill>
              </a:rPr>
              <a:t>Stredne silné </a:t>
            </a:r>
            <a:r>
              <a:rPr lang="sk-SK" b="1" u="sng" dirty="0">
                <a:solidFill>
                  <a:schemeClr val="tx1"/>
                </a:solidFill>
              </a:rPr>
              <a:t>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</a:t>
            </a:r>
            <a:r>
              <a:rPr lang="sk-SK" sz="2400" baseline="-25000" dirty="0" smtClean="0">
                <a:solidFill>
                  <a:schemeClr val="tx1"/>
                </a:solidFill>
              </a:rPr>
              <a:t>3</a:t>
            </a:r>
            <a:r>
              <a:rPr lang="sk-SK" sz="2400" dirty="0" smtClean="0">
                <a:solidFill>
                  <a:schemeClr val="tx1"/>
                </a:solidFill>
              </a:rPr>
              <a:t>PO</a:t>
            </a:r>
            <a:r>
              <a:rPr lang="sk-SK" sz="2400" baseline="-25000" dirty="0" smtClean="0">
                <a:solidFill>
                  <a:schemeClr val="tx1"/>
                </a:solidFill>
              </a:rPr>
              <a:t>4</a:t>
            </a:r>
            <a:r>
              <a:rPr lang="sk-SK" sz="2400" dirty="0" smtClean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HCOOH (</a:t>
            </a:r>
            <a:r>
              <a:rPr lang="sk-SK" sz="2400" dirty="0" err="1" smtClean="0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endParaRPr lang="sk-SK" sz="2400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</a:t>
            </a:r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vody!!! Nie naopak!!!! pohlcuje vodu a prskala by!! </a:t>
            </a:r>
            <a:endParaRPr lang="sk-S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3528" y="835224"/>
            <a:ext cx="8640960" cy="507831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sk-SK" dirty="0"/>
              <a:t> Slovo </a:t>
            </a:r>
            <a:r>
              <a:rPr lang="sk-SK" b="1" i="1" dirty="0"/>
              <a:t>"kyselina"</a:t>
            </a:r>
            <a:r>
              <a:rPr lang="sk-SK" dirty="0"/>
              <a:t> spájajú mnohí ľudia s nebezpečenstvom. Často počujeme o nehodách, ktoré spôsobili kyseliny. Kyslé dažde zapríčiňujú poškodenie lesov. Život vo vodných tokoch ohrozuje odpadová voda obsahujúca kyseliny. Kyseliny však nemajú iba nepriaznivý účinok. Mnohé druhy ovocia, nápoje a potraviny sú obľúbené práve pre svoju kyslú chuť. Kyseliny sú dôležité v každodennom živote a priemysle. Používajú sa na výrobu potravín, odevov i liekov. Autobatéria pracuje iba po naplnení zriedenou kyselinou sírovou. Bez kyselín nemožno rozpustiť žiadny kov. Chemický priemysel spracúva obrovské množstvo kyselín - mnohé dôležité látky, napr. pracie prostriedky alebo lieky, sa vyrábajú pomocou kyselín. Väčšina kyselín však pôsobí leptajúco, mnohé z nich sú jedovaté, preto ich nemožno ochutnávať!</a:t>
            </a:r>
            <a:br>
              <a:rPr lang="sk-SK" dirty="0"/>
            </a:br>
            <a:r>
              <a:rPr lang="sk-SK" dirty="0"/>
              <a:t>       </a:t>
            </a:r>
            <a:r>
              <a:rPr lang="sk-SK" b="1" i="1" dirty="0"/>
              <a:t>"Zásady"</a:t>
            </a:r>
            <a:r>
              <a:rPr lang="sk-SK" dirty="0"/>
              <a:t> sa používajú v priemysle vo veľkom </a:t>
            </a:r>
            <a:r>
              <a:rPr lang="sk-SK" dirty="0" smtClean="0"/>
              <a:t>množstve. Mnohé </a:t>
            </a:r>
            <a:r>
              <a:rPr lang="sk-SK" dirty="0"/>
              <a:t>predmety dennej potreby, napr. mydlá a papier, nemožno vyrobiť bez hydroxidov. Veľmi zriedené roztoky hydroxidov sa používajú v potravinárskom priemysle, napr. pri pečení slaného pečiva, ale tie isté hydroxidy sú vo forme koncentrovaných roztokov silné žieraviny. Používajú sa napr. pri </a:t>
            </a:r>
            <a:r>
              <a:rPr lang="sk-SK" dirty="0" err="1"/>
              <a:t>odstráňovaní</a:t>
            </a:r>
            <a:r>
              <a:rPr lang="sk-SK" dirty="0"/>
              <a:t> starých náterov farieb alebo na čistenie odpadových odtokových potrubí. Hydroxidy leptajú a porušujú pokožku. Zvlášť citlivé sú sliznice a oči.</a:t>
            </a:r>
          </a:p>
        </p:txBody>
      </p:sp>
    </p:spTree>
    <p:extLst>
      <p:ext uri="{BB962C8B-B14F-4D97-AF65-F5344CB8AC3E}">
        <p14:creationId xmlns:p14="http://schemas.microsoft.com/office/powerpoint/2010/main" val="35746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HCl</a:t>
            </a:r>
            <a:r>
              <a:rPr lang="sk-SK" sz="4000" dirty="0" smtClean="0"/>
              <a:t>  + </a:t>
            </a:r>
            <a:r>
              <a:rPr lang="sk-SK" sz="4000" dirty="0" err="1" smtClean="0"/>
              <a:t>NaOH</a:t>
            </a:r>
            <a:r>
              <a:rPr lang="sk-SK" sz="4000" dirty="0" smtClean="0"/>
              <a:t>     </a:t>
            </a:r>
            <a:r>
              <a:rPr lang="sk-SK" sz="4000" dirty="0" smtClean="0">
                <a:latin typeface="Times New Roman"/>
                <a:cs typeface="Times New Roman"/>
              </a:rPr>
              <a:t>→  </a:t>
            </a:r>
            <a:r>
              <a:rPr lang="sk-SK" sz="4000" dirty="0" err="1" smtClean="0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 smtClean="0">
                <a:latin typeface="+mj-lt"/>
                <a:cs typeface="Times New Roman"/>
              </a:rPr>
              <a:t>  + H</a:t>
            </a:r>
            <a:r>
              <a:rPr lang="sk-SK" sz="4000" baseline="-25000" dirty="0" smtClean="0">
                <a:latin typeface="+mj-lt"/>
                <a:cs typeface="Times New Roman"/>
              </a:rPr>
              <a:t>2</a:t>
            </a:r>
            <a:r>
              <a:rPr lang="sk-SK" sz="4000" dirty="0" smtClean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 smtClean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 smtClean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rgbClr val="0070C0"/>
                </a:solidFill>
                <a:hlinkClick r:id="rId2"/>
              </a:rPr>
              <a:t>www.youtube.com/watch?v=VJJv6YoepBI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15115" y="5157192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</a:t>
            </a:r>
            <a:r>
              <a:rPr lang="sk-SK" sz="2400" b="1" u="sng" dirty="0" smtClean="0"/>
              <a:t>exotermické</a:t>
            </a:r>
            <a:r>
              <a:rPr lang="sk-SK" sz="2400" b="1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kadička sa zahreje</a:t>
            </a:r>
            <a:r>
              <a:rPr lang="sk-SK" sz="2400" b="1" dirty="0" smtClean="0"/>
              <a:t>, r</a:t>
            </a:r>
            <a:r>
              <a:rPr lang="sk-SK" sz="2400" dirty="0" smtClean="0"/>
              <a:t>eakčné </a:t>
            </a:r>
            <a:r>
              <a:rPr lang="sk-SK" sz="2400" dirty="0"/>
              <a:t>teplo, ktoré sa pri týchto reakciách uvoľní sa nazýva neutralizačné </a:t>
            </a:r>
            <a:r>
              <a:rPr lang="sk-SK" sz="2400" dirty="0" smtClean="0"/>
              <a:t>teplo, pri </a:t>
            </a:r>
            <a:r>
              <a:rPr lang="sk-SK" sz="2400" dirty="0"/>
              <a:t>vzniku jedného molu vody, </a:t>
            </a:r>
            <a:r>
              <a:rPr lang="sk-SK" sz="2400" dirty="0" smtClean="0"/>
              <a:t>  sa </a:t>
            </a:r>
            <a:r>
              <a:rPr lang="sk-SK" sz="2400" dirty="0"/>
              <a:t>uvoľní </a:t>
            </a:r>
            <a:r>
              <a:rPr lang="sk-SK" sz="2400" dirty="0" smtClean="0"/>
              <a:t>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</a:t>
            </a:r>
            <a:r>
              <a:rPr lang="sk-SK" sz="3200" dirty="0" smtClean="0">
                <a:hlinkClick r:id="rId2"/>
              </a:rPr>
              <a:t>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</a:t>
            </a:r>
            <a:r>
              <a:rPr lang="sk-SK" sz="3200" dirty="0" smtClean="0">
                <a:hlinkClick r:id="rId3"/>
              </a:rPr>
              <a:t>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34981" r="40557" b="36737"/>
          <a:stretch/>
        </p:blipFill>
        <p:spPr bwMode="auto">
          <a:xfrm>
            <a:off x="60501" y="11336"/>
            <a:ext cx="5256584" cy="214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20513" r="20425" b="61578"/>
          <a:stretch/>
        </p:blipFill>
        <p:spPr bwMode="auto">
          <a:xfrm>
            <a:off x="0" y="2495935"/>
            <a:ext cx="7429501" cy="124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40887" r="3563" b="19092"/>
          <a:stretch/>
        </p:blipFill>
        <p:spPr bwMode="auto">
          <a:xfrm>
            <a:off x="7081594" y="11336"/>
            <a:ext cx="2007043" cy="25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t="51425" r="22831" b="10296"/>
          <a:stretch/>
        </p:blipFill>
        <p:spPr bwMode="auto">
          <a:xfrm>
            <a:off x="-24004" y="3878414"/>
            <a:ext cx="7956376" cy="29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47664" y="337148"/>
            <a:ext cx="6192688" cy="7694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dirty="0" smtClean="0">
                <a:ln/>
                <a:solidFill>
                  <a:srgbClr val="7030A0"/>
                </a:solidFill>
              </a:rPr>
              <a:t>Iónový súčin vody K</a:t>
            </a:r>
            <a:r>
              <a:rPr lang="sk-SK" sz="4400" b="1" baseline="-25000" dirty="0" smtClean="0">
                <a:ln/>
                <a:solidFill>
                  <a:srgbClr val="7030A0"/>
                </a:solidFill>
              </a:rPr>
              <a:t>V</a:t>
            </a:r>
            <a:endParaRPr lang="sk-SK" sz="4400" b="1" cap="none" spc="0" baseline="-2500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979712" y="631249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https://kekule.science.upjs.sk/chemia/kaz/16.htm</a:t>
            </a:r>
          </a:p>
        </p:txBody>
      </p:sp>
      <p:pic>
        <p:nvPicPr>
          <p:cNvPr id="1026" name="Picture 2" descr="https://etabletka.sk/wp-content/uploads/2020/10/nepmbx0_400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7" b="23053"/>
          <a:stretch/>
        </p:blipFill>
        <p:spPr bwMode="auto">
          <a:xfrm>
            <a:off x="899592" y="1844824"/>
            <a:ext cx="7488832" cy="41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je látka, ktorá je schopná vo vodnom roztoku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vodíkové katióny 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 HCl      → 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+ 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je látka, ktorá je vo vodnom roztoku schopná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hydroxidové anióny OH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- 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NaOH →  Na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OH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4663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sk-SK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ARRHENIOVA TEÓRIA</a:t>
            </a:r>
            <a:endParaRPr lang="sk-SK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ka\Desktop\Obrázo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71563"/>
            <a:ext cx="36623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:\Users\Lidka\Desktop\Obrázo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1071563"/>
            <a:ext cx="34893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BlokTextu 7"/>
          <p:cNvSpPr txBox="1">
            <a:spLocks noChangeArrowheads="1"/>
          </p:cNvSpPr>
          <p:nvPr/>
        </p:nvSpPr>
        <p:spPr bwMode="auto">
          <a:xfrm>
            <a:off x="571500" y="642938"/>
            <a:ext cx="792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/>
              <a:t>             HCl      →   H</a:t>
            </a:r>
            <a:r>
              <a:rPr lang="sk-SK" sz="2000" b="1" baseline="30000" dirty="0"/>
              <a:t>+</a:t>
            </a:r>
            <a:r>
              <a:rPr lang="sk-SK" sz="2000" b="1" dirty="0"/>
              <a:t>   + Cl</a:t>
            </a:r>
            <a:r>
              <a:rPr lang="sk-SK" sz="2000" b="1" baseline="30000" dirty="0"/>
              <a:t>-                                </a:t>
            </a:r>
            <a:r>
              <a:rPr lang="sk-SK" sz="2000" b="1" dirty="0"/>
              <a:t>NaOH →  Na</a:t>
            </a:r>
            <a:r>
              <a:rPr lang="sk-SK" sz="2000" b="1" baseline="30000" dirty="0"/>
              <a:t>+</a:t>
            </a:r>
            <a:r>
              <a:rPr lang="sk-SK" sz="2000" b="1" dirty="0"/>
              <a:t>  + OH</a:t>
            </a:r>
            <a:r>
              <a:rPr lang="sk-SK" sz="2000" b="1" baseline="30000" dirty="0"/>
              <a:t>-         </a:t>
            </a:r>
            <a:endParaRPr lang="sk-SK" sz="2000" b="1" dirty="0"/>
          </a:p>
        </p:txBody>
      </p:sp>
      <p:sp>
        <p:nvSpPr>
          <p:cNvPr id="2" name="Zaoblený obdĺžnik 1"/>
          <p:cNvSpPr/>
          <p:nvPr/>
        </p:nvSpPr>
        <p:spPr>
          <a:xfrm>
            <a:off x="1547664" y="260648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kyselina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173935" y="209066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zásada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548680"/>
            <a:ext cx="74888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dirty="0" err="1" smtClean="0">
                <a:latin typeface="Arial" pitchFamily="34" charset="0"/>
                <a:cs typeface="Arial" pitchFamily="34" charset="0"/>
              </a:rPr>
              <a:t>Arrheniova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teória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bola viazaná iba na  </a:t>
            </a:r>
            <a:r>
              <a:rPr lang="sk-SK" sz="4000" u="sng" dirty="0" smtClean="0">
                <a:latin typeface="Arial" pitchFamily="34" charset="0"/>
                <a:cs typeface="Arial" pitchFamily="34" charset="0"/>
              </a:rPr>
              <a:t>vodné  roztoky 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zistilo sa, že reakcie neprebiehajú iba vo vodných roztokoch a zásaditý charakter majú aj látky, ktoré neobsahujú OH</a:t>
            </a:r>
            <a:r>
              <a:rPr lang="sk-SK" sz="40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 pokladá sa za prekonanú 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v súčasnosti je platná Br</a:t>
            </a:r>
            <a:r>
              <a:rPr lang="az-Cyrl-AZ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ӧ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nstedova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teória 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/>
            </a:r>
            <a:br>
              <a:rPr lang="sk-SK" sz="4000" dirty="0">
                <a:latin typeface="Arial" pitchFamily="34" charset="0"/>
                <a:cs typeface="Arial" pitchFamily="34" charset="0"/>
              </a:rPr>
            </a:br>
            <a:endParaRPr lang="sk-SK" sz="4000" dirty="0"/>
          </a:p>
        </p:txBody>
      </p:sp>
      <p:pic>
        <p:nvPicPr>
          <p:cNvPr id="3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61636" y="19462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221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k-SK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 = </a:t>
            </a:r>
            <a:r>
              <a:rPr lang="sk-SK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odovzdávať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protóny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vodíka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darca=donor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-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               kyselina </a:t>
            </a:r>
            <a:r>
              <a:rPr lang="sk-SK" sz="2400" u="sng" baseline="30000" dirty="0" smtClean="0">
                <a:latin typeface="Arial" pitchFamily="34" charset="0"/>
                <a:cs typeface="Arial" pitchFamily="34" charset="0"/>
              </a:rPr>
              <a:t>má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a odštepuje protón vodíka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= báza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protóny vodíka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prijímať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akceptor=príjemca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endParaRPr lang="sk-SK" sz="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			    zásada prijíma protón vodíka</a:t>
            </a:r>
          </a:p>
          <a:p>
            <a:pPr eaLnBrk="1" hangingPunct="1">
              <a:buNone/>
            </a:pPr>
            <a:endParaRPr lang="sk-SK" sz="2400" baseline="30000" dirty="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28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BR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Ö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NSTEDOVA TEÓRIA </a:t>
            </a:r>
            <a:endParaRPr lang="sk-SK" sz="3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sk-SK" sz="3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KYSELÍN 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 ZÁSAD</a:t>
            </a:r>
            <a:endParaRPr lang="en-US" sz="3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Obrázek 7">
            <a:extLst>
              <a:ext uri="{FF2B5EF4-FFF2-40B4-BE49-F238E27FC236}">
                <a16:creationId xmlns="" xmlns:a16="http://schemas.microsoft.com/office/drawing/2014/main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956376" y="4941166"/>
            <a:ext cx="984690" cy="1898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sahu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261000"/>
          </a:xfrm>
        </p:spPr>
        <p:txBody>
          <a:bodyPr/>
          <a:lstStyle/>
          <a:p>
            <a:pPr eaLnBrk="1" hangingPunct="1">
              <a:buNone/>
            </a:pPr>
            <a:r>
              <a:rPr lang="sk-SK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Kyselinami môžu byť: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Neutrálne molekuly:   HNO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HCl,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109537" indent="0" eaLnBrk="1" hangingPunct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       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endParaRPr lang="sk-SK" baseline="-25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Anióny:   HCO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Katióny: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NH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Zásadami môžu byť:</a:t>
            </a:r>
          </a:p>
          <a:p>
            <a:pPr eaLnBrk="1" hangingPunct="1"/>
            <a:r>
              <a:rPr lang="sk-SK" dirty="0" smtClean="0"/>
              <a:t>Neutrálne molekuly:   H</a:t>
            </a:r>
            <a:r>
              <a:rPr lang="sk-SK" baseline="-25000" dirty="0" smtClean="0"/>
              <a:t>2</a:t>
            </a:r>
            <a:r>
              <a:rPr lang="sk-SK" dirty="0" smtClean="0"/>
              <a:t>O, NH</a:t>
            </a:r>
            <a:r>
              <a:rPr lang="sk-SK" baseline="-25000" dirty="0" smtClean="0"/>
              <a:t>3</a:t>
            </a:r>
            <a:endParaRPr lang="sk-SK" dirty="0" smtClean="0"/>
          </a:p>
          <a:p>
            <a:pPr eaLnBrk="1" hangingPunct="1"/>
            <a:r>
              <a:rPr lang="sk-SK" dirty="0" smtClean="0"/>
              <a:t>Anióny:  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2-</a:t>
            </a:r>
            <a:r>
              <a:rPr lang="sk-SK" dirty="0" smtClean="0"/>
              <a:t>, HCO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-</a:t>
            </a:r>
            <a:r>
              <a:rPr lang="sk-SK" dirty="0" smtClean="0"/>
              <a:t>, OH</a:t>
            </a:r>
            <a:r>
              <a:rPr lang="sk-SK" baseline="30000" dirty="0" smtClean="0"/>
              <a:t>-</a:t>
            </a:r>
            <a:r>
              <a:rPr lang="sk-SK" dirty="0" smtClean="0"/>
              <a:t>, S</a:t>
            </a:r>
            <a:r>
              <a:rPr lang="sk-SK" baseline="30000" dirty="0" smtClean="0"/>
              <a:t>2-</a:t>
            </a:r>
            <a:r>
              <a:rPr lang="sk-SK" dirty="0" smtClean="0"/>
              <a:t>, NO</a:t>
            </a:r>
            <a:r>
              <a:rPr lang="sk-SK" baseline="-25000" dirty="0" smtClean="0"/>
              <a:t>2</a:t>
            </a:r>
            <a:r>
              <a:rPr lang="sk-SK" baseline="30000" dirty="0" smtClean="0"/>
              <a:t>-</a:t>
            </a:r>
          </a:p>
          <a:p>
            <a:pPr eaLnBrk="1" hangingPunct="1"/>
            <a:endParaRPr lang="sk-SK" baseline="30000" dirty="0" smtClean="0"/>
          </a:p>
          <a:p>
            <a:pPr eaLnBrk="1" hangingPunct="1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sahu 1"/>
          <p:cNvSpPr>
            <a:spLocks noGrp="1"/>
          </p:cNvSpPr>
          <p:nvPr>
            <p:ph idx="1"/>
          </p:nvPr>
        </p:nvSpPr>
        <p:spPr>
          <a:xfrm>
            <a:off x="539750" y="1988840"/>
            <a:ext cx="8229600" cy="486916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sk-SK" dirty="0" smtClean="0"/>
              <a:t> 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Niektoré látky m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ôžu reagovať aj ako kyseliny, aj ako zásady (aj odovzdávať aj prijímať H+)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Závisí to od reakčného partnera. Takéto látky  nazývame  </a:t>
            </a:r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amfotérne (amfolyty). 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Napr.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       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2-</a:t>
            </a:r>
          </a:p>
          <a:p>
            <a:pPr>
              <a:buNone/>
            </a:pPr>
            <a:endParaRPr lang="sk-SK" b="1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7538" y="842963"/>
            <a:ext cx="8229600" cy="1001861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rgbClr val="FF0000"/>
                </a:solidFill>
              </a:rPr>
              <a:t>     </a:t>
            </a:r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AMFOTÉRNE   LÁTKY </a:t>
            </a:r>
            <a:endParaRPr lang="sk-SK" sz="40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131840" y="42210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788024" y="422108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75856" y="43651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+ H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9" name="Obdĺžnik 8"/>
          <p:cNvSpPr/>
          <p:nvPr/>
        </p:nvSpPr>
        <p:spPr>
          <a:xfrm>
            <a:off x="5508104" y="43651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-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endParaRPr lang="sk-SK" dirty="0"/>
          </a:p>
        </p:txBody>
      </p:sp>
      <p:pic>
        <p:nvPicPr>
          <p:cNvPr id="1026" name="Picture 2" descr="https://qph.fs.quoracdn.net/main-qimg-f0b97b16858fc1511d2c85e81b76ede4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2983537" y="5733256"/>
            <a:ext cx="3531865" cy="9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1431</TotalTime>
  <Words>1115</Words>
  <Application>Microsoft Office PowerPoint</Application>
  <PresentationFormat>Prezentácia na obrazovke (4:3)</PresentationFormat>
  <Paragraphs>289</Paragraphs>
  <Slides>37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Lucida Sans Unicode</vt:lpstr>
      <vt:lpstr>Times New Roman</vt:lpstr>
      <vt:lpstr>Verdana</vt:lpstr>
      <vt:lpstr>Wingdings</vt:lpstr>
      <vt:lpstr>Wingdings 2</vt:lpstr>
      <vt:lpstr>Wingdings 3</vt:lpstr>
      <vt:lpstr>PROTOLYTICKÉ  REAKCIE</vt:lpstr>
      <vt:lpstr>PROTOLYTICKÉ  REAKCIE</vt:lpstr>
      <vt:lpstr>Acidobázické reakcie</vt:lpstr>
      <vt:lpstr>   TEÓRIE KYSELÍN A ZÁSAD </vt:lpstr>
      <vt:lpstr> 1.ARRHENIOVA TEÓRIA</vt:lpstr>
      <vt:lpstr>Prezentácia programu PowerPoint</vt:lpstr>
      <vt:lpstr>Prezentácia programu PowerPoint</vt:lpstr>
      <vt:lpstr>Prezentácia programu PowerPoint</vt:lpstr>
      <vt:lpstr>Prezentácia programu PowerPoint</vt:lpstr>
      <vt:lpstr>     AMFOTÉRNE   LÁTKY </vt:lpstr>
      <vt:lpstr>Prezentácia programu PowerPoint</vt:lpstr>
      <vt:lpstr>Pri protolytickej reakcii</vt:lpstr>
      <vt:lpstr>Prezentácia programu PowerPoint</vt:lpstr>
      <vt:lpstr>Všeobecný zápis protolytickej reakcie:</vt:lpstr>
      <vt:lpstr>Prezentácia programu PowerPoint</vt:lpstr>
      <vt:lpstr>Prezentácia programu PowerPoint</vt:lpstr>
      <vt:lpstr>Sila kyselín </vt:lpstr>
      <vt:lpstr>Reakcia vodných roztokov kyselín a zásad sa nazýva neutralizácia.   Napríklad:            HCl(aq)  + NaOH(aq)  →  H2O(l) + NaCl(aq)   Iónový zápis:       H+(aq) + Cl-(aq) + Na+(aq) + OH-(aq) → H2O(I) + Na+(aq)+ Cl-(aq)  Skrátený iónový zápis:              H+(aq) + OH-(aq) → H2O(I)    </vt:lpstr>
      <vt:lpstr>Prezentácia programu PowerPoint</vt:lpstr>
      <vt:lpstr>Prezentácia programu PowerPoint</vt:lpstr>
      <vt:lpstr>Úloha 1: </vt:lpstr>
      <vt:lpstr>Ako nám to išlo?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ucitel</cp:lastModifiedBy>
  <cp:revision>111</cp:revision>
  <dcterms:created xsi:type="dcterms:W3CDTF">2010-05-11T19:54:49Z</dcterms:created>
  <dcterms:modified xsi:type="dcterms:W3CDTF">2024-03-11T10:24:41Z</dcterms:modified>
</cp:coreProperties>
</file>