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2" r:id="rId4"/>
    <p:sldId id="259" r:id="rId5"/>
    <p:sldId id="260" r:id="rId6"/>
    <p:sldId id="258"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3/4/2021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46676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3/4/2021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457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3/4/2021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341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3/4/2021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183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3/4/2021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5360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3/4/2021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130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3/4/2021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6166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3/4/2021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312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3/4/2021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2133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3/4/2021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524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3/4/2021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5027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3/4/2021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781831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31" name="Picture 3">
            <a:extLst>
              <a:ext uri="{FF2B5EF4-FFF2-40B4-BE49-F238E27FC236}">
                <a16:creationId xmlns:a16="http://schemas.microsoft.com/office/drawing/2014/main" id="{7CED34AC-CA9B-4FE1-B239-61C37FFDB3C3}"/>
              </a:ext>
            </a:extLst>
          </p:cNvPr>
          <p:cNvPicPr>
            <a:picLocks noChangeAspect="1"/>
          </p:cNvPicPr>
          <p:nvPr/>
        </p:nvPicPr>
        <p:blipFill rotWithShape="1">
          <a:blip r:embed="rId2">
            <a:alphaModFix amt="40000"/>
          </a:blip>
          <a:srcRect t="4561" r="-1" b="15631"/>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Nadpis 1">
            <a:extLst>
              <a:ext uri="{FF2B5EF4-FFF2-40B4-BE49-F238E27FC236}">
                <a16:creationId xmlns:a16="http://schemas.microsoft.com/office/drawing/2014/main" id="{103969BD-D62A-4B19-B2D0-E341D30ADB85}"/>
              </a:ext>
            </a:extLst>
          </p:cNvPr>
          <p:cNvSpPr>
            <a:spLocks noGrp="1"/>
          </p:cNvSpPr>
          <p:nvPr>
            <p:ph type="ctrTitle"/>
          </p:nvPr>
        </p:nvSpPr>
        <p:spPr>
          <a:xfrm>
            <a:off x="2562606" y="1122363"/>
            <a:ext cx="7063739" cy="2387600"/>
          </a:xfrm>
        </p:spPr>
        <p:txBody>
          <a:bodyPr>
            <a:normAutofit/>
          </a:bodyPr>
          <a:lstStyle/>
          <a:p>
            <a:r>
              <a:rPr lang="sk-SK" sz="3000" b="1" dirty="0">
                <a:solidFill>
                  <a:srgbClr val="FFFFFF"/>
                </a:solidFill>
              </a:rPr>
              <a:t>Argumentácia a presvedčovanie (stručný pohľad do dejín). Argumenty, predpoklady, závery. Argumentačná výpoveď. </a:t>
            </a:r>
            <a:br>
              <a:rPr lang="sk-SK" sz="3000" dirty="0">
                <a:solidFill>
                  <a:srgbClr val="FFFFFF"/>
                </a:solidFill>
              </a:rPr>
            </a:br>
            <a:endParaRPr lang="sk-SK" sz="3000" dirty="0">
              <a:solidFill>
                <a:srgbClr val="FFFFFF"/>
              </a:solidFill>
            </a:endParaRPr>
          </a:p>
        </p:txBody>
      </p:sp>
      <p:sp>
        <p:nvSpPr>
          <p:cNvPr id="3" name="Podnadpis 2">
            <a:extLst>
              <a:ext uri="{FF2B5EF4-FFF2-40B4-BE49-F238E27FC236}">
                <a16:creationId xmlns:a16="http://schemas.microsoft.com/office/drawing/2014/main" id="{DD5468FF-DB88-4909-8F57-7090A1D4E773}"/>
              </a:ext>
            </a:extLst>
          </p:cNvPr>
          <p:cNvSpPr>
            <a:spLocks noGrp="1"/>
          </p:cNvSpPr>
          <p:nvPr>
            <p:ph type="subTitle" idx="1"/>
          </p:nvPr>
        </p:nvSpPr>
        <p:spPr>
          <a:xfrm>
            <a:off x="2562606" y="3602038"/>
            <a:ext cx="7063739" cy="1655762"/>
          </a:xfrm>
        </p:spPr>
        <p:txBody>
          <a:bodyPr>
            <a:normAutofit/>
          </a:bodyPr>
          <a:lstStyle/>
          <a:p>
            <a:endParaRPr lang="sk-SK">
              <a:solidFill>
                <a:srgbClr val="FFFFFF"/>
              </a:solidFill>
            </a:endParaRPr>
          </a:p>
        </p:txBody>
      </p:sp>
    </p:spTree>
    <p:extLst>
      <p:ext uri="{BB962C8B-B14F-4D97-AF65-F5344CB8AC3E}">
        <p14:creationId xmlns:p14="http://schemas.microsoft.com/office/powerpoint/2010/main" val="219600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5069C5-3E1A-4D64-ACF6-A7E8BC2F6792}"/>
              </a:ext>
            </a:extLst>
          </p:cNvPr>
          <p:cNvSpPr>
            <a:spLocks noGrp="1"/>
          </p:cNvSpPr>
          <p:nvPr>
            <p:ph type="title"/>
          </p:nvPr>
        </p:nvSpPr>
        <p:spPr>
          <a:xfrm>
            <a:off x="777240" y="365125"/>
            <a:ext cx="10659110" cy="708301"/>
          </a:xfrm>
        </p:spPr>
        <p:txBody>
          <a:bodyPr>
            <a:normAutofit/>
          </a:bodyPr>
          <a:lstStyle/>
          <a:p>
            <a:r>
              <a:rPr lang="sk-SK" sz="2400" dirty="0"/>
              <a:t>Porovnanie logickej argumentácie a argumentácie za účelom presvedčovania</a:t>
            </a:r>
          </a:p>
        </p:txBody>
      </p:sp>
      <p:sp>
        <p:nvSpPr>
          <p:cNvPr id="3" name="Zástupný objekt pre obsah 2">
            <a:extLst>
              <a:ext uri="{FF2B5EF4-FFF2-40B4-BE49-F238E27FC236}">
                <a16:creationId xmlns:a16="http://schemas.microsoft.com/office/drawing/2014/main" id="{40ED7AA0-B4DE-4D6F-9586-F444C267E86A}"/>
              </a:ext>
            </a:extLst>
          </p:cNvPr>
          <p:cNvSpPr>
            <a:spLocks noGrp="1"/>
          </p:cNvSpPr>
          <p:nvPr>
            <p:ph idx="1"/>
          </p:nvPr>
        </p:nvSpPr>
        <p:spPr>
          <a:xfrm>
            <a:off x="777240" y="1219200"/>
            <a:ext cx="10659110" cy="4957763"/>
          </a:xfrm>
        </p:spPr>
        <p:txBody>
          <a:bodyPr>
            <a:normAutofit lnSpcReduction="10000"/>
          </a:bodyPr>
          <a:lstStyle/>
          <a:p>
            <a:r>
              <a:rPr lang="sk-SK" dirty="0"/>
              <a:t>Logická argumentácia („teoretická logika“) verzus „praktická logika“ (neformálna)</a:t>
            </a:r>
          </a:p>
          <a:p>
            <a:r>
              <a:rPr lang="sk-SK" dirty="0"/>
              <a:t>predmetom teórie argumentácie nebude argumentácia v tomto striktnom logickom zmysle, ale argumentácia, ktorá má aj </a:t>
            </a:r>
            <a:r>
              <a:rPr lang="sk-SK" dirty="0" err="1"/>
              <a:t>mimologickú</a:t>
            </a:r>
            <a:r>
              <a:rPr lang="sk-SK" dirty="0"/>
              <a:t>, presvedčovaciu zložku (je bližšie k umeniu, než k racionálnym deduktívnym disciplínam (logika, matematika))</a:t>
            </a:r>
          </a:p>
          <a:p>
            <a:pPr marL="0" indent="0" algn="ctr">
              <a:buNone/>
            </a:pPr>
            <a:r>
              <a:rPr lang="sk-SK" b="1" dirty="0"/>
              <a:t>Argumentačná výpoveď</a:t>
            </a:r>
          </a:p>
          <a:p>
            <a:r>
              <a:rPr lang="sk-SK" dirty="0"/>
              <a:t>Argument je spravidla prezentovaný v rámci širšej výpovede, ktorú nazývame argumentačná výpoveď. </a:t>
            </a:r>
          </a:p>
          <a:p>
            <a:r>
              <a:rPr lang="sk-SK" b="1" dirty="0"/>
              <a:t>Pod argumentačnou výpoveďou sa rozumie výpoveď, v ktorej sa pomocou jedného alebo viacerých výrokov (predpokladov) zdôvodňuje nejaký iný (v zásade problematický) výrok (záver).</a:t>
            </a:r>
            <a:r>
              <a:rPr lang="sk-SK" dirty="0"/>
              <a:t> Systém výrokov z argumentačnej výpovede, ktorá sa skladá z predpokladov a záveru, nazývame </a:t>
            </a:r>
            <a:r>
              <a:rPr lang="sk-SK" b="1" dirty="0"/>
              <a:t>argumentom</a:t>
            </a:r>
            <a:r>
              <a:rPr lang="sk-SK" dirty="0"/>
              <a:t> (argumentom obsiahnutým v argumentačnej výpovedi).</a:t>
            </a:r>
          </a:p>
          <a:p>
            <a:pPr marL="0" lvl="0" indent="0">
              <a:buNone/>
            </a:pPr>
            <a:r>
              <a:rPr lang="sk-SK" dirty="0"/>
              <a:t>Príklad: </a:t>
            </a:r>
            <a:r>
              <a:rPr lang="sk-SK" i="1" dirty="0"/>
              <a:t>„Číslo 231093 je deliteľné tromi, keďže ciferný súčet tohto čísla je deliteľný tromi.“</a:t>
            </a:r>
          </a:p>
          <a:p>
            <a:pPr marL="0" indent="0">
              <a:buNone/>
            </a:pPr>
            <a:r>
              <a:rPr lang="sk-SK" dirty="0"/>
              <a:t>Táto argumentačná výpoveď obsahuje argument, ktorý je zložený z jedného predpokladu a záveru:</a:t>
            </a:r>
          </a:p>
          <a:p>
            <a:pPr marL="0" indent="0">
              <a:buNone/>
            </a:pPr>
            <a:r>
              <a:rPr lang="sk-SK" dirty="0"/>
              <a:t>P: Ciferný súčet čísla 231093 je deliteľný tromi.</a:t>
            </a:r>
          </a:p>
          <a:p>
            <a:pPr marL="0" indent="0">
              <a:buNone/>
            </a:pPr>
            <a:r>
              <a:rPr lang="sk-SK" dirty="0"/>
              <a:t>Z: Číslo 231093 je deliteľné tromi.</a:t>
            </a:r>
          </a:p>
          <a:p>
            <a:endParaRPr lang="sk-SK" dirty="0"/>
          </a:p>
        </p:txBody>
      </p:sp>
    </p:spTree>
    <p:extLst>
      <p:ext uri="{BB962C8B-B14F-4D97-AF65-F5344CB8AC3E}">
        <p14:creationId xmlns:p14="http://schemas.microsoft.com/office/powerpoint/2010/main" val="24637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C64452F-2A6D-4B86-91B5-734F2C2F9EAA}"/>
              </a:ext>
            </a:extLst>
          </p:cNvPr>
          <p:cNvSpPr>
            <a:spLocks noGrp="1"/>
          </p:cNvSpPr>
          <p:nvPr>
            <p:ph type="title"/>
          </p:nvPr>
        </p:nvSpPr>
        <p:spPr>
          <a:xfrm>
            <a:off x="777240" y="365125"/>
            <a:ext cx="10659110" cy="125205"/>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DAE5C03B-E329-4D9A-A42F-830039EE5AF2}"/>
              </a:ext>
            </a:extLst>
          </p:cNvPr>
          <p:cNvSpPr>
            <a:spLocks noGrp="1"/>
          </p:cNvSpPr>
          <p:nvPr>
            <p:ph idx="1"/>
          </p:nvPr>
        </p:nvSpPr>
        <p:spPr>
          <a:xfrm>
            <a:off x="777240" y="848140"/>
            <a:ext cx="10659110" cy="5328824"/>
          </a:xfrm>
        </p:spPr>
        <p:txBody>
          <a:bodyPr>
            <a:normAutofit/>
          </a:bodyPr>
          <a:lstStyle/>
          <a:p>
            <a:r>
              <a:rPr lang="sk-SK" dirty="0"/>
              <a:t>Okrem uvedenia predpokladov a záveru argumentačná výpoveď obsahuje nasledovné elementy (nie nevyhnutne všetky naraz a nie nevyhnutne v uvedenom poradí):</a:t>
            </a:r>
          </a:p>
          <a:p>
            <a:r>
              <a:rPr lang="sk-SK" dirty="0"/>
              <a:t>(a)	vstupné úvahy, ktoré napr. určujú tému a druh skúmanej problematiky a pod..;</a:t>
            </a:r>
          </a:p>
          <a:p>
            <a:r>
              <a:rPr lang="sk-SK" dirty="0"/>
              <a:t>(b)	vysvetlenia a rôzne údaje, ktoré majú vplyv na pochopenie obsahu predpokladov;</a:t>
            </a:r>
          </a:p>
          <a:p>
            <a:r>
              <a:rPr lang="sk-SK" dirty="0"/>
              <a:t>(c)	odkazy na isté fakty, opis stavu vecí, históriu problému, výpovede iných osôb, na ktoré sa argumentujúci snaží nadviazať, a pod..</a:t>
            </a:r>
          </a:p>
          <a:p>
            <a:r>
              <a:rPr lang="sk-SK" dirty="0"/>
              <a:t>(d)	elementy zvýrazňujúce fakt argumentovania, </a:t>
            </a:r>
            <a:r>
              <a:rPr lang="sk-SK" dirty="0" err="1"/>
              <a:t>o.i</a:t>
            </a:r>
            <a:r>
              <a:rPr lang="sk-SK" dirty="0"/>
              <a:t>. slová ako lebo, pretože, a preto (por. nižšie);</a:t>
            </a:r>
          </a:p>
          <a:p>
            <a:r>
              <a:rPr lang="sk-SK" dirty="0"/>
              <a:t>(e)	prezentácia argumentov, ktoré podopierajú jednotlivé predpoklady (tzv. </a:t>
            </a:r>
            <a:r>
              <a:rPr lang="sk-SK" dirty="0" err="1"/>
              <a:t>podargumentov</a:t>
            </a:r>
            <a:r>
              <a:rPr lang="sk-SK" dirty="0"/>
              <a:t>, por. nižšie);</a:t>
            </a:r>
          </a:p>
          <a:p>
            <a:r>
              <a:rPr lang="sk-SK" dirty="0"/>
              <a:t>(f)	elementy, ktoré majú vplývať na prijímateľa argumentu, ako: vyvolanie záujmu o tému, udržanie pozornosti, vyvolanie emócii žiadúcich z pohľadu argumentujúceho či estetických pocitov, naklonenie priazne smerom k argumentujúcemu, niekedy tiež oslabenie kriticizmu u prijímateľa </a:t>
            </a:r>
            <a:r>
              <a:rPr lang="sk-SK" dirty="0" err="1"/>
              <a:t>atp</a:t>
            </a:r>
            <a:r>
              <a:rPr lang="sk-SK" dirty="0"/>
              <a:t>.</a:t>
            </a:r>
          </a:p>
          <a:p>
            <a:r>
              <a:rPr lang="sk-SK" dirty="0"/>
              <a:t>(g)	vyjadrenie vnútorných stavov hovoriaceho a jeho vzťahu k predmetu argumentácie.</a:t>
            </a:r>
          </a:p>
          <a:p>
            <a:endParaRPr lang="sk-SK" dirty="0"/>
          </a:p>
        </p:txBody>
      </p:sp>
    </p:spTree>
    <p:extLst>
      <p:ext uri="{BB962C8B-B14F-4D97-AF65-F5344CB8AC3E}">
        <p14:creationId xmlns:p14="http://schemas.microsoft.com/office/powerpoint/2010/main" val="116783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F5CD24F-822E-4E65-BE29-45BFFC13E6AE}"/>
              </a:ext>
            </a:extLst>
          </p:cNvPr>
          <p:cNvSpPr>
            <a:spLocks noGrp="1"/>
          </p:cNvSpPr>
          <p:nvPr>
            <p:ph type="title"/>
          </p:nvPr>
        </p:nvSpPr>
        <p:spPr>
          <a:xfrm>
            <a:off x="777240" y="365126"/>
            <a:ext cx="10659110" cy="315912"/>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DFACA0E2-3F05-4805-8AF4-5224ED80510F}"/>
              </a:ext>
            </a:extLst>
          </p:cNvPr>
          <p:cNvSpPr>
            <a:spLocks noGrp="1"/>
          </p:cNvSpPr>
          <p:nvPr>
            <p:ph idx="1"/>
          </p:nvPr>
        </p:nvSpPr>
        <p:spPr>
          <a:xfrm>
            <a:off x="777240" y="821635"/>
            <a:ext cx="10659110" cy="5355328"/>
          </a:xfrm>
        </p:spPr>
        <p:txBody>
          <a:bodyPr>
            <a:normAutofit/>
          </a:bodyPr>
          <a:lstStyle/>
          <a:p>
            <a:r>
              <a:rPr lang="sk-SK" dirty="0"/>
              <a:t>Základnou stavebnou jednotkou argumentov je téza, čiže tvrdenie alebo výrok. Argumentačné usudzovanie je proces, pri ktorom na základe jednej alebo viacerých tvrdení odôvodníme a potvrdíme nejakú tézu. Aby sme mohli určiť, či je usudzovanie správne, musíme skúmať tvrdenia, ktorými tento proces končí, začína ako aj ich vzájomné vzťahy.</a:t>
            </a:r>
          </a:p>
          <a:p>
            <a:r>
              <a:rPr lang="sk-SK" dirty="0"/>
              <a:t>Aby bola skupina tvrdení argumentom, musí mať štruktúru. Táto </a:t>
            </a:r>
            <a:r>
              <a:rPr lang="sk-SK" b="1" dirty="0"/>
              <a:t>štruktúra</a:t>
            </a:r>
            <a:r>
              <a:rPr lang="sk-SK" dirty="0"/>
              <a:t> býva najčastejšie vyjadrená termínmi </a:t>
            </a:r>
            <a:r>
              <a:rPr lang="sk-SK" b="1" dirty="0"/>
              <a:t>predpoklad a záver.</a:t>
            </a:r>
          </a:p>
          <a:p>
            <a:r>
              <a:rPr lang="sk-SK" dirty="0"/>
              <a:t>Najjednoduchší argument (jednoduchý argument) sa skladá z jedného predpokladu a jedného vyplývajúceho záveru.</a:t>
            </a:r>
          </a:p>
          <a:p>
            <a:r>
              <a:rPr lang="sk-SK" dirty="0"/>
              <a:t>Príklad: </a:t>
            </a:r>
            <a:r>
              <a:rPr lang="sk-SK" i="1" dirty="0"/>
              <a:t>„Človek nikdy nevie čo sa môže prihodiť. Preto je rozumné uzatvoriť životné poistenie.“</a:t>
            </a:r>
          </a:p>
          <a:p>
            <a:r>
              <a:rPr lang="sk-SK" dirty="0"/>
              <a:t>Predpoklad a záver sú obsiahnuté v jednej vete</a:t>
            </a:r>
            <a:r>
              <a:rPr lang="sk-SK" b="1" dirty="0"/>
              <a:t>: </a:t>
            </a:r>
            <a:r>
              <a:rPr lang="sk-SK" i="1" dirty="0"/>
              <a:t>„Keďže človek nikdy nevie, čo sa môže prihodiť, je rozumné uzatvoriť životné poistenie.“</a:t>
            </a:r>
          </a:p>
          <a:p>
            <a:r>
              <a:rPr lang="sk-SK" dirty="0"/>
              <a:t>V jednoduchých argumentoch </a:t>
            </a:r>
            <a:r>
              <a:rPr lang="sk-SK" b="1" dirty="0"/>
              <a:t>môže tvrdenie vyjadrujúce záver predchádzať predpokladu:</a:t>
            </a:r>
          </a:p>
          <a:p>
            <a:pPr marL="0" lvl="0" indent="0">
              <a:buNone/>
            </a:pPr>
            <a:r>
              <a:rPr lang="sk-SK" i="1" dirty="0"/>
              <a:t>„Potravinová správa a ministerstvo zdravotníctva by mali okamžite zakázať predaj cigariet. Koniec koncov, fajčenie je najčastejšia odvrátiteľná príčina úmrtia.“</a:t>
            </a:r>
          </a:p>
          <a:p>
            <a:pPr marL="0" indent="0">
              <a:buNone/>
            </a:pPr>
            <a:r>
              <a:rPr lang="sk-SK" i="1" dirty="0"/>
              <a:t>„Každý zákon je zločin, lebo každý zákon je porušením slobody.“</a:t>
            </a:r>
          </a:p>
          <a:p>
            <a:endParaRPr lang="sk-SK" dirty="0"/>
          </a:p>
          <a:p>
            <a:endParaRPr lang="sk-SK" dirty="0"/>
          </a:p>
        </p:txBody>
      </p:sp>
    </p:spTree>
    <p:extLst>
      <p:ext uri="{BB962C8B-B14F-4D97-AF65-F5344CB8AC3E}">
        <p14:creationId xmlns:p14="http://schemas.microsoft.com/office/powerpoint/2010/main" val="297251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086494-6A12-4CED-8ABC-80DD89B7F660}"/>
              </a:ext>
            </a:extLst>
          </p:cNvPr>
          <p:cNvSpPr>
            <a:spLocks noGrp="1"/>
          </p:cNvSpPr>
          <p:nvPr>
            <p:ph type="title"/>
          </p:nvPr>
        </p:nvSpPr>
        <p:spPr>
          <a:xfrm>
            <a:off x="777240" y="365126"/>
            <a:ext cx="10659110" cy="642039"/>
          </a:xfrm>
        </p:spPr>
        <p:txBody>
          <a:bodyPr>
            <a:normAutofit/>
          </a:bodyPr>
          <a:lstStyle/>
          <a:p>
            <a:endParaRPr lang="sk-SK" sz="2400" dirty="0"/>
          </a:p>
        </p:txBody>
      </p:sp>
      <p:sp>
        <p:nvSpPr>
          <p:cNvPr id="3" name="Zástupný objekt pre obsah 2">
            <a:extLst>
              <a:ext uri="{FF2B5EF4-FFF2-40B4-BE49-F238E27FC236}">
                <a16:creationId xmlns:a16="http://schemas.microsoft.com/office/drawing/2014/main" id="{5F25EDA3-672E-4B64-A844-9CEFED871564}"/>
              </a:ext>
            </a:extLst>
          </p:cNvPr>
          <p:cNvSpPr>
            <a:spLocks noGrp="1"/>
          </p:cNvSpPr>
          <p:nvPr>
            <p:ph idx="1"/>
          </p:nvPr>
        </p:nvSpPr>
        <p:spPr>
          <a:xfrm>
            <a:off x="777240" y="1007165"/>
            <a:ext cx="10659110" cy="5169798"/>
          </a:xfrm>
        </p:spPr>
        <p:txBody>
          <a:bodyPr/>
          <a:lstStyle/>
          <a:p>
            <a:r>
              <a:rPr lang="sk-SK" dirty="0"/>
              <a:t>každý argument, jednoduchý či zložený, sa skladá zo skupiny tvrdení, z ktorých jedno je záver a ostatné sú predpoklady v jeho prospech</a:t>
            </a:r>
          </a:p>
          <a:p>
            <a:r>
              <a:rPr lang="sk-SK" b="1" dirty="0"/>
              <a:t>Žiadne samostatné tvrdenie nie je argumentom!</a:t>
            </a:r>
          </a:p>
          <a:p>
            <a:r>
              <a:rPr lang="sk-SK" b="1" dirty="0"/>
              <a:t>Nie každá štruktúrovaná skupina tvrdení musí byť argumentom!</a:t>
            </a:r>
          </a:p>
          <a:p>
            <a:pPr marL="0" indent="0">
              <a:buNone/>
            </a:pPr>
            <a:r>
              <a:rPr lang="sk-SK" i="1" dirty="0"/>
              <a:t>„Ťava neuskladňuje vodu vo svojom hrbe. Poriadne sa napije (niekedy vypije až 28 galónov v priebehu desiatich minút), potom rovnomerne rozloží vodu do celého tela. Takto sa dokáže správať úsporne. Má hustý moč a suché výkaly. Dýcha nozdrami a pysk má pevne zovretý. Síce sa potí, ale iba keď je to najnevyhnutnejšie. Dokáže prežiť dehydratáciu až do jednej tretiny vlastnej telesnej váhy. Potom sa napije a opäť sa cíti dobre.“</a:t>
            </a:r>
          </a:p>
          <a:p>
            <a:pPr marL="0" indent="0">
              <a:buNone/>
            </a:pPr>
            <a:r>
              <a:rPr lang="sk-SK" dirty="0"/>
              <a:t>Táto pasáž neobsahuje argument.</a:t>
            </a:r>
          </a:p>
          <a:p>
            <a:pPr marL="0" indent="0">
              <a:buNone/>
            </a:pPr>
            <a:endParaRPr lang="sk-SK" dirty="0"/>
          </a:p>
          <a:p>
            <a:endParaRPr lang="sk-SK" dirty="0"/>
          </a:p>
          <a:p>
            <a:endParaRPr lang="sk-SK" dirty="0"/>
          </a:p>
        </p:txBody>
      </p:sp>
    </p:spTree>
    <p:extLst>
      <p:ext uri="{BB962C8B-B14F-4D97-AF65-F5344CB8AC3E}">
        <p14:creationId xmlns:p14="http://schemas.microsoft.com/office/powerpoint/2010/main" val="237433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B923F3-002E-48FE-9866-76B55C65A7A2}"/>
              </a:ext>
            </a:extLst>
          </p:cNvPr>
          <p:cNvSpPr>
            <a:spLocks noGrp="1"/>
          </p:cNvSpPr>
          <p:nvPr>
            <p:ph type="title"/>
          </p:nvPr>
        </p:nvSpPr>
        <p:spPr>
          <a:xfrm>
            <a:off x="777240" y="365125"/>
            <a:ext cx="10659110" cy="536023"/>
          </a:xfrm>
        </p:spPr>
        <p:txBody>
          <a:bodyPr>
            <a:normAutofit/>
          </a:bodyPr>
          <a:lstStyle/>
          <a:p>
            <a:r>
              <a:rPr lang="sk-SK" sz="2400" dirty="0"/>
              <a:t>Ukazovatele záverov a premís</a:t>
            </a:r>
          </a:p>
        </p:txBody>
      </p:sp>
      <p:sp>
        <p:nvSpPr>
          <p:cNvPr id="3" name="Zástupný objekt pre obsah 2">
            <a:extLst>
              <a:ext uri="{FF2B5EF4-FFF2-40B4-BE49-F238E27FC236}">
                <a16:creationId xmlns:a16="http://schemas.microsoft.com/office/drawing/2014/main" id="{2BE547B0-D0D4-4316-958E-9C86D5F9A88B}"/>
              </a:ext>
            </a:extLst>
          </p:cNvPr>
          <p:cNvSpPr>
            <a:spLocks noGrp="1"/>
          </p:cNvSpPr>
          <p:nvPr>
            <p:ph idx="1"/>
          </p:nvPr>
        </p:nvSpPr>
        <p:spPr>
          <a:xfrm>
            <a:off x="777240" y="1007165"/>
            <a:ext cx="10659110" cy="5169798"/>
          </a:xfrm>
        </p:spPr>
        <p:txBody>
          <a:bodyPr/>
          <a:lstStyle/>
          <a:p>
            <a:r>
              <a:rPr lang="sk-SK" b="1" dirty="0"/>
              <a:t>ukazovatele (indikátory) záveru (</a:t>
            </a:r>
            <a:r>
              <a:rPr lang="sk-SK" dirty="0"/>
              <a:t>ich prítomnosť, aj keď nie spravidla, naznačuje, že nasledujúca téza bude záverom argumentu): „preto“; „a teda“; „pre tieto príčiny“; „z toho vyplýva nasledovné“; „tak“; „takže“; „to naznačuje, poukazuje“; „dá sa usudzovať, že“; a pod.</a:t>
            </a:r>
          </a:p>
          <a:p>
            <a:r>
              <a:rPr lang="sk-SK" b="1" dirty="0"/>
              <a:t>indikátory predpokladov </a:t>
            </a:r>
            <a:r>
              <a:rPr lang="sk-SK" dirty="0"/>
              <a:t>(obyčajne sprevádzajú predpoklady argumentov): napr. výraz „keďže“, „na základe“, „ak“ a pod.</a:t>
            </a:r>
          </a:p>
          <a:p>
            <a:r>
              <a:rPr lang="sk-SK" dirty="0"/>
              <a:t>existujú aj také výpovede, ktoré síce obsahujú tieto ukazovatele (predpokladov alebo záveru), ale nebudú patriť medzi argumentačné výpovede)</a:t>
            </a:r>
          </a:p>
          <a:p>
            <a:pPr marL="0" indent="0">
              <a:buNone/>
            </a:pPr>
            <a:r>
              <a:rPr lang="sk-SK" dirty="0"/>
              <a:t>Napr.:</a:t>
            </a:r>
          </a:p>
          <a:p>
            <a:pPr marL="0" lvl="0" indent="0">
              <a:buNone/>
            </a:pPr>
            <a:r>
              <a:rPr lang="sk-SK" dirty="0"/>
              <a:t>„Mesiac svieti, pretože odráža slnečné svetlo.“</a:t>
            </a:r>
          </a:p>
          <a:p>
            <a:pPr marL="0" lvl="0" indent="0">
              <a:buNone/>
            </a:pPr>
            <a:r>
              <a:rPr lang="sk-SK" dirty="0"/>
              <a:t>„Fero si neposunul hodinky, preto mešká.“</a:t>
            </a:r>
          </a:p>
          <a:p>
            <a:pPr marL="0" indent="0">
              <a:buNone/>
            </a:pPr>
            <a:r>
              <a:rPr lang="sk-SK" dirty="0"/>
              <a:t>-  je známe, že mesiac svieti a udáva sa len príčina toho, prečo mesiac svieti, v ďalšom príklade sa vie, že Fero mešká a podáva sa tu len vysvetlenie jeho meškania; tieto a podobné výpovede sa dajú nazvať vysvetľovacie, avšak </a:t>
            </a:r>
            <a:r>
              <a:rPr lang="sk-SK"/>
              <a:t>neobsahujú argumenty (v </a:t>
            </a:r>
            <a:r>
              <a:rPr lang="sk-SK" dirty="0"/>
              <a:t>takýchto výpovediach ide predovšetkým o zodpovedanie otázky „Prečo?“ v takej situácii, keď je už odniekiaľ známy fakt, na ktorý sa pýtame; v týchto výpovediach ide len o </a:t>
            </a:r>
            <a:r>
              <a:rPr lang="sk-SK"/>
              <a:t>príčinno-následný vzťah)</a:t>
            </a:r>
            <a:endParaRPr lang="sk-SK" dirty="0"/>
          </a:p>
          <a:p>
            <a:endParaRPr lang="sk-SK" dirty="0"/>
          </a:p>
          <a:p>
            <a:endParaRPr lang="sk-SK" dirty="0"/>
          </a:p>
          <a:p>
            <a:endParaRPr lang="sk-SK" dirty="0"/>
          </a:p>
          <a:p>
            <a:endParaRPr lang="sk-SK" dirty="0"/>
          </a:p>
        </p:txBody>
      </p:sp>
    </p:spTree>
    <p:extLst>
      <p:ext uri="{BB962C8B-B14F-4D97-AF65-F5344CB8AC3E}">
        <p14:creationId xmlns:p14="http://schemas.microsoft.com/office/powerpoint/2010/main" val="420647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D9F4FE-A858-4AF9-8B62-256E5C0D20A4}"/>
              </a:ext>
            </a:extLst>
          </p:cNvPr>
          <p:cNvSpPr>
            <a:spLocks noGrp="1"/>
          </p:cNvSpPr>
          <p:nvPr>
            <p:ph type="title"/>
          </p:nvPr>
        </p:nvSpPr>
        <p:spPr>
          <a:xfrm>
            <a:off x="777240" y="365126"/>
            <a:ext cx="10659110" cy="315912"/>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CA6EAC30-56AD-4B71-A183-340D61A2AB71}"/>
              </a:ext>
            </a:extLst>
          </p:cNvPr>
          <p:cNvSpPr>
            <a:spLocks noGrp="1"/>
          </p:cNvSpPr>
          <p:nvPr>
            <p:ph idx="1"/>
          </p:nvPr>
        </p:nvSpPr>
        <p:spPr>
          <a:xfrm>
            <a:off x="777240" y="887896"/>
            <a:ext cx="10659110" cy="5289067"/>
          </a:xfrm>
        </p:spPr>
        <p:txBody>
          <a:bodyPr>
            <a:normAutofit/>
          </a:bodyPr>
          <a:lstStyle/>
          <a:p>
            <a:r>
              <a:rPr lang="sk-SK" dirty="0"/>
              <a:t>Argumentácia = činnosť, s ktorou sa bežne stretávame v každodennom živote, je rozšírená vo vedách, vo vedeckých štúdiách, na súdoch a podobne</a:t>
            </a:r>
          </a:p>
          <a:p>
            <a:r>
              <a:rPr lang="sk-SK" dirty="0"/>
              <a:t>Argumentácia → názov „nová rétorika“ (Ch. </a:t>
            </a:r>
            <a:r>
              <a:rPr lang="sk-SK" dirty="0" err="1"/>
              <a:t>Perelman</a:t>
            </a:r>
            <a:r>
              <a:rPr lang="sk-SK" dirty="0"/>
              <a:t>)</a:t>
            </a:r>
          </a:p>
          <a:p>
            <a:r>
              <a:rPr lang="sk-SK" dirty="0"/>
              <a:t>Teória argumentácie je pomerne nová vedná disciplína: analýza argumentačného procesu sa dostáva do pozornosti logikov, lingvistov, psychológov a filozofov približne v druhej polovici 20.storočia (začínajú sa rozvíjať úvahy o povahe argumentácie, o vzťahu argumentácie k platnému logickému usudzovaniu na jednej strane a jej vzťahu k rétorike na strane druhej). </a:t>
            </a:r>
          </a:p>
          <a:p>
            <a:r>
              <a:rPr lang="sk-SK" dirty="0"/>
              <a:t>na prelome 50-tych a 60-tych rokov 20. storočia tieto úvahy nájdeme najmä v prácach Ch. </a:t>
            </a:r>
            <a:r>
              <a:rPr lang="sk-SK" dirty="0" err="1"/>
              <a:t>Perelmana</a:t>
            </a:r>
            <a:r>
              <a:rPr lang="sk-SK" dirty="0"/>
              <a:t> a S. </a:t>
            </a:r>
            <a:r>
              <a:rPr lang="sk-SK" dirty="0" err="1"/>
              <a:t>Toulmina</a:t>
            </a:r>
            <a:r>
              <a:rPr lang="sk-SK" dirty="0"/>
              <a:t>; v 70-tych rokov 20. storočia sa rozvíja </a:t>
            </a:r>
            <a:r>
              <a:rPr lang="sk-SK" dirty="0" err="1"/>
              <a:t>pragma</a:t>
            </a:r>
            <a:r>
              <a:rPr lang="sk-SK" dirty="0"/>
              <a:t> –dialektický prístup k povahe argumentácie</a:t>
            </a:r>
          </a:p>
          <a:p>
            <a:r>
              <a:rPr lang="sk-SK" dirty="0"/>
              <a:t>Teória argumentácie rieši nasledovné problémy: problematiku povahy argumentácie, problém vzťahu argumentácie k formálne platným dôkazom, problém zvýraznenia rétorických a psychologických prvkov argumentácie, problematiku odlíšenia správnej argumentácie od nesprávnej, opis typov nesprávnych a nekorektných argumentov, aplikovateľnosť argumentácie v argumentačnej praxi a pod.</a:t>
            </a:r>
          </a:p>
          <a:p>
            <a:pPr marL="0" indent="0">
              <a:buNone/>
            </a:pPr>
            <a:endParaRPr lang="sk-SK" dirty="0"/>
          </a:p>
        </p:txBody>
      </p:sp>
    </p:spTree>
    <p:extLst>
      <p:ext uri="{BB962C8B-B14F-4D97-AF65-F5344CB8AC3E}">
        <p14:creationId xmlns:p14="http://schemas.microsoft.com/office/powerpoint/2010/main" val="324203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736E40-BF46-4E6B-90BD-FE1AAD74882B}"/>
              </a:ext>
            </a:extLst>
          </p:cNvPr>
          <p:cNvSpPr>
            <a:spLocks noGrp="1"/>
          </p:cNvSpPr>
          <p:nvPr>
            <p:ph type="title"/>
          </p:nvPr>
        </p:nvSpPr>
        <p:spPr>
          <a:xfrm>
            <a:off x="777240" y="365126"/>
            <a:ext cx="10659110" cy="575778"/>
          </a:xfrm>
        </p:spPr>
        <p:txBody>
          <a:bodyPr>
            <a:normAutofit/>
          </a:bodyPr>
          <a:lstStyle/>
          <a:p>
            <a:r>
              <a:rPr lang="sk-SK" sz="2400" dirty="0"/>
              <a:t>Stručný pohľad do dejín</a:t>
            </a:r>
          </a:p>
        </p:txBody>
      </p:sp>
      <p:sp>
        <p:nvSpPr>
          <p:cNvPr id="3" name="Zástupný objekt pre obsah 2">
            <a:extLst>
              <a:ext uri="{FF2B5EF4-FFF2-40B4-BE49-F238E27FC236}">
                <a16:creationId xmlns:a16="http://schemas.microsoft.com/office/drawing/2014/main" id="{47D60746-D62B-4417-A952-5F4F7A007640}"/>
              </a:ext>
            </a:extLst>
          </p:cNvPr>
          <p:cNvSpPr>
            <a:spLocks noGrp="1"/>
          </p:cNvSpPr>
          <p:nvPr>
            <p:ph idx="1"/>
          </p:nvPr>
        </p:nvSpPr>
        <p:spPr>
          <a:xfrm>
            <a:off x="777240" y="940904"/>
            <a:ext cx="10659110" cy="5236059"/>
          </a:xfrm>
        </p:spPr>
        <p:txBody>
          <a:bodyPr>
            <a:normAutofit lnSpcReduction="10000"/>
          </a:bodyPr>
          <a:lstStyle/>
          <a:p>
            <a:r>
              <a:rPr lang="sk-SK" dirty="0"/>
              <a:t>Kedy je argumentácia potrebná?: pri potrebe zjednotiť názor o nejakej spornej otázke (v starovekom Grécku tento priestor pre argumentáciu získavali muži, nie ženy, otroci alebo deti)</a:t>
            </a:r>
          </a:p>
          <a:p>
            <a:r>
              <a:rPr lang="sk-SK" dirty="0"/>
              <a:t>Umenie presvedčovať má však svoj pôvod už v starovekej ku</a:t>
            </a:r>
          </a:p>
          <a:p>
            <a:r>
              <a:rPr lang="sk-SK" dirty="0"/>
              <a:t>Umenie presvedčovať má svoj pôvod už v starovekej gréckej kultúre (mytológii), kde sa za bohyňu presvedčovania a prehovárania považovala bohyňa menom </a:t>
            </a:r>
            <a:r>
              <a:rPr lang="sk-SK" b="1" dirty="0" err="1"/>
              <a:t>Peithó</a:t>
            </a:r>
            <a:r>
              <a:rPr lang="sk-SK" b="1" dirty="0"/>
              <a:t> (</a:t>
            </a:r>
            <a:r>
              <a:rPr lang="sk-SK" dirty="0"/>
              <a:t>služobníčka bohyne lásky Afrodity; učila prehovárať v milostnom vzťahu)</a:t>
            </a:r>
          </a:p>
          <a:p>
            <a:r>
              <a:rPr lang="sk-SK" dirty="0"/>
              <a:t>V rímskej kultúre vystupovala bohyňa </a:t>
            </a:r>
            <a:r>
              <a:rPr lang="sk-SK" dirty="0" err="1"/>
              <a:t>Peithó</a:t>
            </a:r>
            <a:r>
              <a:rPr lang="sk-SK" dirty="0"/>
              <a:t> pod menom </a:t>
            </a:r>
            <a:r>
              <a:rPr lang="sk-SK" b="1" dirty="0" err="1"/>
              <a:t>Suada</a:t>
            </a:r>
            <a:r>
              <a:rPr lang="sk-SK" dirty="0"/>
              <a:t>, prípadne </a:t>
            </a:r>
            <a:r>
              <a:rPr lang="sk-SK" dirty="0" err="1"/>
              <a:t>Suadela</a:t>
            </a:r>
            <a:r>
              <a:rPr lang="sk-SK" dirty="0"/>
              <a:t>;  jej kompetenciou bolo prehováranie a presvedčovanie. </a:t>
            </a:r>
          </a:p>
          <a:p>
            <a:r>
              <a:rPr lang="sk-SK" dirty="0"/>
              <a:t>Presvedčovanie: Pri presvedčovaní nejde o hocijaký druh ovplyvňovania, ale o také ovplyvňovanie, pri ktorom sa presvedčovaný pod vplyvom presvedčujúceho dobrovoľne, zainteresovane a zúčastnene uisťuje o zdôvodnení istého stanoviska.</a:t>
            </a:r>
          </a:p>
          <a:p>
            <a:r>
              <a:rPr lang="sk-SK" dirty="0"/>
              <a:t>Dôležité znaky správneho presvedčovania</a:t>
            </a:r>
            <a:r>
              <a:rPr lang="sk-SK" b="1" dirty="0"/>
              <a:t>: dobrovoľnosť, zainteresovanosť a zúčastnenosť</a:t>
            </a:r>
          </a:p>
          <a:p>
            <a:r>
              <a:rPr lang="sk-SK" dirty="0"/>
              <a:t>Presvedčiť niekoho o inom názore je možné pri správnom presvedčovaní iba nenútene! (presvedčovaný sa s novým názorom stotožní bez donútenia a na základe vlastného posúdenia stanoviska a informácii, ktoré mu presvedčujúci </a:t>
            </a:r>
            <a:r>
              <a:rPr lang="sk-SK" dirty="0" err="1"/>
              <a:t>predostruje</a:t>
            </a:r>
            <a:r>
              <a:rPr lang="sk-SK" dirty="0"/>
              <a:t>)</a:t>
            </a:r>
          </a:p>
          <a:p>
            <a:r>
              <a:rPr lang="sk-SK" dirty="0"/>
              <a:t>presah aj do náboženstva (odvolávanie sa na bibliu) a vedy (potreba argumentov, ktoré sa dajú verifikovať; presadzuje sa možnosť racionálnej, logickej a vedeckej verifikácie)</a:t>
            </a:r>
          </a:p>
          <a:p>
            <a:endParaRPr lang="sk-SK" dirty="0"/>
          </a:p>
          <a:p>
            <a:endParaRPr lang="sk-SK" dirty="0"/>
          </a:p>
          <a:p>
            <a:endParaRPr lang="sk-SK" dirty="0"/>
          </a:p>
        </p:txBody>
      </p:sp>
    </p:spTree>
    <p:extLst>
      <p:ext uri="{BB962C8B-B14F-4D97-AF65-F5344CB8AC3E}">
        <p14:creationId xmlns:p14="http://schemas.microsoft.com/office/powerpoint/2010/main" val="396469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75A883-432A-4D01-8053-FB3E44ED823B}"/>
              </a:ext>
            </a:extLst>
          </p:cNvPr>
          <p:cNvSpPr>
            <a:spLocks noGrp="1"/>
          </p:cNvSpPr>
          <p:nvPr>
            <p:ph type="title"/>
          </p:nvPr>
        </p:nvSpPr>
        <p:spPr>
          <a:xfrm>
            <a:off x="777240" y="365126"/>
            <a:ext cx="10659110" cy="204717"/>
          </a:xfrm>
        </p:spPr>
        <p:txBody>
          <a:bodyPr>
            <a:noAutofit/>
          </a:bodyPr>
          <a:lstStyle/>
          <a:p>
            <a:endParaRPr lang="sk-SK" sz="2400" dirty="0"/>
          </a:p>
        </p:txBody>
      </p:sp>
      <p:sp>
        <p:nvSpPr>
          <p:cNvPr id="3" name="Zástupný objekt pre obsah 2">
            <a:extLst>
              <a:ext uri="{FF2B5EF4-FFF2-40B4-BE49-F238E27FC236}">
                <a16:creationId xmlns:a16="http://schemas.microsoft.com/office/drawing/2014/main" id="{E07C22B8-FC44-4AB4-BDE3-0A13E838E540}"/>
              </a:ext>
            </a:extLst>
          </p:cNvPr>
          <p:cNvSpPr>
            <a:spLocks noGrp="1"/>
          </p:cNvSpPr>
          <p:nvPr>
            <p:ph idx="1"/>
          </p:nvPr>
        </p:nvSpPr>
        <p:spPr>
          <a:xfrm>
            <a:off x="777240" y="755374"/>
            <a:ext cx="10659110" cy="5421589"/>
          </a:xfrm>
        </p:spPr>
        <p:txBody>
          <a:bodyPr/>
          <a:lstStyle/>
          <a:p>
            <a:r>
              <a:rPr lang="sk-SK" dirty="0"/>
              <a:t>presvedčovanie a argumentácia sú súčasťou nielen vedy, ale aj každodenného života (vplyv nielen vedy, ale aj propagandy a reklamy → rôzne druhy manipulácií)</a:t>
            </a:r>
          </a:p>
          <a:p>
            <a:pPr marL="0" indent="0">
              <a:buNone/>
            </a:pPr>
            <a:r>
              <a:rPr lang="sk-SK" b="1" dirty="0"/>
              <a:t>Argumentácia a logika</a:t>
            </a:r>
          </a:p>
          <a:p>
            <a:r>
              <a:rPr lang="sk-SK" dirty="0"/>
              <a:t>najdôležitejší stránka argumentácie je jej logická stránka</a:t>
            </a:r>
          </a:p>
          <a:p>
            <a:r>
              <a:rPr lang="sk-SK" dirty="0"/>
              <a:t>argumentácia za účelom dokazovania (logické dokazovanie) a argumentácia za účelom presvedčovania (činnosť, ktorá síce logické vyplývanie a dôkazy využíva, ale → ak má byť účinná, využíva aj </a:t>
            </a:r>
            <a:r>
              <a:rPr lang="sk-SK" dirty="0" err="1"/>
              <a:t>mimologické</a:t>
            </a:r>
            <a:r>
              <a:rPr lang="sk-SK" dirty="0"/>
              <a:t> prvky; v takejto argumentácii ide v podstate o to, aby ten, kto argumentuje (ten, kto má presvedčiť), obhájil vlastné argumenty a získal oponenta na vlastnú stranu)</a:t>
            </a:r>
          </a:p>
          <a:p>
            <a:r>
              <a:rPr lang="sk-SK" dirty="0"/>
              <a:t>Logickú stránku argumentácie doplňuje </a:t>
            </a:r>
            <a:r>
              <a:rPr lang="sk-SK" dirty="0" err="1"/>
              <a:t>mimologická</a:t>
            </a:r>
            <a:r>
              <a:rPr lang="sk-SK" dirty="0"/>
              <a:t> stránka – teda presvedčovacia.</a:t>
            </a:r>
          </a:p>
          <a:p>
            <a:r>
              <a:rPr lang="sk-SK" dirty="0"/>
              <a:t>Čo robíme, keď argumentujeme?</a:t>
            </a:r>
          </a:p>
          <a:p>
            <a:r>
              <a:rPr lang="sk-SK" dirty="0"/>
              <a:t>Pri argumentácii preukazujeme, zdôvodňujeme pravdivosť nejakého tvrdenia pomocou ďalšieho tvrdenia, resp. ďalších tvrdení. </a:t>
            </a:r>
          </a:p>
          <a:p>
            <a:r>
              <a:rPr lang="sk-SK" dirty="0"/>
              <a:t>Ak niekomu chceme ukázať, že je pravdivé nejaké tvrdenie T, ktoré ale dotyčný nepokladá za samozrejmé, musíme mu ukázať nejaký dôvod, prečo má toto tvrdenie považovať za pravdivé. Musíme mu teda uviesť ďalšie tvrdenie T* a to také, o ktorom sa domnievame, že podporí naše tvrdenie T a tak adresátovi ukážeme, že je pravdivé.</a:t>
            </a:r>
          </a:p>
          <a:p>
            <a:endParaRPr lang="sk-SK" dirty="0"/>
          </a:p>
          <a:p>
            <a:endParaRPr lang="sk-SK" dirty="0"/>
          </a:p>
        </p:txBody>
      </p:sp>
    </p:spTree>
    <p:extLst>
      <p:ext uri="{BB962C8B-B14F-4D97-AF65-F5344CB8AC3E}">
        <p14:creationId xmlns:p14="http://schemas.microsoft.com/office/powerpoint/2010/main" val="335046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39474B4-3789-492B-A322-9CDA55F4D0A3}"/>
              </a:ext>
            </a:extLst>
          </p:cNvPr>
          <p:cNvSpPr>
            <a:spLocks noGrp="1"/>
          </p:cNvSpPr>
          <p:nvPr>
            <p:ph type="title"/>
          </p:nvPr>
        </p:nvSpPr>
        <p:spPr>
          <a:xfrm>
            <a:off x="777240" y="365126"/>
            <a:ext cx="10659110" cy="315912"/>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1F8EC60A-886F-4131-9B29-6C3CC81AFCDD}"/>
              </a:ext>
            </a:extLst>
          </p:cNvPr>
          <p:cNvSpPr>
            <a:spLocks noGrp="1"/>
          </p:cNvSpPr>
          <p:nvPr>
            <p:ph idx="1"/>
          </p:nvPr>
        </p:nvSpPr>
        <p:spPr>
          <a:xfrm>
            <a:off x="777240" y="681038"/>
            <a:ext cx="10659110" cy="5495925"/>
          </a:xfrm>
        </p:spPr>
        <p:txBody>
          <a:bodyPr>
            <a:normAutofit lnSpcReduction="10000"/>
          </a:bodyPr>
          <a:lstStyle/>
          <a:p>
            <a:r>
              <a:rPr lang="sk-SK" dirty="0"/>
              <a:t>Keď uvádzame T* na obhajobu T, musíme uznávať i pravdivosť T* a určitú spojitosť medzi T a T*, ako aj predpokladať, že poslucháč (adresát) tieto veci rovnako uznáva.</a:t>
            </a:r>
          </a:p>
          <a:p>
            <a:r>
              <a:rPr lang="sk-SK" dirty="0"/>
              <a:t>Logiku zaujímajú určité väzby medzi tvrdeniami – </a:t>
            </a:r>
            <a:r>
              <a:rPr lang="sk-SK" dirty="0" err="1"/>
              <a:t>t.j</a:t>
            </a:r>
            <a:r>
              <a:rPr lang="sk-SK" dirty="0"/>
              <a:t>. tvrdením, ktorého pravdivosť obhajujeme a tvrdením, ktorým pravdivosť prvého tvrdenia preukazujeme (zdôvodňujeme) → logický rozmer argumentácie.</a:t>
            </a:r>
          </a:p>
          <a:p>
            <a:r>
              <a:rPr lang="sk-SK" dirty="0"/>
              <a:t>Logika odhliada od takých faktorov, ako sú konkrétni účastníci diskusie, ich presvedčenia, ich rétorické schopnosti a pod.</a:t>
            </a:r>
          </a:p>
          <a:p>
            <a:r>
              <a:rPr lang="sk-SK" dirty="0"/>
              <a:t>Argument je určitá postupnosť výrokov. Logika pracuje s chápaním argumentu ako postupnosti výrokov, z ktorých jeden sa nazýva záverom argumentu (ktorého pravdivosť zdôvodňujeme) a ostatné sú premisami argumentu (pomocou ktorých zdôvodňujeme pravdivosť záveru). </a:t>
            </a:r>
          </a:p>
          <a:p>
            <a:pPr marL="0" indent="0">
              <a:buNone/>
            </a:pPr>
            <a:r>
              <a:rPr lang="sk-SK" dirty="0"/>
              <a:t>P</a:t>
            </a:r>
            <a:r>
              <a:rPr lang="sk-SK" baseline="-25000" dirty="0"/>
              <a:t>1</a:t>
            </a:r>
            <a:endParaRPr lang="sk-SK" dirty="0"/>
          </a:p>
          <a:p>
            <a:pPr marL="0" indent="0">
              <a:buNone/>
            </a:pPr>
            <a:r>
              <a:rPr lang="sk-SK" baseline="-25000" dirty="0"/>
              <a:t>.</a:t>
            </a:r>
            <a:endParaRPr lang="sk-SK" dirty="0"/>
          </a:p>
          <a:p>
            <a:pPr marL="0" indent="0">
              <a:buNone/>
            </a:pPr>
            <a:r>
              <a:rPr lang="sk-SK" baseline="-25000" dirty="0"/>
              <a:t>.</a:t>
            </a:r>
            <a:endParaRPr lang="sk-SK" dirty="0"/>
          </a:p>
          <a:p>
            <a:pPr marL="0" indent="0">
              <a:buNone/>
            </a:pPr>
            <a:r>
              <a:rPr lang="sk-SK" baseline="-25000" dirty="0"/>
              <a:t>.</a:t>
            </a:r>
            <a:r>
              <a:rPr lang="sk-SK" dirty="0" err="1"/>
              <a:t>P</a:t>
            </a:r>
            <a:r>
              <a:rPr lang="sk-SK" baseline="-25000" dirty="0" err="1"/>
              <a:t>n</a:t>
            </a:r>
            <a:r>
              <a:rPr lang="sk-SK" dirty="0"/>
              <a:t> </a:t>
            </a:r>
          </a:p>
          <a:p>
            <a:pPr marL="0" indent="0">
              <a:buNone/>
            </a:pPr>
            <a:r>
              <a:rPr lang="sk-SK" dirty="0"/>
              <a:t>-----</a:t>
            </a:r>
          </a:p>
          <a:p>
            <a:pPr marL="0" indent="0">
              <a:buNone/>
            </a:pPr>
            <a:r>
              <a:rPr lang="sk-SK" dirty="0"/>
              <a:t>Z</a:t>
            </a:r>
          </a:p>
          <a:p>
            <a:endParaRPr lang="sk-SK" dirty="0"/>
          </a:p>
        </p:txBody>
      </p:sp>
    </p:spTree>
    <p:extLst>
      <p:ext uri="{BB962C8B-B14F-4D97-AF65-F5344CB8AC3E}">
        <p14:creationId xmlns:p14="http://schemas.microsoft.com/office/powerpoint/2010/main" val="265421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CBA1B5-1AA5-44FA-B24C-96CF14670ACF}"/>
              </a:ext>
            </a:extLst>
          </p:cNvPr>
          <p:cNvSpPr>
            <a:spLocks noGrp="1"/>
          </p:cNvSpPr>
          <p:nvPr>
            <p:ph type="title"/>
          </p:nvPr>
        </p:nvSpPr>
        <p:spPr>
          <a:xfrm>
            <a:off x="777240" y="365126"/>
            <a:ext cx="10659110" cy="178213"/>
          </a:xfrm>
        </p:spPr>
        <p:txBody>
          <a:bodyPr>
            <a:normAutofit fontScale="90000"/>
          </a:bodyPr>
          <a:lstStyle/>
          <a:p>
            <a:pPr algn="ctr"/>
            <a:endParaRPr lang="sk-SK" sz="2400" dirty="0"/>
          </a:p>
        </p:txBody>
      </p:sp>
      <p:sp>
        <p:nvSpPr>
          <p:cNvPr id="3" name="Zástupný objekt pre obsah 2">
            <a:extLst>
              <a:ext uri="{FF2B5EF4-FFF2-40B4-BE49-F238E27FC236}">
                <a16:creationId xmlns:a16="http://schemas.microsoft.com/office/drawing/2014/main" id="{20C6C84A-ACBE-4373-AFE8-6112D612CDE6}"/>
              </a:ext>
            </a:extLst>
          </p:cNvPr>
          <p:cNvSpPr>
            <a:spLocks noGrp="1"/>
          </p:cNvSpPr>
          <p:nvPr>
            <p:ph idx="1"/>
          </p:nvPr>
        </p:nvSpPr>
        <p:spPr>
          <a:xfrm>
            <a:off x="777240" y="874643"/>
            <a:ext cx="10659110" cy="5302320"/>
          </a:xfrm>
        </p:spPr>
        <p:txBody>
          <a:bodyPr/>
          <a:lstStyle/>
          <a:p>
            <a:r>
              <a:rPr lang="sk-SK" dirty="0"/>
              <a:t>záver vyplýva, resp. nevyplýva z premís (argument je platný, resp. neplatný)</a:t>
            </a:r>
          </a:p>
          <a:p>
            <a:pPr marL="0" indent="0">
              <a:buNone/>
            </a:pPr>
            <a:r>
              <a:rPr lang="sk-SK" b="1" dirty="0"/>
              <a:t>Pojem logického (deduktívneho) vyplývania</a:t>
            </a:r>
            <a:endParaRPr lang="sk-SK" dirty="0"/>
          </a:p>
          <a:p>
            <a:r>
              <a:rPr lang="sk-SK" dirty="0"/>
              <a:t>Záver vyplýva z premís vtedy a len vtedy, keď je principiálne nemožné, aby sa stalo, že premisy sú pravdivé a záver nepravdivý. Pojem vyplývania je založený na pojme pravdivosti. Nejde však o pravdivosť jednotlivých izolovaných výrokov z argumentu, ale o pravdivostnú závislosť medzi týmito výrokmi.</a:t>
            </a:r>
          </a:p>
          <a:p>
            <a:r>
              <a:rPr lang="sk-SK" dirty="0"/>
              <a:t>O platnosti argumentov v logike sa presvedčujeme pomocou dôkazov.</a:t>
            </a:r>
          </a:p>
          <a:p>
            <a:r>
              <a:rPr lang="sk-SK" dirty="0"/>
              <a:t>Dôkazom je konečná postupnosť výrokov, ktorej cieľom je preukázať, či argument platí alebo neplatí. Keď konštruujeme (vytvárame) dôkaz, upravujeme niektoré výroky (predovšetkým premisy argumentu) podľa istých kodifikovaných pravidiel, ktoré sa nazývajú </a:t>
            </a:r>
            <a:r>
              <a:rPr lang="sk-SK" dirty="0" err="1"/>
              <a:t>odvodzovacie</a:t>
            </a:r>
            <a:r>
              <a:rPr lang="sk-SK" dirty="0"/>
              <a:t>, resp. transformačné pravidlá. </a:t>
            </a:r>
          </a:p>
        </p:txBody>
      </p:sp>
    </p:spTree>
    <p:extLst>
      <p:ext uri="{BB962C8B-B14F-4D97-AF65-F5344CB8AC3E}">
        <p14:creationId xmlns:p14="http://schemas.microsoft.com/office/powerpoint/2010/main" val="3564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851579-F20E-4A3B-BC6D-D1EFB1461153}"/>
              </a:ext>
            </a:extLst>
          </p:cNvPr>
          <p:cNvSpPr>
            <a:spLocks noGrp="1"/>
          </p:cNvSpPr>
          <p:nvPr>
            <p:ph type="title"/>
          </p:nvPr>
        </p:nvSpPr>
        <p:spPr>
          <a:xfrm>
            <a:off x="777240" y="365125"/>
            <a:ext cx="10659110" cy="708301"/>
          </a:xfrm>
        </p:spPr>
        <p:txBody>
          <a:bodyPr>
            <a:normAutofit/>
          </a:bodyPr>
          <a:lstStyle/>
          <a:p>
            <a:pPr algn="ctr"/>
            <a:r>
              <a:rPr lang="sk-SK" sz="2400" dirty="0"/>
              <a:t>Niektoré druhy argumentov</a:t>
            </a:r>
          </a:p>
        </p:txBody>
      </p:sp>
      <p:sp>
        <p:nvSpPr>
          <p:cNvPr id="3" name="Zástupný objekt pre obsah 2">
            <a:extLst>
              <a:ext uri="{FF2B5EF4-FFF2-40B4-BE49-F238E27FC236}">
                <a16:creationId xmlns:a16="http://schemas.microsoft.com/office/drawing/2014/main" id="{C36D5D59-BE3D-4115-8835-4BFC138CBC89}"/>
              </a:ext>
            </a:extLst>
          </p:cNvPr>
          <p:cNvSpPr>
            <a:spLocks noGrp="1"/>
          </p:cNvSpPr>
          <p:nvPr>
            <p:ph idx="1"/>
          </p:nvPr>
        </p:nvSpPr>
        <p:spPr>
          <a:xfrm>
            <a:off x="777240" y="1073426"/>
            <a:ext cx="10659110" cy="5103537"/>
          </a:xfrm>
        </p:spPr>
        <p:txBody>
          <a:bodyPr/>
          <a:lstStyle/>
          <a:p>
            <a:pPr marL="0" indent="0">
              <a:buNone/>
            </a:pPr>
            <a:r>
              <a:rPr lang="sk-SK" b="1" dirty="0"/>
              <a:t>Deduktívne (logicky) platný argument</a:t>
            </a:r>
            <a:r>
              <a:rPr lang="sk-SK" dirty="0"/>
              <a:t>: pravdivosť jeho záveru je už obsiahnutá v pravdivosti jeho premís</a:t>
            </a:r>
          </a:p>
          <a:p>
            <a:pPr marL="0" indent="0">
              <a:buNone/>
            </a:pPr>
            <a:r>
              <a:rPr lang="sk-SK" b="1" dirty="0"/>
              <a:t>Induktívny argument</a:t>
            </a:r>
            <a:r>
              <a:rPr lang="sk-SK" dirty="0"/>
              <a:t>: v závere vyskytuje nová informácia; záver je obsahovo bohatší než premisy; záver je viac či menej pravdepodobný</a:t>
            </a:r>
          </a:p>
          <a:p>
            <a:pPr marL="0" indent="0">
              <a:buNone/>
            </a:pPr>
            <a:endParaRPr lang="sk-SK" dirty="0"/>
          </a:p>
          <a:p>
            <a:pPr marL="0" indent="0">
              <a:buNone/>
            </a:pPr>
            <a:r>
              <a:rPr lang="sk-SK" dirty="0"/>
              <a:t>Príklad deduktívne platného argumentu:</a:t>
            </a:r>
          </a:p>
          <a:p>
            <a:pPr marL="0" indent="0">
              <a:buNone/>
            </a:pPr>
            <a:r>
              <a:rPr lang="sk-SK" i="1" dirty="0"/>
              <a:t>Každý človek je smrteľný.</a:t>
            </a:r>
          </a:p>
          <a:p>
            <a:pPr marL="0" indent="0">
              <a:buNone/>
            </a:pPr>
            <a:r>
              <a:rPr lang="sk-SK" i="1" u="sng" dirty="0"/>
              <a:t>Jožo je človek.</a:t>
            </a:r>
            <a:endParaRPr lang="sk-SK" i="1" dirty="0"/>
          </a:p>
          <a:p>
            <a:pPr marL="0" indent="0">
              <a:buNone/>
            </a:pPr>
            <a:r>
              <a:rPr lang="sk-SK" i="1" dirty="0"/>
              <a:t>Jožo je smrteľný.</a:t>
            </a:r>
          </a:p>
          <a:p>
            <a:pPr marL="0" indent="0">
              <a:buNone/>
            </a:pPr>
            <a:r>
              <a:rPr lang="sk-SK" dirty="0"/>
              <a:t> </a:t>
            </a:r>
          </a:p>
          <a:p>
            <a:pPr marL="0" indent="0">
              <a:buNone/>
            </a:pPr>
            <a:r>
              <a:rPr lang="sk-SK" dirty="0"/>
              <a:t>Príklad induktívneho argumentu:</a:t>
            </a:r>
          </a:p>
          <a:p>
            <a:pPr marL="0" indent="0">
              <a:buNone/>
            </a:pPr>
            <a:r>
              <a:rPr lang="sk-SK" i="1" u="sng" dirty="0"/>
              <a:t>Všetky doteraz pozorované havrany boli čierne.</a:t>
            </a:r>
            <a:endParaRPr lang="sk-SK" i="1" dirty="0"/>
          </a:p>
          <a:p>
            <a:pPr marL="0" indent="0">
              <a:buNone/>
            </a:pPr>
            <a:r>
              <a:rPr lang="sk-SK" i="1" dirty="0"/>
              <a:t>Všetky havrany sú čierne.</a:t>
            </a:r>
          </a:p>
        </p:txBody>
      </p:sp>
    </p:spTree>
    <p:extLst>
      <p:ext uri="{BB962C8B-B14F-4D97-AF65-F5344CB8AC3E}">
        <p14:creationId xmlns:p14="http://schemas.microsoft.com/office/powerpoint/2010/main" val="389600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BF5CF6-65EA-4ECB-A88B-C356567D47BF}"/>
              </a:ext>
            </a:extLst>
          </p:cNvPr>
          <p:cNvSpPr>
            <a:spLocks noGrp="1"/>
          </p:cNvSpPr>
          <p:nvPr>
            <p:ph type="title"/>
          </p:nvPr>
        </p:nvSpPr>
        <p:spPr>
          <a:xfrm>
            <a:off x="777240" y="365126"/>
            <a:ext cx="10659110" cy="315912"/>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23130771-6C98-4F45-97EC-A0E399AD6F55}"/>
              </a:ext>
            </a:extLst>
          </p:cNvPr>
          <p:cNvSpPr>
            <a:spLocks noGrp="1"/>
          </p:cNvSpPr>
          <p:nvPr>
            <p:ph idx="1"/>
          </p:nvPr>
        </p:nvSpPr>
        <p:spPr>
          <a:xfrm>
            <a:off x="777240" y="808383"/>
            <a:ext cx="10659110" cy="5368581"/>
          </a:xfrm>
        </p:spPr>
        <p:txBody>
          <a:bodyPr>
            <a:normAutofit lnSpcReduction="10000"/>
          </a:bodyPr>
          <a:lstStyle/>
          <a:p>
            <a:r>
              <a:rPr lang="sk-SK" dirty="0"/>
              <a:t>Argument založený na analógii (hovoríme opäť len o istej pravdepodobnosti záveru, teda neplatí, že pravdivosť záveru je garantovaná pravdivosťou premís)</a:t>
            </a:r>
          </a:p>
          <a:p>
            <a:pPr marL="0" indent="0">
              <a:buNone/>
            </a:pPr>
            <a:r>
              <a:rPr lang="sk-SK" dirty="0"/>
              <a:t>Príklad:</a:t>
            </a:r>
          </a:p>
          <a:p>
            <a:pPr marL="0" indent="0">
              <a:buNone/>
            </a:pPr>
            <a:r>
              <a:rPr lang="sk-SK" i="1" dirty="0"/>
              <a:t>A a B sa podobajú v mnohých aspektoch.</a:t>
            </a:r>
          </a:p>
          <a:p>
            <a:pPr marL="0" indent="0">
              <a:buNone/>
            </a:pPr>
            <a:r>
              <a:rPr lang="sk-SK" i="1" u="sng" dirty="0"/>
              <a:t>A je vynikajúci kuchár.</a:t>
            </a:r>
            <a:endParaRPr lang="sk-SK" i="1" dirty="0"/>
          </a:p>
          <a:p>
            <a:pPr marL="0" indent="0">
              <a:buNone/>
            </a:pPr>
            <a:r>
              <a:rPr lang="sk-SK" i="1" dirty="0"/>
              <a:t>B je vynikajúci kuchár.</a:t>
            </a:r>
          </a:p>
          <a:p>
            <a:pPr marL="0" indent="0">
              <a:buNone/>
            </a:pPr>
            <a:endParaRPr lang="sk-SK" dirty="0"/>
          </a:p>
          <a:p>
            <a:pPr marL="0" indent="0">
              <a:buNone/>
            </a:pPr>
            <a:r>
              <a:rPr lang="sk-SK" b="1" dirty="0"/>
              <a:t>Ďalšie typy deduktívne platných argumentov</a:t>
            </a:r>
          </a:p>
          <a:p>
            <a:pPr marL="0" indent="0">
              <a:buNone/>
            </a:pPr>
            <a:endParaRPr lang="sk-SK" b="1" dirty="0"/>
          </a:p>
          <a:p>
            <a:pPr marL="0" indent="0">
              <a:buNone/>
            </a:pPr>
            <a:r>
              <a:rPr lang="sk-SK" b="1" dirty="0"/>
              <a:t>Kruhové argumenty</a:t>
            </a:r>
            <a:r>
              <a:rPr lang="sk-SK" dirty="0"/>
              <a:t>: triviálne platné; pravdivosť nejakého tvrdenia zdôvodňujeme tým, že ho ako pravdivé predpokladáme</a:t>
            </a:r>
          </a:p>
          <a:p>
            <a:pPr marL="0" indent="0">
              <a:buNone/>
            </a:pPr>
            <a:r>
              <a:rPr lang="sk-SK" dirty="0"/>
              <a:t>Príklad:</a:t>
            </a:r>
          </a:p>
          <a:p>
            <a:pPr marL="0" indent="0">
              <a:buNone/>
            </a:pPr>
            <a:r>
              <a:rPr lang="sk-SK" i="1" dirty="0"/>
              <a:t>Eiffelova veža je oceľová.</a:t>
            </a:r>
          </a:p>
          <a:p>
            <a:pPr marL="0" indent="0">
              <a:buNone/>
            </a:pPr>
            <a:r>
              <a:rPr lang="sk-SK" i="1" u="sng" dirty="0"/>
              <a:t>Eiffelova veža je kovová.</a:t>
            </a:r>
            <a:endParaRPr lang="sk-SK" i="1" dirty="0"/>
          </a:p>
          <a:p>
            <a:pPr marL="0" indent="0">
              <a:buNone/>
            </a:pPr>
            <a:r>
              <a:rPr lang="sk-SK" i="1" dirty="0"/>
              <a:t>Eiffelova veža je kovová.</a:t>
            </a:r>
          </a:p>
        </p:txBody>
      </p:sp>
    </p:spTree>
    <p:extLst>
      <p:ext uri="{BB962C8B-B14F-4D97-AF65-F5344CB8AC3E}">
        <p14:creationId xmlns:p14="http://schemas.microsoft.com/office/powerpoint/2010/main" val="141793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8F19546-9ED0-4B6A-A85B-E05FA249A6E3}"/>
              </a:ext>
            </a:extLst>
          </p:cNvPr>
          <p:cNvSpPr>
            <a:spLocks noGrp="1"/>
          </p:cNvSpPr>
          <p:nvPr>
            <p:ph type="title"/>
          </p:nvPr>
        </p:nvSpPr>
        <p:spPr>
          <a:xfrm>
            <a:off x="777240" y="365126"/>
            <a:ext cx="10659110" cy="469761"/>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5548A9E0-81B3-40D9-9C3B-AE8E367FC0C2}"/>
              </a:ext>
            </a:extLst>
          </p:cNvPr>
          <p:cNvSpPr>
            <a:spLocks noGrp="1"/>
          </p:cNvSpPr>
          <p:nvPr>
            <p:ph idx="1"/>
          </p:nvPr>
        </p:nvSpPr>
        <p:spPr>
          <a:xfrm>
            <a:off x="777240" y="993913"/>
            <a:ext cx="10659110" cy="5183051"/>
          </a:xfrm>
        </p:spPr>
        <p:txBody>
          <a:bodyPr>
            <a:normAutofit lnSpcReduction="10000"/>
          </a:bodyPr>
          <a:lstStyle/>
          <a:p>
            <a:r>
              <a:rPr lang="sk-SK" dirty="0"/>
              <a:t>Triviálne platnými sú aj argumenty, ktorých záverom je výrok, pri ktorom nie je mysliteľné, aby bol nepravdivý.</a:t>
            </a:r>
          </a:p>
          <a:p>
            <a:pPr marL="0" indent="0">
              <a:buNone/>
            </a:pPr>
            <a:r>
              <a:rPr lang="sk-SK" dirty="0"/>
              <a:t>Príklad:</a:t>
            </a:r>
          </a:p>
          <a:p>
            <a:pPr marL="0" indent="0">
              <a:buNone/>
            </a:pPr>
            <a:r>
              <a:rPr lang="sk-SK" i="1" u="sng" dirty="0"/>
              <a:t>Eiffelova veža je oceľová.</a:t>
            </a:r>
            <a:endParaRPr lang="sk-SK" i="1" dirty="0"/>
          </a:p>
          <a:p>
            <a:pPr marL="0" indent="0">
              <a:buNone/>
            </a:pPr>
            <a:r>
              <a:rPr lang="sk-SK" i="1" dirty="0"/>
              <a:t>Prší alebo neprší.</a:t>
            </a:r>
          </a:p>
          <a:p>
            <a:pPr marL="0" indent="0">
              <a:buNone/>
            </a:pPr>
            <a:r>
              <a:rPr lang="sk-SK" b="1" dirty="0"/>
              <a:t>Dokonalý argument: </a:t>
            </a:r>
            <a:r>
              <a:rPr lang="sk-SK" dirty="0"/>
              <a:t>je netriviálne platný a zároveň všetky jeho premisy sú pravdivé  (fakticky pravdivé)</a:t>
            </a:r>
          </a:p>
          <a:p>
            <a:pPr marL="0" indent="0">
              <a:buNone/>
            </a:pPr>
            <a:r>
              <a:rPr lang="sk-SK" i="1" dirty="0"/>
              <a:t>Každý oceľový predmet je kovový.</a:t>
            </a:r>
          </a:p>
          <a:p>
            <a:pPr marL="0" indent="0">
              <a:buNone/>
            </a:pPr>
            <a:r>
              <a:rPr lang="sk-SK" i="1" u="sng" dirty="0"/>
              <a:t>Eiffelova veža je oceľová.</a:t>
            </a:r>
            <a:endParaRPr lang="sk-SK" i="1" dirty="0"/>
          </a:p>
          <a:p>
            <a:pPr marL="0" indent="0">
              <a:buNone/>
            </a:pPr>
            <a:r>
              <a:rPr lang="sk-SK" i="1" dirty="0"/>
              <a:t>Eiffelova veža je kovová.</a:t>
            </a:r>
          </a:p>
          <a:p>
            <a:pPr marL="0" indent="0">
              <a:buNone/>
            </a:pPr>
            <a:r>
              <a:rPr lang="sk-SK" b="1" dirty="0"/>
              <a:t>Nedokonalé argumenty</a:t>
            </a:r>
            <a:r>
              <a:rPr lang="sk-SK" i="1" dirty="0"/>
              <a:t>: všetky o</a:t>
            </a:r>
            <a:r>
              <a:rPr lang="sk-SK" dirty="0"/>
              <a:t>statné netriviálne platné argumenty, ktoré nie sú dokonalé</a:t>
            </a:r>
          </a:p>
          <a:p>
            <a:pPr marL="0" indent="0">
              <a:buNone/>
            </a:pPr>
            <a:r>
              <a:rPr lang="sk-SK" i="1" dirty="0"/>
              <a:t>Každý drevený predmet je kovový.</a:t>
            </a:r>
          </a:p>
          <a:p>
            <a:pPr marL="0" indent="0">
              <a:buNone/>
            </a:pPr>
            <a:r>
              <a:rPr lang="sk-SK" i="1" u="sng" dirty="0"/>
              <a:t>Eiffelova veža je drevená.</a:t>
            </a:r>
            <a:endParaRPr lang="sk-SK" i="1" dirty="0"/>
          </a:p>
          <a:p>
            <a:pPr marL="0" indent="0">
              <a:buNone/>
            </a:pPr>
            <a:r>
              <a:rPr lang="sk-SK" i="1" dirty="0"/>
              <a:t>Eiffelova veža je kovová</a:t>
            </a:r>
          </a:p>
        </p:txBody>
      </p:sp>
    </p:spTree>
    <p:extLst>
      <p:ext uri="{BB962C8B-B14F-4D97-AF65-F5344CB8AC3E}">
        <p14:creationId xmlns:p14="http://schemas.microsoft.com/office/powerpoint/2010/main" val="521317100"/>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412E24"/>
      </a:dk2>
      <a:lt2>
        <a:srgbClr val="E8E6E2"/>
      </a:lt2>
      <a:accent1>
        <a:srgbClr val="2973E7"/>
      </a:accent1>
      <a:accent2>
        <a:srgbClr val="17B0D5"/>
      </a:accent2>
      <a:accent3>
        <a:srgbClr val="20B694"/>
      </a:accent3>
      <a:accent4>
        <a:srgbClr val="14BC51"/>
      </a:accent4>
      <a:accent5>
        <a:srgbClr val="2ABB21"/>
      </a:accent5>
      <a:accent6>
        <a:srgbClr val="61B614"/>
      </a:accent6>
      <a:hlink>
        <a:srgbClr val="32963C"/>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164</TotalTime>
  <Words>2037</Words>
  <Application>Microsoft Office PowerPoint</Application>
  <PresentationFormat>Širokouhlá</PresentationFormat>
  <Paragraphs>118</Paragraphs>
  <Slides>14</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14</vt:i4>
      </vt:variant>
    </vt:vector>
  </HeadingPairs>
  <TitlesOfParts>
    <vt:vector size="18" baseType="lpstr">
      <vt:lpstr>Arial</vt:lpstr>
      <vt:lpstr>Calibri</vt:lpstr>
      <vt:lpstr>Gill Sans Nova</vt:lpstr>
      <vt:lpstr>ConfettiVTI</vt:lpstr>
      <vt:lpstr>Argumentácia a presvedčovanie (stručný pohľad do dejín). Argumenty, predpoklady, závery. Argumentačná výpoveď.  </vt:lpstr>
      <vt:lpstr>Prezentácia programu PowerPoint</vt:lpstr>
      <vt:lpstr>Stručný pohľad do dejín</vt:lpstr>
      <vt:lpstr>Prezentácia programu PowerPoint</vt:lpstr>
      <vt:lpstr>Prezentácia programu PowerPoint</vt:lpstr>
      <vt:lpstr>Prezentácia programu PowerPoint</vt:lpstr>
      <vt:lpstr>Niektoré druhy argumentov</vt:lpstr>
      <vt:lpstr>Prezentácia programu PowerPoint</vt:lpstr>
      <vt:lpstr>Prezentácia programu PowerPoint</vt:lpstr>
      <vt:lpstr>Porovnanie logickej argumentácie a argumentácie za účelom presvedčovania</vt:lpstr>
      <vt:lpstr>Prezentácia programu PowerPoint</vt:lpstr>
      <vt:lpstr>Prezentácia programu PowerPoint</vt:lpstr>
      <vt:lpstr>Prezentácia programu PowerPoint</vt:lpstr>
      <vt:lpstr>Ukazovatele záverov a premís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Argumentácia a presvedčovanie (stručný pohľad do dejín). Argumenty, predpoklady, závery. Argumentačná výpoveď.  </dc:title>
  <dc:creator>Maria Derajova</dc:creator>
  <cp:lastModifiedBy>Maria Derajova</cp:lastModifiedBy>
  <cp:revision>51</cp:revision>
  <dcterms:created xsi:type="dcterms:W3CDTF">2021-03-04T08:37:57Z</dcterms:created>
  <dcterms:modified xsi:type="dcterms:W3CDTF">2021-03-04T12:12:55Z</dcterms:modified>
</cp:coreProperties>
</file>