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63" r:id="rId3"/>
    <p:sldId id="264" r:id="rId4"/>
    <p:sldId id="265" r:id="rId5"/>
    <p:sldId id="257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>
        <p:scale>
          <a:sx n="80" d="100"/>
          <a:sy n="80" d="100"/>
        </p:scale>
        <p:origin x="-1140" y="-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881E72-59E4-4A5C-91F1-F448B2B4FC2E}" type="doc">
      <dgm:prSet loTypeId="urn:microsoft.com/office/officeart/2005/8/layout/list1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855E1C0-8E3E-4B43-A078-14C6E2C6109B}">
      <dgm:prSet custT="1"/>
      <dgm:spPr/>
      <dgm:t>
        <a:bodyPr/>
        <a:lstStyle/>
        <a:p>
          <a:r>
            <a:rPr lang="sk-SK" sz="3200" b="1" dirty="0"/>
            <a:t>feudum</a:t>
          </a:r>
          <a:r>
            <a:rPr lang="sk-SK" sz="3200" dirty="0"/>
            <a:t> (</a:t>
          </a:r>
          <a:r>
            <a:rPr lang="sk-SK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z lat.) alebo inak povedané </a:t>
          </a:r>
          <a:r>
            <a:rPr lang="sk-SK" sz="3200" b="1" dirty="0"/>
            <a:t>léno</a:t>
          </a:r>
          <a:r>
            <a:rPr lang="sk-SK" sz="3200" dirty="0"/>
            <a:t>  </a:t>
          </a:r>
          <a:r>
            <a:rPr lang="sk-SK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= pôda, majetok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027236-2435-48E5-A83E-22EEC53E64A4}" type="parTrans" cxnId="{205F08BA-2F46-49AB-AD97-1731E8E5E3D8}">
      <dgm:prSet/>
      <dgm:spPr/>
      <dgm:t>
        <a:bodyPr/>
        <a:lstStyle/>
        <a:p>
          <a:endParaRPr lang="en-US"/>
        </a:p>
      </dgm:t>
    </dgm:pt>
    <dgm:pt modelId="{7EF0206C-116C-44E9-99D6-C037F14B0161}" type="sibTrans" cxnId="{205F08BA-2F46-49AB-AD97-1731E8E5E3D8}">
      <dgm:prSet/>
      <dgm:spPr/>
      <dgm:t>
        <a:bodyPr/>
        <a:lstStyle/>
        <a:p>
          <a:endParaRPr lang="en-US"/>
        </a:p>
      </dgm:t>
    </dgm:pt>
    <dgm:pt modelId="{C5604957-7164-40AF-9B93-73B03207019A}">
      <dgm:prSet custT="1"/>
      <dgm:spPr/>
      <dgm:t>
        <a:bodyPr/>
        <a:lstStyle/>
        <a:p>
          <a:r>
            <a:rPr lang="sk-SK" sz="3200" b="1"/>
            <a:t>feudalizmus</a:t>
          </a:r>
          <a:r>
            <a:rPr lang="sk-SK" sz="3200"/>
            <a:t> </a:t>
          </a:r>
          <a:r>
            <a:rPr lang="sk-SK" sz="2400">
              <a:latin typeface="Times New Roman" panose="02020603050405020304" pitchFamily="18" charset="0"/>
              <a:cs typeface="Times New Roman" panose="02020603050405020304" pitchFamily="18" charset="0"/>
            </a:rPr>
            <a:t>je systém, podľa ktorého bola usporiadaná spoločnosť v stredoveku a v ranom novoveku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0B9057-7CCC-4B28-BD14-4BE5B6D941DD}" type="parTrans" cxnId="{9DF29C04-E287-4042-AB15-EFD0B0C8CE5C}">
      <dgm:prSet/>
      <dgm:spPr/>
      <dgm:t>
        <a:bodyPr/>
        <a:lstStyle/>
        <a:p>
          <a:endParaRPr lang="en-US"/>
        </a:p>
      </dgm:t>
    </dgm:pt>
    <dgm:pt modelId="{8B6A10F4-314A-4878-831F-E509F4998292}" type="sibTrans" cxnId="{9DF29C04-E287-4042-AB15-EFD0B0C8CE5C}">
      <dgm:prSet/>
      <dgm:spPr/>
      <dgm:t>
        <a:bodyPr/>
        <a:lstStyle/>
        <a:p>
          <a:endParaRPr lang="en-US"/>
        </a:p>
      </dgm:t>
    </dgm:pt>
    <dgm:pt modelId="{BAFD697C-DE5F-47E1-AA6D-5B3A91E500FC}">
      <dgm:prSet custT="1"/>
      <dgm:spPr/>
      <dgm:t>
        <a:bodyPr/>
        <a:lstStyle/>
        <a:p>
          <a:r>
            <a:rPr lang="sk-SK" sz="2400" u="sng" dirty="0">
              <a:latin typeface="Times New Roman" panose="02020603050405020304" pitchFamily="18" charset="0"/>
              <a:cs typeface="Times New Roman" panose="02020603050405020304" pitchFamily="18" charset="0"/>
            </a:rPr>
            <a:t>základné spoločenské skupiny boli: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A65D69-3FFF-4376-A3CE-EA29D2627CE9}" type="parTrans" cxnId="{27163E71-6987-4BEF-84FF-267AA38E166A}">
      <dgm:prSet/>
      <dgm:spPr/>
      <dgm:t>
        <a:bodyPr/>
        <a:lstStyle/>
        <a:p>
          <a:endParaRPr lang="en-US"/>
        </a:p>
      </dgm:t>
    </dgm:pt>
    <dgm:pt modelId="{310D01BC-0910-493A-8A47-D65996EA0C1F}" type="sibTrans" cxnId="{27163E71-6987-4BEF-84FF-267AA38E166A}">
      <dgm:prSet/>
      <dgm:spPr/>
      <dgm:t>
        <a:bodyPr/>
        <a:lstStyle/>
        <a:p>
          <a:endParaRPr lang="en-US"/>
        </a:p>
      </dgm:t>
    </dgm:pt>
    <dgm:pt modelId="{04FABFF3-E7D8-40FF-8E93-67630FDD7B9B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sk-SK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kráľ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0AF05F-56E3-4093-85DA-7F87624D5711}" type="parTrans" cxnId="{04E0E61C-0A22-40F3-85C9-86B97D86037B}">
      <dgm:prSet/>
      <dgm:spPr/>
      <dgm:t>
        <a:bodyPr/>
        <a:lstStyle/>
        <a:p>
          <a:endParaRPr lang="en-US"/>
        </a:p>
      </dgm:t>
    </dgm:pt>
    <dgm:pt modelId="{A6857DE6-5966-49B3-9195-0D5F8A995A23}" type="sibTrans" cxnId="{04E0E61C-0A22-40F3-85C9-86B97D86037B}">
      <dgm:prSet/>
      <dgm:spPr/>
      <dgm:t>
        <a:bodyPr/>
        <a:lstStyle/>
        <a:p>
          <a:endParaRPr lang="en-US"/>
        </a:p>
      </dgm:t>
    </dgm:pt>
    <dgm:pt modelId="{BB564028-7598-437A-AB9E-8242DFA8527F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sk-SK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šľachta: nižšia a vyššia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EEFCED-487B-4A1C-9AB5-2F25E4A6B2BC}" type="parTrans" cxnId="{2F334F97-01E5-451F-8B9E-8312856649B7}">
      <dgm:prSet/>
      <dgm:spPr/>
      <dgm:t>
        <a:bodyPr/>
        <a:lstStyle/>
        <a:p>
          <a:endParaRPr lang="en-US"/>
        </a:p>
      </dgm:t>
    </dgm:pt>
    <dgm:pt modelId="{63E303A7-4DD2-4DFA-A5E9-3B3303905412}" type="sibTrans" cxnId="{2F334F97-01E5-451F-8B9E-8312856649B7}">
      <dgm:prSet/>
      <dgm:spPr/>
      <dgm:t>
        <a:bodyPr/>
        <a:lstStyle/>
        <a:p>
          <a:endParaRPr lang="en-US"/>
        </a:p>
      </dgm:t>
    </dgm:pt>
    <dgm:pt modelId="{534A2A14-0FA3-4B65-851D-C95E79A64185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sk-SK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cirkev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D58F22-2F83-4BD9-B91A-47ACCFDFC889}" type="parTrans" cxnId="{68A1A91A-35ED-4E4A-8682-869078D8EC14}">
      <dgm:prSet/>
      <dgm:spPr/>
      <dgm:t>
        <a:bodyPr/>
        <a:lstStyle/>
        <a:p>
          <a:endParaRPr lang="en-US"/>
        </a:p>
      </dgm:t>
    </dgm:pt>
    <dgm:pt modelId="{E94AB9E9-D3EA-4690-B91A-7E16ADD51BDA}" type="sibTrans" cxnId="{68A1A91A-35ED-4E4A-8682-869078D8EC14}">
      <dgm:prSet/>
      <dgm:spPr/>
      <dgm:t>
        <a:bodyPr/>
        <a:lstStyle/>
        <a:p>
          <a:endParaRPr lang="en-US"/>
        </a:p>
      </dgm:t>
    </dgm:pt>
    <dgm:pt modelId="{B7CF9808-3397-40E3-8790-2188EBAEBBFC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sk-SK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poddaní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96ABFC-C7CE-4877-8AD6-0092EFD91F28}" type="parTrans" cxnId="{2E4CDBA6-28E2-40F8-A49D-E6D155186900}">
      <dgm:prSet/>
      <dgm:spPr/>
      <dgm:t>
        <a:bodyPr/>
        <a:lstStyle/>
        <a:p>
          <a:endParaRPr lang="en-US"/>
        </a:p>
      </dgm:t>
    </dgm:pt>
    <dgm:pt modelId="{D5AE46C3-6C65-477C-AA21-18D6F83E2669}" type="sibTrans" cxnId="{2E4CDBA6-28E2-40F8-A49D-E6D155186900}">
      <dgm:prSet/>
      <dgm:spPr/>
      <dgm:t>
        <a:bodyPr/>
        <a:lstStyle/>
        <a:p>
          <a:endParaRPr lang="en-US"/>
        </a:p>
      </dgm:t>
    </dgm:pt>
    <dgm:pt modelId="{8290EB37-AE53-4400-99DA-376750033D5A}" type="pres">
      <dgm:prSet presAssocID="{88881E72-59E4-4A5C-91F1-F448B2B4FC2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D8A4D558-8044-4C21-9984-C46699D9E0BD}" type="pres">
      <dgm:prSet presAssocID="{9855E1C0-8E3E-4B43-A078-14C6E2C6109B}" presName="parentLin" presStyleCnt="0"/>
      <dgm:spPr/>
    </dgm:pt>
    <dgm:pt modelId="{C440B2DA-E2E7-4AB6-98C5-A3183681262E}" type="pres">
      <dgm:prSet presAssocID="{9855E1C0-8E3E-4B43-A078-14C6E2C6109B}" presName="parentLeftMargin" presStyleLbl="node1" presStyleIdx="0" presStyleCnt="2"/>
      <dgm:spPr/>
      <dgm:t>
        <a:bodyPr/>
        <a:lstStyle/>
        <a:p>
          <a:endParaRPr lang="sk-SK"/>
        </a:p>
      </dgm:t>
    </dgm:pt>
    <dgm:pt modelId="{49BBDB64-7D53-4A20-B226-4C955E6FDE4F}" type="pres">
      <dgm:prSet presAssocID="{9855E1C0-8E3E-4B43-A078-14C6E2C6109B}" presName="parentText" presStyleLbl="node1" presStyleIdx="0" presStyleCnt="2" custScaleX="100640" custScaleY="110932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DBA811BA-2B26-4748-A3C2-BDCB52821428}" type="pres">
      <dgm:prSet presAssocID="{9855E1C0-8E3E-4B43-A078-14C6E2C6109B}" presName="negativeSpace" presStyleCnt="0"/>
      <dgm:spPr/>
    </dgm:pt>
    <dgm:pt modelId="{7DFFB8DA-32DD-4DC7-A68A-820F9FCD5727}" type="pres">
      <dgm:prSet presAssocID="{9855E1C0-8E3E-4B43-A078-14C6E2C6109B}" presName="childText" presStyleLbl="conFgAcc1" presStyleIdx="0" presStyleCnt="2">
        <dgm:presLayoutVars>
          <dgm:bulletEnabled val="1"/>
        </dgm:presLayoutVars>
      </dgm:prSet>
      <dgm:spPr/>
    </dgm:pt>
    <dgm:pt modelId="{91C99F7E-1E48-4439-A308-3C7A05E5BE17}" type="pres">
      <dgm:prSet presAssocID="{7EF0206C-116C-44E9-99D6-C037F14B0161}" presName="spaceBetweenRectangles" presStyleCnt="0"/>
      <dgm:spPr/>
    </dgm:pt>
    <dgm:pt modelId="{30EA4E6A-8A8D-4CFD-90EE-C5718857AC16}" type="pres">
      <dgm:prSet presAssocID="{C5604957-7164-40AF-9B93-73B03207019A}" presName="parentLin" presStyleCnt="0"/>
      <dgm:spPr/>
    </dgm:pt>
    <dgm:pt modelId="{BCEAFD75-56E0-4F1C-903C-0FD99A7A4380}" type="pres">
      <dgm:prSet presAssocID="{C5604957-7164-40AF-9B93-73B03207019A}" presName="parentLeftMargin" presStyleLbl="node1" presStyleIdx="0" presStyleCnt="2"/>
      <dgm:spPr/>
      <dgm:t>
        <a:bodyPr/>
        <a:lstStyle/>
        <a:p>
          <a:endParaRPr lang="sk-SK"/>
        </a:p>
      </dgm:t>
    </dgm:pt>
    <dgm:pt modelId="{F5FBAC1C-2B8F-4E79-8CB3-7665ADA36D50}" type="pres">
      <dgm:prSet presAssocID="{C5604957-7164-40AF-9B93-73B03207019A}" presName="parentText" presStyleLbl="node1" presStyleIdx="1" presStyleCnt="2" custScaleX="152099" custScaleY="113681" custLinFactNeighborX="2967" custLinFactNeighborY="-1215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8A6FA897-AFB7-4D14-B3ED-1F72C14AB0AB}" type="pres">
      <dgm:prSet presAssocID="{C5604957-7164-40AF-9B93-73B03207019A}" presName="negativeSpace" presStyleCnt="0"/>
      <dgm:spPr/>
    </dgm:pt>
    <dgm:pt modelId="{2A062783-DA87-45BA-B6EE-6BB1F3206DC7}" type="pres">
      <dgm:prSet presAssocID="{C5604957-7164-40AF-9B93-73B03207019A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04E0E61C-0A22-40F3-85C9-86B97D86037B}" srcId="{BAFD697C-DE5F-47E1-AA6D-5B3A91E500FC}" destId="{04FABFF3-E7D8-40FF-8E93-67630FDD7B9B}" srcOrd="0" destOrd="0" parTransId="{A10AF05F-56E3-4093-85DA-7F87624D5711}" sibTransId="{A6857DE6-5966-49B3-9195-0D5F8A995A23}"/>
    <dgm:cxn modelId="{28CD7A88-892C-4113-B81F-B5CEEDED636E}" type="presOf" srcId="{534A2A14-0FA3-4B65-851D-C95E79A64185}" destId="{2A062783-DA87-45BA-B6EE-6BB1F3206DC7}" srcOrd="0" destOrd="3" presId="urn:microsoft.com/office/officeart/2005/8/layout/list1"/>
    <dgm:cxn modelId="{5A395394-08DC-4A7F-9E77-C192EF3FB343}" type="presOf" srcId="{C5604957-7164-40AF-9B93-73B03207019A}" destId="{F5FBAC1C-2B8F-4E79-8CB3-7665ADA36D50}" srcOrd="1" destOrd="0" presId="urn:microsoft.com/office/officeart/2005/8/layout/list1"/>
    <dgm:cxn modelId="{9DF29C04-E287-4042-AB15-EFD0B0C8CE5C}" srcId="{88881E72-59E4-4A5C-91F1-F448B2B4FC2E}" destId="{C5604957-7164-40AF-9B93-73B03207019A}" srcOrd="1" destOrd="0" parTransId="{370B9057-7CCC-4B28-BD14-4BE5B6D941DD}" sibTransId="{8B6A10F4-314A-4878-831F-E509F4998292}"/>
    <dgm:cxn modelId="{2E4CDBA6-28E2-40F8-A49D-E6D155186900}" srcId="{BAFD697C-DE5F-47E1-AA6D-5B3A91E500FC}" destId="{B7CF9808-3397-40E3-8790-2188EBAEBBFC}" srcOrd="3" destOrd="0" parTransId="{3B96ABFC-C7CE-4877-8AD6-0092EFD91F28}" sibTransId="{D5AE46C3-6C65-477C-AA21-18D6F83E2669}"/>
    <dgm:cxn modelId="{9C958E31-706A-4F19-BAA1-3353DD2F31B0}" type="presOf" srcId="{9855E1C0-8E3E-4B43-A078-14C6E2C6109B}" destId="{C440B2DA-E2E7-4AB6-98C5-A3183681262E}" srcOrd="0" destOrd="0" presId="urn:microsoft.com/office/officeart/2005/8/layout/list1"/>
    <dgm:cxn modelId="{68A1A91A-35ED-4E4A-8682-869078D8EC14}" srcId="{BAFD697C-DE5F-47E1-AA6D-5B3A91E500FC}" destId="{534A2A14-0FA3-4B65-851D-C95E79A64185}" srcOrd="2" destOrd="0" parTransId="{F3D58F22-2F83-4BD9-B91A-47ACCFDFC889}" sibTransId="{E94AB9E9-D3EA-4690-B91A-7E16ADD51BDA}"/>
    <dgm:cxn modelId="{3A9B3A69-B87A-46D1-9D26-22AFAE4A2220}" type="presOf" srcId="{BAFD697C-DE5F-47E1-AA6D-5B3A91E500FC}" destId="{2A062783-DA87-45BA-B6EE-6BB1F3206DC7}" srcOrd="0" destOrd="0" presId="urn:microsoft.com/office/officeart/2005/8/layout/list1"/>
    <dgm:cxn modelId="{C9BB88CC-F77A-4D0A-A7E7-FBB252B43117}" type="presOf" srcId="{9855E1C0-8E3E-4B43-A078-14C6E2C6109B}" destId="{49BBDB64-7D53-4A20-B226-4C955E6FDE4F}" srcOrd="1" destOrd="0" presId="urn:microsoft.com/office/officeart/2005/8/layout/list1"/>
    <dgm:cxn modelId="{0F24CC3B-BC84-4CAB-9F1A-BBABD92A3B81}" type="presOf" srcId="{88881E72-59E4-4A5C-91F1-F448B2B4FC2E}" destId="{8290EB37-AE53-4400-99DA-376750033D5A}" srcOrd="0" destOrd="0" presId="urn:microsoft.com/office/officeart/2005/8/layout/list1"/>
    <dgm:cxn modelId="{F0E99EF8-3741-45E1-9C56-D287344538F7}" type="presOf" srcId="{C5604957-7164-40AF-9B93-73B03207019A}" destId="{BCEAFD75-56E0-4F1C-903C-0FD99A7A4380}" srcOrd="0" destOrd="0" presId="urn:microsoft.com/office/officeart/2005/8/layout/list1"/>
    <dgm:cxn modelId="{26BC5806-F510-47C5-BE62-FA3CEBB5C0ED}" type="presOf" srcId="{04FABFF3-E7D8-40FF-8E93-67630FDD7B9B}" destId="{2A062783-DA87-45BA-B6EE-6BB1F3206DC7}" srcOrd="0" destOrd="1" presId="urn:microsoft.com/office/officeart/2005/8/layout/list1"/>
    <dgm:cxn modelId="{27163E71-6987-4BEF-84FF-267AA38E166A}" srcId="{C5604957-7164-40AF-9B93-73B03207019A}" destId="{BAFD697C-DE5F-47E1-AA6D-5B3A91E500FC}" srcOrd="0" destOrd="0" parTransId="{AEA65D69-3FFF-4376-A3CE-EA29D2627CE9}" sibTransId="{310D01BC-0910-493A-8A47-D65996EA0C1F}"/>
    <dgm:cxn modelId="{D427EE69-2F1E-440A-87AE-FF96865AB442}" type="presOf" srcId="{B7CF9808-3397-40E3-8790-2188EBAEBBFC}" destId="{2A062783-DA87-45BA-B6EE-6BB1F3206DC7}" srcOrd="0" destOrd="4" presId="urn:microsoft.com/office/officeart/2005/8/layout/list1"/>
    <dgm:cxn modelId="{E51B7FC5-2795-4294-AF3C-B1AF25438F99}" type="presOf" srcId="{BB564028-7598-437A-AB9E-8242DFA8527F}" destId="{2A062783-DA87-45BA-B6EE-6BB1F3206DC7}" srcOrd="0" destOrd="2" presId="urn:microsoft.com/office/officeart/2005/8/layout/list1"/>
    <dgm:cxn modelId="{2F334F97-01E5-451F-8B9E-8312856649B7}" srcId="{BAFD697C-DE5F-47E1-AA6D-5B3A91E500FC}" destId="{BB564028-7598-437A-AB9E-8242DFA8527F}" srcOrd="1" destOrd="0" parTransId="{4DEEFCED-487B-4A1C-9AB5-2F25E4A6B2BC}" sibTransId="{63E303A7-4DD2-4DFA-A5E9-3B3303905412}"/>
    <dgm:cxn modelId="{205F08BA-2F46-49AB-AD97-1731E8E5E3D8}" srcId="{88881E72-59E4-4A5C-91F1-F448B2B4FC2E}" destId="{9855E1C0-8E3E-4B43-A078-14C6E2C6109B}" srcOrd="0" destOrd="0" parTransId="{4A027236-2435-48E5-A83E-22EEC53E64A4}" sibTransId="{7EF0206C-116C-44E9-99D6-C037F14B0161}"/>
    <dgm:cxn modelId="{99BF6FA4-37E8-44D1-9ACF-9E96F52DDE78}" type="presParOf" srcId="{8290EB37-AE53-4400-99DA-376750033D5A}" destId="{D8A4D558-8044-4C21-9984-C46699D9E0BD}" srcOrd="0" destOrd="0" presId="urn:microsoft.com/office/officeart/2005/8/layout/list1"/>
    <dgm:cxn modelId="{E4A84B34-7347-419C-A765-7F69EC52DDD9}" type="presParOf" srcId="{D8A4D558-8044-4C21-9984-C46699D9E0BD}" destId="{C440B2DA-E2E7-4AB6-98C5-A3183681262E}" srcOrd="0" destOrd="0" presId="urn:microsoft.com/office/officeart/2005/8/layout/list1"/>
    <dgm:cxn modelId="{CEB13964-6509-40FB-AFD7-C4B2610E6CD6}" type="presParOf" srcId="{D8A4D558-8044-4C21-9984-C46699D9E0BD}" destId="{49BBDB64-7D53-4A20-B226-4C955E6FDE4F}" srcOrd="1" destOrd="0" presId="urn:microsoft.com/office/officeart/2005/8/layout/list1"/>
    <dgm:cxn modelId="{58BF35B5-FD53-400F-8A18-1EC7DCEB6DCB}" type="presParOf" srcId="{8290EB37-AE53-4400-99DA-376750033D5A}" destId="{DBA811BA-2B26-4748-A3C2-BDCB52821428}" srcOrd="1" destOrd="0" presId="urn:microsoft.com/office/officeart/2005/8/layout/list1"/>
    <dgm:cxn modelId="{796EA6D3-53FD-4CCC-A3C5-DE6C515BEBBD}" type="presParOf" srcId="{8290EB37-AE53-4400-99DA-376750033D5A}" destId="{7DFFB8DA-32DD-4DC7-A68A-820F9FCD5727}" srcOrd="2" destOrd="0" presId="urn:microsoft.com/office/officeart/2005/8/layout/list1"/>
    <dgm:cxn modelId="{BF087B5A-843D-49B5-9395-D69AC20A9185}" type="presParOf" srcId="{8290EB37-AE53-4400-99DA-376750033D5A}" destId="{91C99F7E-1E48-4439-A308-3C7A05E5BE17}" srcOrd="3" destOrd="0" presId="urn:microsoft.com/office/officeart/2005/8/layout/list1"/>
    <dgm:cxn modelId="{3668BCA2-7A6C-4E9D-AFE1-B54D45C51D21}" type="presParOf" srcId="{8290EB37-AE53-4400-99DA-376750033D5A}" destId="{30EA4E6A-8A8D-4CFD-90EE-C5718857AC16}" srcOrd="4" destOrd="0" presId="urn:microsoft.com/office/officeart/2005/8/layout/list1"/>
    <dgm:cxn modelId="{4E9B5669-6B3C-45FD-BDCF-E7ECEDEC26DF}" type="presParOf" srcId="{30EA4E6A-8A8D-4CFD-90EE-C5718857AC16}" destId="{BCEAFD75-56E0-4F1C-903C-0FD99A7A4380}" srcOrd="0" destOrd="0" presId="urn:microsoft.com/office/officeart/2005/8/layout/list1"/>
    <dgm:cxn modelId="{67DB6593-E18B-418C-A511-FEC446BEB7C7}" type="presParOf" srcId="{30EA4E6A-8A8D-4CFD-90EE-C5718857AC16}" destId="{F5FBAC1C-2B8F-4E79-8CB3-7665ADA36D50}" srcOrd="1" destOrd="0" presId="urn:microsoft.com/office/officeart/2005/8/layout/list1"/>
    <dgm:cxn modelId="{CC544FFD-B162-4DFC-8FFD-678F078B6C74}" type="presParOf" srcId="{8290EB37-AE53-4400-99DA-376750033D5A}" destId="{8A6FA897-AFB7-4D14-B3ED-1F72C14AB0AB}" srcOrd="5" destOrd="0" presId="urn:microsoft.com/office/officeart/2005/8/layout/list1"/>
    <dgm:cxn modelId="{0EA0BBE8-92B6-42B3-B283-5EEA67F45FDB}" type="presParOf" srcId="{8290EB37-AE53-4400-99DA-376750033D5A}" destId="{2A062783-DA87-45BA-B6EE-6BB1F3206DC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FFB8DA-32DD-4DC7-A68A-820F9FCD5727}">
      <dsp:nvSpPr>
        <dsp:cNvPr id="0" name=""/>
        <dsp:cNvSpPr/>
      </dsp:nvSpPr>
      <dsp:spPr>
        <a:xfrm>
          <a:off x="0" y="640529"/>
          <a:ext cx="12087225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9BBDB64-7D53-4A20-B226-4C955E6FDE4F}">
      <dsp:nvSpPr>
        <dsp:cNvPr id="0" name=""/>
        <dsp:cNvSpPr/>
      </dsp:nvSpPr>
      <dsp:spPr>
        <a:xfrm>
          <a:off x="604361" y="10980"/>
          <a:ext cx="8515208" cy="114614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9808" tIns="0" rIns="319808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200" b="1" kern="1200" dirty="0"/>
            <a:t>feudum</a:t>
          </a:r>
          <a:r>
            <a:rPr lang="sk-SK" sz="3200" kern="1200" dirty="0"/>
            <a:t> (</a:t>
          </a:r>
          <a:r>
            <a:rPr lang="sk-SK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z lat.) alebo inak povedané </a:t>
          </a:r>
          <a:r>
            <a:rPr lang="sk-SK" sz="3200" b="1" kern="1200" dirty="0"/>
            <a:t>léno</a:t>
          </a:r>
          <a:r>
            <a:rPr lang="sk-SK" sz="3200" kern="1200" dirty="0"/>
            <a:t>  </a:t>
          </a:r>
          <a:r>
            <a:rPr lang="sk-SK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= pôda, majetok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0311" y="66930"/>
        <a:ext cx="8403308" cy="1034249"/>
      </dsp:txXfrm>
    </dsp:sp>
    <dsp:sp modelId="{2A062783-DA87-45BA-B6EE-6BB1F3206DC7}">
      <dsp:nvSpPr>
        <dsp:cNvPr id="0" name=""/>
        <dsp:cNvSpPr/>
      </dsp:nvSpPr>
      <dsp:spPr>
        <a:xfrm>
          <a:off x="0" y="2369481"/>
          <a:ext cx="12087225" cy="2701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-682995"/>
              <a:satOff val="-59431"/>
              <a:lumOff val="-58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38103" tIns="728980" rIns="938103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k-SK" sz="24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základné spoločenské skupiny boli: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Char char="••"/>
          </a:pPr>
          <a:r>
            <a:rPr lang="sk-SK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kráľ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Char char="••"/>
          </a:pPr>
          <a:r>
            <a:rPr lang="sk-SK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šľachta: nižšia a vyššia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Char char="••"/>
          </a:pPr>
          <a:r>
            <a:rPr lang="sk-SK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cirkev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Char char="••"/>
          </a:pPr>
          <a:r>
            <a:rPr lang="sk-SK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poddaní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369481"/>
        <a:ext cx="12087225" cy="2701125"/>
      </dsp:txXfrm>
    </dsp:sp>
    <dsp:sp modelId="{F5FBAC1C-2B8F-4E79-8CB3-7665ADA36D50}">
      <dsp:nvSpPr>
        <dsp:cNvPr id="0" name=""/>
        <dsp:cNvSpPr/>
      </dsp:nvSpPr>
      <dsp:spPr>
        <a:xfrm>
          <a:off x="550202" y="1698976"/>
          <a:ext cx="11537022" cy="1174552"/>
        </a:xfrm>
        <a:prstGeom prst="roundRect">
          <a:avLst/>
        </a:prstGeom>
        <a:gradFill rotWithShape="0">
          <a:gsLst>
            <a:gs pos="0">
              <a:schemeClr val="accent4">
                <a:hueOff val="-682995"/>
                <a:satOff val="-59431"/>
                <a:lumOff val="-5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682995"/>
                <a:satOff val="-59431"/>
                <a:lumOff val="-5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682995"/>
                <a:satOff val="-59431"/>
                <a:lumOff val="-5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9808" tIns="0" rIns="319808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200" b="1" kern="1200"/>
            <a:t>feudalizmus</a:t>
          </a:r>
          <a:r>
            <a:rPr lang="sk-SK" sz="3200" kern="1200"/>
            <a:t> </a:t>
          </a:r>
          <a:r>
            <a:rPr lang="sk-SK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je systém, podľa ktorého bola usporiadaná spoločnosť v stredoveku a v ranom novoveku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7539" y="1756313"/>
        <a:ext cx="11422348" cy="1059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3:59:29.4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=""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5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7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3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=""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88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=""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93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=""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0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=""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54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=""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97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8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=""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6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=""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6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7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75" r:id="rId6"/>
    <p:sldLayoutId id="2147483771" r:id="rId7"/>
    <p:sldLayoutId id="2147483772" r:id="rId8"/>
    <p:sldLayoutId id="2147483773" r:id="rId9"/>
    <p:sldLayoutId id="2147483774" r:id="rId10"/>
    <p:sldLayoutId id="214748377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="" xmlns:a16="http://schemas.microsoft.com/office/drawing/2014/main" id="{AD35AE2F-5E3A-49D9-8DE1-8A333BA408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868E7EF-9E05-4BEC-8DAC-CB649CEAB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1849" r="-1" b="3860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0" name="Rectangle 6">
            <a:extLst>
              <a:ext uri="{FF2B5EF4-FFF2-40B4-BE49-F238E27FC236}">
                <a16:creationId xmlns="" xmlns:a16="http://schemas.microsoft.com/office/drawing/2014/main" id="{79EB4626-023C-436D-9F57-9EB4608090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242731 w 10515600"/>
              <a:gd name="connsiteY3" fmla="*/ 0 h 5416094"/>
              <a:gd name="connsiteX4" fmla="*/ 2912746 w 10515600"/>
              <a:gd name="connsiteY4" fmla="*/ 0 h 5416094"/>
              <a:gd name="connsiteX5" fmla="*/ 3321456 w 10515600"/>
              <a:gd name="connsiteY5" fmla="*/ 0 h 5416094"/>
              <a:gd name="connsiteX6" fmla="*/ 4165675 w 10515600"/>
              <a:gd name="connsiteY6" fmla="*/ 0 h 5416094"/>
              <a:gd name="connsiteX7" fmla="*/ 4835690 w 10515600"/>
              <a:gd name="connsiteY7" fmla="*/ 0 h 5416094"/>
              <a:gd name="connsiteX8" fmla="*/ 5679910 w 10515600"/>
              <a:gd name="connsiteY8" fmla="*/ 0 h 5416094"/>
              <a:gd name="connsiteX9" fmla="*/ 6262823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185767 w 10515600"/>
              <a:gd name="connsiteY12" fmla="*/ 0 h 5416094"/>
              <a:gd name="connsiteX13" fmla="*/ 9029987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396162 h 5416094"/>
              <a:gd name="connsiteX17" fmla="*/ 10515600 w 10515600"/>
              <a:gd name="connsiteY17" fmla="*/ 2034051 h 5416094"/>
              <a:gd name="connsiteX18" fmla="*/ 10515600 w 10515600"/>
              <a:gd name="connsiteY18" fmla="*/ 2599726 h 5416094"/>
              <a:gd name="connsiteX19" fmla="*/ 10515600 w 10515600"/>
              <a:gd name="connsiteY19" fmla="*/ 3129295 h 5416094"/>
              <a:gd name="connsiteX20" fmla="*/ 10515600 w 10515600"/>
              <a:gd name="connsiteY20" fmla="*/ 3622756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8855783 w 10515600"/>
              <a:gd name="connsiteY23" fmla="*/ 5416094 h 5416094"/>
              <a:gd name="connsiteX24" fmla="*/ 8272869 w 10515600"/>
              <a:gd name="connsiteY24" fmla="*/ 5416094 h 5416094"/>
              <a:gd name="connsiteX25" fmla="*/ 7428650 w 10515600"/>
              <a:gd name="connsiteY25" fmla="*/ 5416094 h 5416094"/>
              <a:gd name="connsiteX26" fmla="*/ 6932838 w 10515600"/>
              <a:gd name="connsiteY26" fmla="*/ 5416094 h 5416094"/>
              <a:gd name="connsiteX27" fmla="*/ 6088619 w 10515600"/>
              <a:gd name="connsiteY27" fmla="*/ 5416094 h 5416094"/>
              <a:gd name="connsiteX28" fmla="*/ 5592808 w 10515600"/>
              <a:gd name="connsiteY28" fmla="*/ 5416094 h 5416094"/>
              <a:gd name="connsiteX29" fmla="*/ 4835690 w 10515600"/>
              <a:gd name="connsiteY29" fmla="*/ 5416094 h 5416094"/>
              <a:gd name="connsiteX30" fmla="*/ 3991471 w 10515600"/>
              <a:gd name="connsiteY30" fmla="*/ 5416094 h 5416094"/>
              <a:gd name="connsiteX31" fmla="*/ 3582762 w 10515600"/>
              <a:gd name="connsiteY31" fmla="*/ 5416094 h 5416094"/>
              <a:gd name="connsiteX32" fmla="*/ 2738542 w 10515600"/>
              <a:gd name="connsiteY32" fmla="*/ 5416094 h 5416094"/>
              <a:gd name="connsiteX33" fmla="*/ 1894323 w 10515600"/>
              <a:gd name="connsiteY33" fmla="*/ 5416094 h 5416094"/>
              <a:gd name="connsiteX34" fmla="*/ 1485613 w 10515600"/>
              <a:gd name="connsiteY34" fmla="*/ 5416094 h 5416094"/>
              <a:gd name="connsiteX35" fmla="*/ 902700 w 10515600"/>
              <a:gd name="connsiteY35" fmla="*/ 5416094 h 5416094"/>
              <a:gd name="connsiteX36" fmla="*/ 0 w 10515600"/>
              <a:gd name="connsiteY36" fmla="*/ 4513394 h 5416094"/>
              <a:gd name="connsiteX37" fmla="*/ 0 w 10515600"/>
              <a:gd name="connsiteY37" fmla="*/ 3983826 h 5416094"/>
              <a:gd name="connsiteX38" fmla="*/ 0 w 10515600"/>
              <a:gd name="connsiteY38" fmla="*/ 3490364 h 5416094"/>
              <a:gd name="connsiteX39" fmla="*/ 0 w 10515600"/>
              <a:gd name="connsiteY39" fmla="*/ 2816368 h 5416094"/>
              <a:gd name="connsiteX40" fmla="*/ 0 w 10515600"/>
              <a:gd name="connsiteY40" fmla="*/ 2142372 h 5416094"/>
              <a:gd name="connsiteX41" fmla="*/ 0 w 10515600"/>
              <a:gd name="connsiteY41" fmla="*/ 1648910 h 5416094"/>
              <a:gd name="connsiteX42" fmla="*/ 0 w 10515600"/>
              <a:gd name="connsiteY42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0515600" h="5416094" fill="none" extrusionOk="0">
                <a:moveTo>
                  <a:pt x="0" y="902700"/>
                </a:moveTo>
                <a:cubicBezTo>
                  <a:pt x="-19339" y="382027"/>
                  <a:pt x="461614" y="-62174"/>
                  <a:pt x="902700" y="0"/>
                </a:cubicBezTo>
                <a:cubicBezTo>
                  <a:pt x="1262668" y="8044"/>
                  <a:pt x="1440695" y="-31846"/>
                  <a:pt x="1746919" y="0"/>
                </a:cubicBezTo>
                <a:cubicBezTo>
                  <a:pt x="2053143" y="31846"/>
                  <a:pt x="2032928" y="-12671"/>
                  <a:pt x="2242731" y="0"/>
                </a:cubicBezTo>
                <a:cubicBezTo>
                  <a:pt x="2452534" y="12671"/>
                  <a:pt x="2641794" y="-21752"/>
                  <a:pt x="2912746" y="0"/>
                </a:cubicBezTo>
                <a:cubicBezTo>
                  <a:pt x="3183699" y="21752"/>
                  <a:pt x="3189987" y="20419"/>
                  <a:pt x="3321456" y="0"/>
                </a:cubicBezTo>
                <a:cubicBezTo>
                  <a:pt x="3452925" y="-20419"/>
                  <a:pt x="3775727" y="742"/>
                  <a:pt x="4165675" y="0"/>
                </a:cubicBezTo>
                <a:cubicBezTo>
                  <a:pt x="4555623" y="-742"/>
                  <a:pt x="4540466" y="25386"/>
                  <a:pt x="4835690" y="0"/>
                </a:cubicBezTo>
                <a:cubicBezTo>
                  <a:pt x="5130914" y="-25386"/>
                  <a:pt x="5430015" y="14537"/>
                  <a:pt x="5679910" y="0"/>
                </a:cubicBezTo>
                <a:cubicBezTo>
                  <a:pt x="5929805" y="-14537"/>
                  <a:pt x="5992815" y="15277"/>
                  <a:pt x="6262823" y="0"/>
                </a:cubicBezTo>
                <a:cubicBezTo>
                  <a:pt x="6532831" y="-15277"/>
                  <a:pt x="6584465" y="-1217"/>
                  <a:pt x="6758634" y="0"/>
                </a:cubicBezTo>
                <a:cubicBezTo>
                  <a:pt x="6932803" y="1217"/>
                  <a:pt x="7223295" y="29394"/>
                  <a:pt x="7428650" y="0"/>
                </a:cubicBezTo>
                <a:cubicBezTo>
                  <a:pt x="7634005" y="-29394"/>
                  <a:pt x="7995773" y="8897"/>
                  <a:pt x="8185767" y="0"/>
                </a:cubicBezTo>
                <a:cubicBezTo>
                  <a:pt x="8375761" y="-8897"/>
                  <a:pt x="8805707" y="34597"/>
                  <a:pt x="9029987" y="0"/>
                </a:cubicBezTo>
                <a:cubicBezTo>
                  <a:pt x="9254267" y="-34597"/>
                  <a:pt x="9324614" y="-16829"/>
                  <a:pt x="9612900" y="0"/>
                </a:cubicBezTo>
                <a:cubicBezTo>
                  <a:pt x="10155739" y="86128"/>
                  <a:pt x="10564208" y="390468"/>
                  <a:pt x="10515600" y="902700"/>
                </a:cubicBezTo>
                <a:cubicBezTo>
                  <a:pt x="10506536" y="1129738"/>
                  <a:pt x="10511576" y="1179574"/>
                  <a:pt x="10515600" y="1396162"/>
                </a:cubicBezTo>
                <a:cubicBezTo>
                  <a:pt x="10519624" y="1612750"/>
                  <a:pt x="10523491" y="1748819"/>
                  <a:pt x="10515600" y="2034051"/>
                </a:cubicBezTo>
                <a:cubicBezTo>
                  <a:pt x="10507709" y="2319283"/>
                  <a:pt x="10516247" y="2386435"/>
                  <a:pt x="10515600" y="2599726"/>
                </a:cubicBezTo>
                <a:cubicBezTo>
                  <a:pt x="10514953" y="2813018"/>
                  <a:pt x="10537663" y="2917734"/>
                  <a:pt x="10515600" y="3129295"/>
                </a:cubicBezTo>
                <a:cubicBezTo>
                  <a:pt x="10493537" y="3340856"/>
                  <a:pt x="10505648" y="3444110"/>
                  <a:pt x="10515600" y="3622756"/>
                </a:cubicBezTo>
                <a:cubicBezTo>
                  <a:pt x="10525552" y="3801402"/>
                  <a:pt x="10536187" y="4161567"/>
                  <a:pt x="10515600" y="4513394"/>
                </a:cubicBezTo>
                <a:cubicBezTo>
                  <a:pt x="10500032" y="5008650"/>
                  <a:pt x="10187846" y="5431372"/>
                  <a:pt x="9612900" y="5416094"/>
                </a:cubicBezTo>
                <a:cubicBezTo>
                  <a:pt x="9285478" y="5425165"/>
                  <a:pt x="9106842" y="5381882"/>
                  <a:pt x="8855783" y="5416094"/>
                </a:cubicBezTo>
                <a:cubicBezTo>
                  <a:pt x="8604724" y="5450306"/>
                  <a:pt x="8395568" y="5391734"/>
                  <a:pt x="8272869" y="5416094"/>
                </a:cubicBezTo>
                <a:cubicBezTo>
                  <a:pt x="8150170" y="5440454"/>
                  <a:pt x="7650175" y="5418370"/>
                  <a:pt x="7428650" y="5416094"/>
                </a:cubicBezTo>
                <a:cubicBezTo>
                  <a:pt x="7207125" y="5413818"/>
                  <a:pt x="7054368" y="5412852"/>
                  <a:pt x="6932838" y="5416094"/>
                </a:cubicBezTo>
                <a:cubicBezTo>
                  <a:pt x="6811308" y="5419336"/>
                  <a:pt x="6283286" y="5378872"/>
                  <a:pt x="6088619" y="5416094"/>
                </a:cubicBezTo>
                <a:cubicBezTo>
                  <a:pt x="5893952" y="5453316"/>
                  <a:pt x="5785181" y="5416866"/>
                  <a:pt x="5592808" y="5416094"/>
                </a:cubicBezTo>
                <a:cubicBezTo>
                  <a:pt x="5400435" y="5415322"/>
                  <a:pt x="5118546" y="5450296"/>
                  <a:pt x="4835690" y="5416094"/>
                </a:cubicBezTo>
                <a:cubicBezTo>
                  <a:pt x="4552834" y="5381892"/>
                  <a:pt x="4334158" y="5455657"/>
                  <a:pt x="3991471" y="5416094"/>
                </a:cubicBezTo>
                <a:cubicBezTo>
                  <a:pt x="3648784" y="5376531"/>
                  <a:pt x="3714393" y="5419602"/>
                  <a:pt x="3582762" y="5416094"/>
                </a:cubicBezTo>
                <a:cubicBezTo>
                  <a:pt x="3451131" y="5412586"/>
                  <a:pt x="3139831" y="5440765"/>
                  <a:pt x="2738542" y="5416094"/>
                </a:cubicBezTo>
                <a:cubicBezTo>
                  <a:pt x="2337253" y="5391423"/>
                  <a:pt x="2190895" y="5414277"/>
                  <a:pt x="1894323" y="5416094"/>
                </a:cubicBezTo>
                <a:cubicBezTo>
                  <a:pt x="1597751" y="5417911"/>
                  <a:pt x="1581359" y="5415686"/>
                  <a:pt x="1485613" y="5416094"/>
                </a:cubicBezTo>
                <a:cubicBezTo>
                  <a:pt x="1389867" y="5416503"/>
                  <a:pt x="1024032" y="5431199"/>
                  <a:pt x="902700" y="5416094"/>
                </a:cubicBezTo>
                <a:cubicBezTo>
                  <a:pt x="528543" y="5413384"/>
                  <a:pt x="72262" y="4937846"/>
                  <a:pt x="0" y="4513394"/>
                </a:cubicBezTo>
                <a:cubicBezTo>
                  <a:pt x="19061" y="4384908"/>
                  <a:pt x="-14688" y="4099856"/>
                  <a:pt x="0" y="3983826"/>
                </a:cubicBezTo>
                <a:cubicBezTo>
                  <a:pt x="14688" y="3867796"/>
                  <a:pt x="23320" y="3727066"/>
                  <a:pt x="0" y="3490364"/>
                </a:cubicBezTo>
                <a:cubicBezTo>
                  <a:pt x="-23320" y="3253662"/>
                  <a:pt x="28367" y="3042836"/>
                  <a:pt x="0" y="2816368"/>
                </a:cubicBezTo>
                <a:cubicBezTo>
                  <a:pt x="-28367" y="2589900"/>
                  <a:pt x="26490" y="2414375"/>
                  <a:pt x="0" y="2142372"/>
                </a:cubicBezTo>
                <a:cubicBezTo>
                  <a:pt x="-26490" y="1870369"/>
                  <a:pt x="-12149" y="1868714"/>
                  <a:pt x="0" y="1648910"/>
                </a:cubicBezTo>
                <a:cubicBezTo>
                  <a:pt x="12149" y="1429106"/>
                  <a:pt x="-30083" y="1234771"/>
                  <a:pt x="0" y="902700"/>
                </a:cubicBezTo>
                <a:close/>
              </a:path>
              <a:path w="10515600" h="5416094" stroke="0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gradFill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</a:gradFill>
          <a:ln w="60325" cap="rnd">
            <a:solidFill>
              <a:schemeClr val="bg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="" xmlns:a16="http://schemas.microsoft.com/office/drawing/2014/main" id="{E443F92C-E10C-479F-A038-937D813A7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sk-SK" sz="4400" b="1" dirty="0" smtClean="0">
                <a:solidFill>
                  <a:srgbClr val="FFFF00"/>
                </a:solidFill>
              </a:rPr>
              <a:t>STREDOVEK </a:t>
            </a:r>
            <a:br>
              <a:rPr lang="sk-SK" sz="4400" b="1" dirty="0" smtClean="0">
                <a:solidFill>
                  <a:srgbClr val="FFFF00"/>
                </a:solidFill>
              </a:rPr>
            </a:br>
            <a:r>
              <a:rPr lang="sk-SK" sz="4400" b="1" dirty="0" smtClean="0">
                <a:solidFill>
                  <a:srgbClr val="FFFF00"/>
                </a:solidFill>
              </a:rPr>
              <a:t>FEUDALIZMUS</a:t>
            </a:r>
            <a:endParaRPr lang="sk-SK" sz="4400" b="1" dirty="0">
              <a:solidFill>
                <a:srgbClr val="FFFF00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="" xmlns:a16="http://schemas.microsoft.com/office/drawing/2014/main" id="{6720A385-77DD-49B5-8AC9-C021EA5F6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sk-SK" sz="6000" b="1" dirty="0">
                <a:solidFill>
                  <a:schemeClr val="bg1"/>
                </a:solidFill>
              </a:rPr>
              <a:t>Kto žil v stredovekom štáte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="" xmlns:a16="http://schemas.microsoft.com/office/drawing/2014/main" id="{04D8AD8F-EF7F-481F-B99A-B851389705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5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Stredoveká  spoločnosť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Stredovek  je  obdobie  ľudských  dejín, ktoré  sa začalo hneď po rozpade  Rímskej ríše, teda  v  roku 476 (5. stor.). Jeho  koniec  datujeme  do 15. storočia, keď  </a:t>
            </a:r>
            <a:r>
              <a:rPr lang="sk-SK" dirty="0"/>
              <a:t>K</a:t>
            </a:r>
            <a:r>
              <a:rPr lang="sk-SK" dirty="0" smtClean="0"/>
              <a:t>rištof  Kolumbus, </a:t>
            </a:r>
            <a:r>
              <a:rPr lang="sk-SK" dirty="0" err="1" smtClean="0"/>
              <a:t>tal</a:t>
            </a:r>
            <a:r>
              <a:rPr lang="sk-SK" dirty="0" smtClean="0"/>
              <a:t>. moreplavec objavil  Ameriku. Stredoveku sa tiež  hovorí  </a:t>
            </a:r>
            <a:r>
              <a:rPr lang="sk-SK" dirty="0" smtClean="0">
                <a:solidFill>
                  <a:srgbClr val="C00000"/>
                </a:solidFill>
              </a:rPr>
              <a:t>Feudalizmus</a:t>
            </a:r>
            <a:r>
              <a:rPr lang="sk-SK" dirty="0" smtClean="0"/>
              <a:t>, to  preto lebo najdôležitejším majetkom  vtedy  bola  pôda, kto  ju  vlastnil, bol pán. A  pôda, pozemok sa inak  povie  </a:t>
            </a:r>
            <a:r>
              <a:rPr lang="sk-SK" dirty="0" smtClean="0">
                <a:solidFill>
                  <a:srgbClr val="FF0000"/>
                </a:solidFill>
              </a:rPr>
              <a:t>feudum, alebo  léno</a:t>
            </a:r>
            <a:r>
              <a:rPr lang="sk-SK" dirty="0" smtClean="0"/>
              <a:t>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8248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664528" y="757010"/>
            <a:ext cx="10515600" cy="1325563"/>
          </a:xfrm>
        </p:spPr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Stredovek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r>
              <a:rPr lang="sk-SK" dirty="0"/>
              <a:t> </a:t>
            </a:r>
            <a:r>
              <a:rPr lang="sk-SK" dirty="0" smtClean="0"/>
              <a:t>   5. stor.                                                                        15. stor.</a:t>
            </a:r>
          </a:p>
          <a:p>
            <a:r>
              <a:rPr lang="sk-SK" dirty="0" smtClean="0"/>
              <a:t>Pád  Rímskej ríše                                         Objavenie  Ameriky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            </a:t>
            </a:r>
            <a:r>
              <a:rPr lang="sk-SK" sz="2400" dirty="0" smtClean="0"/>
              <a:t>                                                Vynájdenie kníhtlače</a:t>
            </a:r>
            <a:endParaRPr lang="sk-SK" sz="2400" dirty="0"/>
          </a:p>
        </p:txBody>
      </p:sp>
      <p:cxnSp>
        <p:nvCxnSpPr>
          <p:cNvPr id="5" name="Rovná spojnica 4"/>
          <p:cNvCxnSpPr/>
          <p:nvPr/>
        </p:nvCxnSpPr>
        <p:spPr>
          <a:xfrm flipV="1">
            <a:off x="1840675" y="3265714"/>
            <a:ext cx="8265226" cy="47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28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Stredovek  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768299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V  stredoveku vládol  v štáte  kráľ, alebo knieža a ak to bola  ríša  a veľký štát, tak cisár. No  veľmi  veľkú moc  mala  cirkev a pápež. Cirkvi sa  všetci báli, i kráľ mal  pred ňou rešpekt. Je tomu tak preto, lebo takmer  100% ľudí  verilo  v  boha a verili tiež, že ak  nebudú žiť v  tomto  živote  čestne a  dobre, čaká ich po smrti  boží trest. </a:t>
            </a:r>
          </a:p>
          <a:p>
            <a:r>
              <a:rPr lang="sk-SK" dirty="0" smtClean="0"/>
              <a:t>Po kráľovi  bola  najbohatšia šľachta. Tá vlastnila  pozemky a hrady.</a:t>
            </a:r>
          </a:p>
          <a:p>
            <a:r>
              <a:rPr lang="sk-SK" dirty="0" smtClean="0"/>
              <a:t> Najchudobnejší boli poddaní, nemali  žiadne  práva a museli ťažko pracovať na  pôde, ktorá im nepatrila.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981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35DB3719-6FDC-4E5D-891D-FF40B7300F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="" xmlns:a16="http://schemas.microsoft.com/office/drawing/2014/main" id="{C2B2A8F2-9309-4B83-89B0-0CA7F98F9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59" y="182563"/>
            <a:ext cx="10515600" cy="1325563"/>
          </a:xfrm>
        </p:spPr>
        <p:txBody>
          <a:bodyPr>
            <a:normAutofit/>
          </a:bodyPr>
          <a:lstStyle/>
          <a:p>
            <a:r>
              <a:rPr lang="sk-SK" sz="8000" b="1" dirty="0">
                <a:solidFill>
                  <a:schemeClr val="accent1"/>
                </a:solidFill>
                <a:latin typeface="+mn-lt"/>
              </a:rPr>
              <a:t>Feudalizmus</a:t>
            </a:r>
          </a:p>
        </p:txBody>
      </p:sp>
      <p:graphicFrame>
        <p:nvGraphicFramePr>
          <p:cNvPr id="5" name="Zástupný objekt pre obsah 2">
            <a:extLst>
              <a:ext uri="{FF2B5EF4-FFF2-40B4-BE49-F238E27FC236}">
                <a16:creationId xmlns="" xmlns:a16="http://schemas.microsoft.com/office/drawing/2014/main" id="{F213442B-B742-4FDF-A36E-3E11BC7BEE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514049"/>
              </p:ext>
            </p:extLst>
          </p:nvPr>
        </p:nvGraphicFramePr>
        <p:xfrm>
          <a:off x="-1" y="1690688"/>
          <a:ext cx="12087225" cy="5081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2542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>
            <a:extLst>
              <a:ext uri="{FF2B5EF4-FFF2-40B4-BE49-F238E27FC236}">
                <a16:creationId xmlns="" xmlns:a16="http://schemas.microsoft.com/office/drawing/2014/main" id="{DA381740-063A-41A4-836D-85D14980EE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0" name="Rectangle 24">
            <a:extLst>
              <a:ext uri="{FF2B5EF4-FFF2-40B4-BE49-F238E27FC236}">
                <a16:creationId xmlns="" xmlns:a16="http://schemas.microsoft.com/office/drawing/2014/main" id="{665DBBEF-238B-476B-96AB-8AAC3224ECE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="" xmlns:a16="http://schemas.microsoft.com/office/drawing/2014/main" id="{719327B7-C9EE-4516-A19D-7147CFCF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7200" b="1" dirty="0" err="1">
                <a:solidFill>
                  <a:schemeClr val="accent1"/>
                </a:solidFill>
                <a:latin typeface="+mn-lt"/>
              </a:rPr>
              <a:t>Stredoveká</a:t>
            </a:r>
            <a:r>
              <a:rPr lang="en-US" sz="7200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7200" b="1" dirty="0" err="1">
                <a:solidFill>
                  <a:schemeClr val="accent1"/>
                </a:solidFill>
                <a:latin typeface="+mn-lt"/>
              </a:rPr>
              <a:t>pyramída</a:t>
            </a:r>
            <a:r>
              <a:rPr lang="en-US" sz="7200" b="1" dirty="0">
                <a:solidFill>
                  <a:schemeClr val="accent1"/>
                </a:solidFill>
                <a:latin typeface="+mn-lt"/>
              </a:rPr>
              <a:t> </a:t>
            </a:r>
          </a:p>
        </p:txBody>
      </p:sp>
      <p:sp>
        <p:nvSpPr>
          <p:cNvPr id="31" name="Rectangle 6">
            <a:extLst>
              <a:ext uri="{FF2B5EF4-FFF2-40B4-BE49-F238E27FC236}">
                <a16:creationId xmlns="" xmlns:a16="http://schemas.microsoft.com/office/drawing/2014/main" id="{3FCFB1DE-0B7E-48CC-BA90-B2AB0889F9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DBB16E"/>
          </a:solidFill>
          <a:ln w="38100" cap="rnd">
            <a:solidFill>
              <a:srgbClr val="DBB16E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Zástupný objekt pre obsah 4" descr="Obrázok, na ktorom je hračka, stôl, rôzne, veľa&#10;&#10;Automaticky generovaný popis">
            <a:extLst>
              <a:ext uri="{FF2B5EF4-FFF2-40B4-BE49-F238E27FC236}">
                <a16:creationId xmlns="" xmlns:a16="http://schemas.microsoft.com/office/drawing/2014/main" id="{0C526B0E-46A6-4997-B3CD-55D1403C6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905" y="788894"/>
            <a:ext cx="7214616" cy="5429913"/>
          </a:xfrm>
          <a:prstGeom prst="rect">
            <a:avLst/>
          </a:prstGeom>
        </p:spPr>
      </p:pic>
      <p:sp>
        <p:nvSpPr>
          <p:cNvPr id="20" name="BlokTextu 19">
            <a:extLst>
              <a:ext uri="{FF2B5EF4-FFF2-40B4-BE49-F238E27FC236}">
                <a16:creationId xmlns="" xmlns:a16="http://schemas.microsoft.com/office/drawing/2014/main" id="{4B000428-062E-4F81-9A41-2345B4897FD6}"/>
              </a:ext>
            </a:extLst>
          </p:cNvPr>
          <p:cNvSpPr txBox="1"/>
          <p:nvPr/>
        </p:nvSpPr>
        <p:spPr>
          <a:xfrm>
            <a:off x="4849574" y="1357898"/>
            <a:ext cx="1648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1.kráľ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="" xmlns:a16="http://schemas.microsoft.com/office/drawing/2014/main" id="{C2425B9A-9F8D-45FE-9DE9-9A2989AF8E33}"/>
              </a:ext>
            </a:extLst>
          </p:cNvPr>
          <p:cNvSpPr txBox="1"/>
          <p:nvPr/>
        </p:nvSpPr>
        <p:spPr>
          <a:xfrm>
            <a:off x="3531952" y="2755002"/>
            <a:ext cx="1861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2.šľachta</a:t>
            </a:r>
          </a:p>
        </p:txBody>
      </p:sp>
      <p:sp>
        <p:nvSpPr>
          <p:cNvPr id="22" name="BlokTextu 21">
            <a:extLst>
              <a:ext uri="{FF2B5EF4-FFF2-40B4-BE49-F238E27FC236}">
                <a16:creationId xmlns="" xmlns:a16="http://schemas.microsoft.com/office/drawing/2014/main" id="{9C8962EE-84D9-4318-81AC-DF3765062901}"/>
              </a:ext>
            </a:extLst>
          </p:cNvPr>
          <p:cNvSpPr txBox="1"/>
          <p:nvPr/>
        </p:nvSpPr>
        <p:spPr>
          <a:xfrm>
            <a:off x="8612020" y="1239144"/>
            <a:ext cx="1861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cirkev</a:t>
            </a:r>
            <a:endParaRPr lang="sk-SK" sz="32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BlokTextu 23">
            <a:extLst>
              <a:ext uri="{FF2B5EF4-FFF2-40B4-BE49-F238E27FC236}">
                <a16:creationId xmlns="" xmlns:a16="http://schemas.microsoft.com/office/drawing/2014/main" id="{46704D19-0952-4B67-9A90-4E7BA03AC305}"/>
              </a:ext>
            </a:extLst>
          </p:cNvPr>
          <p:cNvSpPr txBox="1"/>
          <p:nvPr/>
        </p:nvSpPr>
        <p:spPr>
          <a:xfrm>
            <a:off x="10076329" y="4838169"/>
            <a:ext cx="2028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sk-SK" sz="32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sk-SK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poddaní</a:t>
            </a:r>
          </a:p>
        </p:txBody>
      </p:sp>
    </p:spTree>
    <p:extLst>
      <p:ext uri="{BB962C8B-B14F-4D97-AF65-F5344CB8AC3E}">
        <p14:creationId xmlns:p14="http://schemas.microsoft.com/office/powerpoint/2010/main" val="3769290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="" xmlns:a16="http://schemas.microsoft.com/office/drawing/2014/main" id="{A6D37EE4-EA1B-46EE-A54B-5233C63C96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="" xmlns:a16="http://schemas.microsoft.com/office/drawing/2014/main" id="{E32D375E-1879-4A8C-9600-E9EF6ABB4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47013" cy="1434415"/>
          </a:xfrm>
        </p:spPr>
        <p:txBody>
          <a:bodyPr anchor="b">
            <a:normAutofit/>
          </a:bodyPr>
          <a:lstStyle/>
          <a:p>
            <a:r>
              <a:rPr lang="sk-SK" sz="7200" b="1" dirty="0">
                <a:solidFill>
                  <a:schemeClr val="accent1"/>
                </a:solidFill>
                <a:latin typeface="+mn-lt"/>
              </a:rPr>
              <a:t>Základné pojmy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="" xmlns:a16="http://schemas.microsoft.com/office/drawing/2014/main" id="{3CE8AF5E-D374-4CF1-90CC-35CF73B81C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72494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8D1140"/>
          </a:solidFill>
          <a:ln w="38100" cap="rnd">
            <a:solidFill>
              <a:srgbClr val="8D1140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ok 4" descr="Obrázok, na ktorom je fotografia, kryté, skupina, rôzne&#10;&#10;Automaticky generovaný popis">
            <a:extLst>
              <a:ext uri="{FF2B5EF4-FFF2-40B4-BE49-F238E27FC236}">
                <a16:creationId xmlns="" xmlns:a16="http://schemas.microsoft.com/office/drawing/2014/main" id="{F71A45EE-ACBA-45BF-8530-64B0DD76E0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3" r="6126"/>
          <a:stretch/>
        </p:blipFill>
        <p:spPr>
          <a:xfrm>
            <a:off x="475130" y="1911492"/>
            <a:ext cx="4329951" cy="45936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7DDBD60B-32AF-4ED2-A431-F05697015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955" y="2071316"/>
            <a:ext cx="6713552" cy="4114800"/>
          </a:xfrm>
        </p:spPr>
        <p:txBody>
          <a:bodyPr anchor="t">
            <a:normAutofit lnSpcReduction="10000"/>
          </a:bodyPr>
          <a:lstStyle/>
          <a:p>
            <a:pPr marL="285750" indent="-285750">
              <a:lnSpc>
                <a:spcPct val="100000"/>
              </a:lnSpc>
            </a:pPr>
            <a:r>
              <a:rPr lang="sk-SK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družina kmeňových bojovníkov </a:t>
            </a:r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tí, ktorí ochraňovali kmeň a dobýjali nové územia</a:t>
            </a:r>
          </a:p>
          <a:p>
            <a:pPr>
              <a:lnSpc>
                <a:spcPct val="100000"/>
              </a:lnSpc>
            </a:pPr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najudatnejší bojovníci sa postupne stali </a:t>
            </a:r>
            <a:r>
              <a:rPr lang="sk-SK" sz="2000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kráľmi</a:t>
            </a:r>
            <a:endParaRPr lang="sk-SK" sz="20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</a:pPr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dobyté územia bolo potrebné ovládať aj spravovať, preto kráľ členom bojovej družiny </a:t>
            </a:r>
            <a:r>
              <a:rPr lang="sk-S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požičiaval svoj majetok </a:t>
            </a:r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sk-SK" sz="2000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feudum</a:t>
            </a:r>
            <a:endParaRPr lang="sk-SK" sz="20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</a:pPr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kráľ členom družiny za odmenu rozdával aj rozličné </a:t>
            </a:r>
            <a:r>
              <a:rPr lang="sk-S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privilégia</a:t>
            </a:r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sk-SK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práva, výsady</a:t>
            </a:r>
          </a:p>
          <a:p>
            <a:pPr marL="285750" indent="-285750">
              <a:lnSpc>
                <a:spcPct val="100000"/>
              </a:lnSpc>
            </a:pPr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družiny bojovníkov sa začala stávať </a:t>
            </a:r>
            <a:r>
              <a:rPr lang="sk-S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privilegovaná skupina ľudí = </a:t>
            </a:r>
            <a:r>
              <a:rPr lang="sk-SK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šľachta</a:t>
            </a:r>
          </a:p>
          <a:p>
            <a:pPr marL="285750" indent="-285750">
              <a:lnSpc>
                <a:spcPct val="100000"/>
              </a:lnSpc>
            </a:pPr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šľachtici za to sľubovali kráľovi vernosť a vojenskú pomoc pri obrane ríše = stávali sa </a:t>
            </a:r>
            <a:r>
              <a:rPr lang="sk-SK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vazalmi</a:t>
            </a:r>
            <a:r>
              <a:rPr lang="sk-S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kráľa</a:t>
            </a:r>
          </a:p>
        </p:txBody>
      </p:sp>
    </p:spTree>
    <p:extLst>
      <p:ext uri="{BB962C8B-B14F-4D97-AF65-F5344CB8AC3E}">
        <p14:creationId xmlns:p14="http://schemas.microsoft.com/office/powerpoint/2010/main" val="1166877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743AA782-23D1-4521-8CAD-47662984AA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="" xmlns:a16="http://schemas.microsoft.com/office/drawing/2014/main" id="{F5AEDA53-D013-47F4-AD92-4C884F228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67" y="642240"/>
            <a:ext cx="4818888" cy="1481328"/>
          </a:xfrm>
        </p:spPr>
        <p:txBody>
          <a:bodyPr anchor="b">
            <a:normAutofit/>
          </a:bodyPr>
          <a:lstStyle/>
          <a:p>
            <a:r>
              <a:rPr lang="sk-SK" sz="6600" b="1" dirty="0">
                <a:solidFill>
                  <a:schemeClr val="accent1"/>
                </a:solidFill>
                <a:latin typeface="+mn-lt"/>
                <a:cs typeface="Times New Roman" panose="02020603050405020304" pitchFamily="18" charset="0"/>
              </a:rPr>
              <a:t>Poddaní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="" xmlns:a16="http://schemas.microsoft.com/office/drawing/2014/main" id="{3CE8AF5E-D374-4CF1-90CC-35CF73B81C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C6A56F"/>
          </a:solidFill>
          <a:ln w="38100" cap="rnd">
            <a:solidFill>
              <a:srgbClr val="C6A56F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B5E9E80B-DA2E-4CAD-8489-36628714A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93" y="2699640"/>
            <a:ext cx="5651162" cy="365417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obyčajní ľudia, ktorých bolo najviac, </a:t>
            </a: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 však najmenej práv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alebo dokonca žiadne</a:t>
            </a:r>
          </a:p>
          <a:p>
            <a:pPr lvl="1">
              <a:lnSpc>
                <a:spcPct val="100000"/>
              </a:lnSpc>
            </a:pP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neboli slobodní</a:t>
            </a:r>
          </a:p>
          <a:p>
            <a:pPr lvl="1">
              <a:lnSpc>
                <a:spcPct val="100000"/>
              </a:lnSpc>
            </a:pP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boli majetkom pána</a:t>
            </a:r>
          </a:p>
          <a:p>
            <a:pPr lvl="1">
              <a:lnSpc>
                <a:spcPct val="100000"/>
              </a:lnSpc>
            </a:pP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 pána museli pracovať, platiť mu dane</a:t>
            </a:r>
          </a:p>
          <a:p>
            <a:pPr lvl="1">
              <a:lnSpc>
                <a:spcPct val="100000"/>
              </a:lnSpc>
            </a:pP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pán sľúbil, že ich bude ochraňovať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="" xmlns:a16="http://schemas.microsoft.com/office/drawing/2014/main" id="{070477C5-0410-4E4F-97A1-F84C2465C18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Obrázok 4" descr="Obrázok, na ktorom je vonkajšie, ľudia, skupina, staré&#10;&#10;Automaticky generovaný popis">
            <a:extLst>
              <a:ext uri="{FF2B5EF4-FFF2-40B4-BE49-F238E27FC236}">
                <a16:creationId xmlns="" xmlns:a16="http://schemas.microsoft.com/office/drawing/2014/main" id="{6AA9B1EA-E123-4A8F-BE9C-9BC49422BB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706340"/>
            <a:ext cx="5458968" cy="5445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3799351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Sketchy_SerifHand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381</Words>
  <Application>Microsoft Office PowerPoint</Application>
  <PresentationFormat>Vlastná</PresentationFormat>
  <Paragraphs>41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SketchyVTI</vt:lpstr>
      <vt:lpstr>STREDOVEK  FEUDALIZMUS</vt:lpstr>
      <vt:lpstr>Stredoveká  spoločnosť</vt:lpstr>
      <vt:lpstr>Stredovek</vt:lpstr>
      <vt:lpstr>Stredovek  </vt:lpstr>
      <vt:lpstr>Feudalizmus</vt:lpstr>
      <vt:lpstr>Stredoveká pyramída </vt:lpstr>
      <vt:lpstr>Základné pojmy</vt:lpstr>
      <vt:lpstr>Poddaní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FEUDALIZMUS</dc:title>
  <dc:creator>Zuzana Puchalová</dc:creator>
  <cp:lastModifiedBy>Raduz</cp:lastModifiedBy>
  <cp:revision>8</cp:revision>
  <dcterms:created xsi:type="dcterms:W3CDTF">2020-04-23T14:09:35Z</dcterms:created>
  <dcterms:modified xsi:type="dcterms:W3CDTF">2020-11-13T06:38:06Z</dcterms:modified>
</cp:coreProperties>
</file>