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84" r:id="rId3"/>
    <p:sldId id="279" r:id="rId4"/>
    <p:sldId id="280" r:id="rId5"/>
    <p:sldId id="285" r:id="rId6"/>
    <p:sldId id="270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65" r:id="rId17"/>
    <p:sldId id="272" r:id="rId18"/>
    <p:sldId id="296" r:id="rId19"/>
    <p:sldId id="297" r:id="rId20"/>
    <p:sldId id="298" r:id="rId21"/>
    <p:sldId id="299" r:id="rId22"/>
    <p:sldId id="300" r:id="rId23"/>
    <p:sldId id="268" r:id="rId24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cs-CZ"/>
              <a:t>Kliknite sem a upravte štýl predlohy nadpisov.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cs-CZ"/>
              <a:t>Kliknite sem a upravte štýl predlohy podnadpisov.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E66CF4-4319-4074-8239-CA2FBF684F8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E331-1796-47AC-8AAF-D379732D023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B848F-5612-49F9-AF88-CC4D8DF8B3D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82296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48552-4D3F-446B-9D75-5CF522B42D0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74DC4-E82D-4930-B78A-2F37B91574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292100"/>
            <a:ext cx="8229600" cy="5727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0DE92-AFD5-4019-84F3-16CB25DA355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obrázok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jektu ClipArt 3"/>
          <p:cNvSpPr>
            <a:spLocks noGrp="1"/>
          </p:cNvSpPr>
          <p:nvPr>
            <p:ph type="clipArt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6A0AD-4CF7-4C69-9845-1203357604C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C2D2-DC10-478C-ADCF-E4158157443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60735-1E87-41E1-8171-60A69B3F0F5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42EEA-99A4-4041-866A-4F1D0F3E703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B614D-06C7-4935-AF6A-3CED2E94257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7A10F-EFEF-4B40-BA64-0D6FD13B5E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53928-E8CB-4C7C-B86D-E482B19BA3B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386-CD2E-4CD0-8270-1A957DABDEA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8D4D3-FB0D-4C40-B560-CA5DB29E8F3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9A33-DF1E-4BF4-90D6-4937874D857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DF955-E3BC-4B26-B7CF-BA45340A42E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Kliknite sem a upravte štýl predlohy nadpisov.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Kliknite sem a upravte štýly predlohy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Tretia úroveň</a:t>
            </a:r>
          </a:p>
          <a:p>
            <a:pPr lvl="3"/>
            <a:r>
              <a:rPr lang="cs-CZ" smtClean="0"/>
              <a:t>Štvrtá úroveň</a:t>
            </a:r>
          </a:p>
          <a:p>
            <a:pPr lvl="4"/>
            <a:r>
              <a:rPr lang="cs-CZ" smtClean="0"/>
              <a:t>Piata úroveň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CEB4C0C-48D1-4E97-8C67-597878D5266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7200" b="1" smtClean="0">
                <a:solidFill>
                  <a:schemeClr val="hlink"/>
                </a:solidFill>
              </a:rPr>
              <a:t>Meteorologická stanica </a:t>
            </a:r>
            <a:endParaRPr lang="cs-CZ" sz="7200" b="1" smtClean="0">
              <a:solidFill>
                <a:schemeClr val="hlink"/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Ombrograf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J</a:t>
            </a:r>
            <a:r>
              <a:rPr lang="cs-CZ" sz="2800" smtClean="0"/>
              <a:t>e záznamový prístroj na meranie </a:t>
            </a:r>
            <a:r>
              <a:rPr lang="sk-SK" sz="2800" smtClean="0"/>
              <a:t>množstva </a:t>
            </a:r>
            <a:r>
              <a:rPr lang="cs-CZ" sz="2800" smtClean="0"/>
              <a:t>zrážok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10200" y="1905000"/>
            <a:ext cx="2514600" cy="4114800"/>
          </a:xfrm>
          <a:noFill/>
          <a:ln w="22225">
            <a:solidFill>
              <a:schemeClr val="tx1"/>
            </a:solidFill>
          </a:ln>
        </p:spPr>
      </p:pic>
      <p:sp>
        <p:nvSpPr>
          <p:cNvPr id="12293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60198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Anemometer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z="2800" smtClean="0"/>
              <a:t>je prístroj na meranie rýchlosti vetra</a:t>
            </a:r>
            <a:endParaRPr lang="sk-SK" sz="2800" smtClean="0"/>
          </a:p>
          <a:p>
            <a:pPr eaLnBrk="1" hangingPunct="1">
              <a:buFontTx/>
              <a:buNone/>
              <a:defRPr/>
            </a:pPr>
            <a:endParaRPr lang="cs-CZ" sz="2800" smtClean="0"/>
          </a:p>
        </p:txBody>
      </p:sp>
      <p:pic>
        <p:nvPicPr>
          <p:cNvPr id="13316" name="Picture 8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59375" y="1905000"/>
            <a:ext cx="3016250" cy="4114800"/>
          </a:xfrm>
          <a:noFill/>
          <a:ln w="22225">
            <a:solidFill>
              <a:schemeClr val="tx1"/>
            </a:solidFill>
          </a:ln>
        </p:spPr>
      </p:pic>
      <p:sp>
        <p:nvSpPr>
          <p:cNvPr id="1331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60960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Héliograf</a:t>
            </a:r>
            <a:r>
              <a:rPr lang="sk-SK" smtClean="0"/>
              <a:t/>
            </a:r>
            <a:br>
              <a:rPr lang="sk-SK" smtClean="0"/>
            </a:br>
            <a:endParaRPr lang="cs-CZ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Slnkomer - záznam doby trvania slnečného svitu</a:t>
            </a:r>
          </a:p>
          <a:p>
            <a:pPr eaLnBrk="1" hangingPunct="1">
              <a:defRPr/>
            </a:pPr>
            <a:endParaRPr lang="cs-CZ" sz="2800" smtClean="0"/>
          </a:p>
        </p:txBody>
      </p:sp>
      <p:pic>
        <p:nvPicPr>
          <p:cNvPr id="14340" name="Picture 5" descr="helio_2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533400"/>
            <a:ext cx="2133600" cy="2667000"/>
          </a:xfrm>
          <a:noFill/>
          <a:ln w="25400">
            <a:solidFill>
              <a:schemeClr val="tx1"/>
            </a:solidFill>
          </a:ln>
        </p:spPr>
      </p:pic>
      <p:pic>
        <p:nvPicPr>
          <p:cNvPr id="14341" name="Picture 6" descr="heliograf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429000"/>
            <a:ext cx="2232025" cy="287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2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0960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Zrážkomer</a:t>
            </a:r>
            <a:br>
              <a:rPr lang="sk-SK" b="1" smtClean="0">
                <a:solidFill>
                  <a:schemeClr val="hlink"/>
                </a:solidFill>
              </a:rPr>
            </a:b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z="2800" smtClean="0"/>
              <a:t>je merací prístroj na meranie množstva zrážok v meteorológii alebo hydrológii</a:t>
            </a:r>
          </a:p>
        </p:txBody>
      </p:sp>
      <p:pic>
        <p:nvPicPr>
          <p:cNvPr id="15364" name="Picture 5" descr="471001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00600" y="457200"/>
            <a:ext cx="1789113" cy="2514600"/>
          </a:xfrm>
          <a:noFill/>
          <a:ln w="22225">
            <a:solidFill>
              <a:srgbClr val="000000"/>
            </a:solidFill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0"/>
            <a:ext cx="2438400" cy="3200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6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59436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Termograf</a:t>
            </a:r>
            <a:br>
              <a:rPr lang="sk-SK" b="1" smtClean="0">
                <a:solidFill>
                  <a:schemeClr val="hlink"/>
                </a:solidFill>
              </a:rPr>
            </a:br>
            <a:endParaRPr lang="en-US" b="1" smtClean="0">
              <a:solidFill>
                <a:schemeClr val="hlink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371600"/>
            <a:ext cx="5278438" cy="4751388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smtClean="0"/>
              <a:t>Registračný prístroj na záznam teploty vzduchu</a:t>
            </a:r>
          </a:p>
        </p:txBody>
      </p:sp>
      <p:pic>
        <p:nvPicPr>
          <p:cNvPr id="16388" name="Picture 6" descr="termograf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486400" y="1600200"/>
            <a:ext cx="3074988" cy="4114800"/>
          </a:xfrm>
          <a:noFill/>
          <a:ln w="22225">
            <a:solidFill>
              <a:schemeClr val="tx1"/>
            </a:solidFill>
          </a:ln>
        </p:spPr>
      </p:pic>
      <p:sp>
        <p:nvSpPr>
          <p:cNvPr id="16389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59436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Hygrograf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400" smtClean="0"/>
              <a:t>nepretržitý záznam vlhkosti</a:t>
            </a:r>
          </a:p>
          <a:p>
            <a:pPr eaLnBrk="1" hangingPunct="1">
              <a:defRPr/>
            </a:pPr>
            <a:r>
              <a:rPr lang="sk-SK" sz="2400" smtClean="0"/>
              <a:t>vlhkomerným telesom je zväzok odmastených ľudských vlasov, alebo špeciálne opracovaná blana z hovädzieho čreva</a:t>
            </a:r>
          </a:p>
          <a:p>
            <a:pPr eaLnBrk="1" hangingPunct="1">
              <a:defRPr/>
            </a:pPr>
            <a:endParaRPr lang="cs-CZ" sz="24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ln w="25400">
            <a:solidFill>
              <a:schemeClr val="tx1"/>
            </a:solidFill>
          </a:ln>
        </p:spPr>
      </p:pic>
      <p:sp>
        <p:nvSpPr>
          <p:cNvPr id="1741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60960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  <a:latin typeface="Times New Roman" pitchFamily="18" charset="0"/>
              </a:rPr>
              <a:t>Meteorologická mapa</a:t>
            </a:r>
            <a:endParaRPr lang="cs-CZ" b="1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18435" name="Picture 5" descr="euisoTTPPWW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030413"/>
            <a:ext cx="4038600" cy="3863975"/>
          </a:xfrm>
          <a:noFill/>
          <a:ln w="28575">
            <a:solidFill>
              <a:schemeClr val="hlink"/>
            </a:solidFill>
          </a:ln>
        </p:spPr>
      </p:pic>
      <p:sp>
        <p:nvSpPr>
          <p:cNvPr id="28679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Používa sa pri oboznamovaní verejnosti s predpoveďou počasia na následujúci deň</a:t>
            </a:r>
            <a:endParaRPr lang="cs-CZ" sz="28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Meteorologická mapa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sú na nej pomocou medzinárodne dohodnutých značiek zaznamenané informácie o počasí</a:t>
            </a:r>
          </a:p>
          <a:p>
            <a:pPr eaLnBrk="1" hangingPunct="1">
              <a:buFontTx/>
              <a:buNone/>
              <a:defRPr/>
            </a:pPr>
            <a:endParaRPr lang="cs-CZ" sz="2800" smtClean="0"/>
          </a:p>
        </p:txBody>
      </p:sp>
      <p:pic>
        <p:nvPicPr>
          <p:cNvPr id="19460" name="Picture 4" descr="euisoTTPPWW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030413"/>
            <a:ext cx="4038600" cy="3863975"/>
          </a:xfrm>
          <a:noFill/>
          <a:ln w="28575">
            <a:solidFill>
              <a:schemeClr val="hlink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b="1" smtClean="0">
                <a:solidFill>
                  <a:schemeClr val="hlink"/>
                </a:solidFill>
              </a:rPr>
              <a:t>ATMOSFÉRICK</a:t>
            </a:r>
            <a:r>
              <a:rPr lang="sk-SK" b="1" smtClean="0">
                <a:solidFill>
                  <a:schemeClr val="hlink"/>
                </a:solidFill>
              </a:rPr>
              <a:t>Ý</a:t>
            </a:r>
            <a:r>
              <a:rPr lang="cs-CZ" b="1" smtClean="0">
                <a:solidFill>
                  <a:schemeClr val="hlink"/>
                </a:solidFill>
              </a:rPr>
              <a:t> FRONT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Je oblasť, v ktorej sa dotýkajú vzduchové hmoty s rôznymi vlastnosťami, napr. teplý a studený vzduch</a:t>
            </a:r>
          </a:p>
          <a:p>
            <a:pPr eaLnBrk="1" hangingPunct="1">
              <a:defRPr/>
            </a:pPr>
            <a:r>
              <a:rPr lang="sk-SK" sz="2800" smtClean="0">
                <a:solidFill>
                  <a:schemeClr val="hlink"/>
                </a:solidFill>
              </a:rPr>
              <a:t>Poznáme:</a:t>
            </a:r>
            <a:endParaRPr lang="cs-CZ" sz="2800" smtClean="0">
              <a:solidFill>
                <a:schemeClr val="hlink"/>
              </a:solidFill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z="2800" smtClean="0"/>
              <a:t>Teplý front  </a:t>
            </a:r>
            <a:endParaRPr lang="sk-SK" sz="2800" smtClean="0"/>
          </a:p>
          <a:p>
            <a:pPr eaLnBrk="1" hangingPunct="1">
              <a:defRPr/>
            </a:pPr>
            <a:r>
              <a:rPr lang="cs-CZ" sz="2800" smtClean="0"/>
              <a:t>Studený front   </a:t>
            </a:r>
            <a:endParaRPr lang="sk-SK" sz="2800" smtClean="0"/>
          </a:p>
          <a:p>
            <a:pPr eaLnBrk="1" hangingPunct="1">
              <a:defRPr/>
            </a:pPr>
            <a:r>
              <a:rPr lang="cs-CZ" sz="2800" smtClean="0"/>
              <a:t>Oklúzny front   </a:t>
            </a:r>
            <a:endParaRPr lang="sk-SK" sz="2800" smtClean="0"/>
          </a:p>
          <a:p>
            <a:pPr eaLnBrk="1" hangingPunct="1">
              <a:defRPr/>
            </a:pPr>
            <a:r>
              <a:rPr lang="cs-CZ" sz="2800" smtClean="0"/>
              <a:t>Staci</a:t>
            </a:r>
            <a:r>
              <a:rPr lang="sk-SK" sz="2800" smtClean="0"/>
              <a:t>o</a:t>
            </a:r>
            <a:r>
              <a:rPr lang="cs-CZ" sz="2800" smtClean="0"/>
              <a:t>nárny front   </a:t>
            </a:r>
            <a:endParaRPr lang="sk-SK" sz="28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b="1" smtClean="0">
                <a:solidFill>
                  <a:schemeClr val="hlink"/>
                </a:solidFill>
              </a:rPr>
              <a:t>Teplý front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mtClean="0"/>
              <a:t>Ak postupuje teplý vzduch rýchlejšie ako studený vzduch pred ním, kĺže po kline studeného vzduchu hore. Styčnej ploche hovoríme teplý front.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724400"/>
            <a:ext cx="25415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84300"/>
          </a:xfrm>
        </p:spPr>
        <p:txBody>
          <a:bodyPr/>
          <a:lstStyle/>
          <a:p>
            <a:pPr eaLnBrk="1" hangingPunct="1">
              <a:defRPr/>
            </a:pPr>
            <a:r>
              <a:rPr lang="sk-SK" sz="4000" b="1" smtClean="0">
                <a:solidFill>
                  <a:schemeClr val="hlink"/>
                </a:solidFill>
              </a:rPr>
              <a:t>Meteorologické stanice v SR</a:t>
            </a:r>
            <a:endParaRPr lang="en-US" sz="4000" b="1" smtClean="0">
              <a:solidFill>
                <a:schemeClr val="hlink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smtClean="0"/>
              <a:t>Na Slovensku je viac ako 50 meteorologických staníc</a:t>
            </a:r>
          </a:p>
          <a:p>
            <a:pPr eaLnBrk="1" hangingPunct="1">
              <a:defRPr/>
            </a:pPr>
            <a:r>
              <a:rPr lang="sk-SK" sz="2400" smtClean="0"/>
              <a:t>Výsledky pozorovaní z týchto staníc posielajú do centra - do Slovenského meteorologického ústavu v Bratislave</a:t>
            </a:r>
            <a:endParaRPr lang="cs-CZ" sz="240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667000"/>
            <a:ext cx="7696200" cy="3810000"/>
          </a:xfrm>
          <a:noFill/>
          <a:ln w="22225">
            <a:solidFill>
              <a:srgbClr val="00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b="1" smtClean="0">
                <a:solidFill>
                  <a:schemeClr val="hlink"/>
                </a:solidFill>
              </a:rPr>
              <a:t>Studený front</a:t>
            </a:r>
            <a:r>
              <a:rPr lang="cs-CZ" smtClean="0"/>
              <a:t> 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mtClean="0"/>
              <a:t>Ak postupuje studený vzduch rýchlejšie ako teplý vzduch vplyvom väčšej hustoty sa podsúva pod teplý vzduch a vytláča ho hore. Styčnej ploche hovoríme studený front.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724400"/>
            <a:ext cx="25479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b="1" smtClean="0">
                <a:solidFill>
                  <a:schemeClr val="hlink"/>
                </a:solidFill>
              </a:rPr>
              <a:t>Oklúzny front </a:t>
            </a:r>
            <a:r>
              <a:rPr lang="cs-CZ" smtClean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Niekedy sa teplý a studený front spoja a zmiešajú, vtedy hovoríme o oklúznom fronte</a:t>
            </a:r>
            <a:endParaRPr lang="cs-CZ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267200"/>
            <a:ext cx="25336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Stacionárny front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cs-CZ" smtClean="0"/>
          </a:p>
          <a:p>
            <a:pPr eaLnBrk="1" hangingPunct="1">
              <a:defRPr/>
            </a:pPr>
            <a:r>
              <a:rPr lang="cs-CZ" smtClean="0"/>
              <a:t>Nepohyblivý front</a:t>
            </a:r>
            <a:r>
              <a:rPr lang="sk-SK" smtClean="0"/>
              <a:t>, ktorý</a:t>
            </a:r>
            <a:r>
              <a:rPr lang="cs-CZ" smtClean="0"/>
              <a:t> nemení svoju polohu v priestore.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267200"/>
            <a:ext cx="254158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420938"/>
            <a:ext cx="8229600" cy="1384300"/>
          </a:xfrm>
        </p:spPr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       Ďakujem za pozornosť</a:t>
            </a:r>
            <a:endParaRPr lang="cs-CZ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Vedeli ste, že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>
                <a:solidFill>
                  <a:schemeClr val="hlink"/>
                </a:solidFill>
              </a:rPr>
              <a:t>v HURBANOVE </a:t>
            </a:r>
            <a:r>
              <a:rPr lang="sk-SK" sz="2800" smtClean="0"/>
              <a:t>vzniklo prvé meteorologické observatórium na Slovensku založené v r. 1871?</a:t>
            </a:r>
            <a:endParaRPr lang="cs-CZ" sz="280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3352800"/>
            <a:ext cx="4252913" cy="2792413"/>
          </a:xfrm>
          <a:noFill/>
          <a:ln w="22225">
            <a:solidFill>
              <a:schemeClr val="tx1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Vedeli ste, že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na </a:t>
            </a:r>
            <a:r>
              <a:rPr lang="cs-CZ" sz="2800" smtClean="0">
                <a:solidFill>
                  <a:schemeClr val="hlink"/>
                </a:solidFill>
              </a:rPr>
              <a:t>L</a:t>
            </a:r>
            <a:r>
              <a:rPr lang="sk-SK" sz="2800" smtClean="0">
                <a:solidFill>
                  <a:schemeClr val="hlink"/>
                </a:solidFill>
              </a:rPr>
              <a:t>OMNICKOM ŠTÍTE </a:t>
            </a:r>
            <a:r>
              <a:rPr lang="sk-SK" sz="2800" smtClean="0"/>
              <a:t>je m</a:t>
            </a:r>
            <a:r>
              <a:rPr lang="cs-CZ" sz="2800" smtClean="0"/>
              <a:t>eteorologická stanica</a:t>
            </a:r>
            <a:r>
              <a:rPr lang="sk-SK" sz="2800" smtClean="0"/>
              <a:t>,</a:t>
            </a:r>
            <a:r>
              <a:rPr lang="cs-CZ" sz="2800" smtClean="0"/>
              <a:t> </a:t>
            </a:r>
            <a:r>
              <a:rPr lang="sk-SK" sz="2800" smtClean="0"/>
              <a:t>ktorá</a:t>
            </a:r>
            <a:r>
              <a:rPr lang="cs-CZ" sz="2800" smtClean="0"/>
              <a:t>  je najvyššie položeným pracoviskom na Slovensku</a:t>
            </a:r>
            <a:r>
              <a:rPr lang="sk-SK" sz="2800" smtClean="0"/>
              <a:t>?</a:t>
            </a:r>
            <a:r>
              <a:rPr lang="cs-CZ" sz="2800" smtClean="0"/>
              <a:t>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3352800"/>
            <a:ext cx="4800600" cy="2667000"/>
          </a:xfrm>
          <a:noFill/>
          <a:ln w="22225">
            <a:solidFill>
              <a:schemeClr val="tx1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Vedeli ste, že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n</a:t>
            </a:r>
            <a:r>
              <a:rPr lang="cs-CZ" sz="2800" smtClean="0"/>
              <a:t>ajvyššie položenou </a:t>
            </a:r>
            <a:r>
              <a:rPr lang="sk-SK" sz="2800" smtClean="0"/>
              <a:t>stanicou </a:t>
            </a:r>
            <a:r>
              <a:rPr lang="cs-CZ" sz="2800" smtClean="0"/>
              <a:t>na </a:t>
            </a:r>
            <a:r>
              <a:rPr lang="sk-SK" sz="2800" smtClean="0"/>
              <a:t>S</a:t>
            </a:r>
            <a:r>
              <a:rPr lang="cs-CZ" sz="2800" smtClean="0"/>
              <a:t>lovensk</a:t>
            </a:r>
            <a:r>
              <a:rPr lang="sk-SK" sz="2800" smtClean="0"/>
              <a:t>u</a:t>
            </a:r>
            <a:r>
              <a:rPr lang="cs-CZ" sz="2800" smtClean="0"/>
              <a:t> je automatická meteorologická stanica inštalovaná pri Ľadovom plese vo Veľkej Studenej doline v nadmorskej výške nad 2000 metrov</a:t>
            </a:r>
            <a:r>
              <a:rPr lang="sk-SK" sz="2800" smtClean="0"/>
              <a:t>?</a:t>
            </a:r>
            <a:r>
              <a:rPr lang="cs-CZ" sz="2800" smtClean="0"/>
              <a:t> 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/>
              <a:t>m</a:t>
            </a:r>
            <a:r>
              <a:rPr lang="cs-CZ" sz="2800" smtClean="0"/>
              <a:t>eteorologická stanica v Želovciach sa uvádza ako najnižšie položená stanica v nadmorskej výške 154</a:t>
            </a:r>
            <a:r>
              <a:rPr lang="sk-SK" sz="2800" smtClean="0"/>
              <a:t> </a:t>
            </a:r>
            <a:r>
              <a:rPr lang="cs-CZ" sz="2800" smtClean="0"/>
              <a:t>m</a:t>
            </a:r>
            <a:r>
              <a:rPr lang="sk-SK" sz="2800" smtClean="0"/>
              <a:t>etrov </a:t>
            </a:r>
            <a:r>
              <a:rPr lang="cs-CZ" sz="2800" smtClean="0"/>
              <a:t>n</a:t>
            </a:r>
            <a:r>
              <a:rPr lang="sk-SK" sz="2800" smtClean="0"/>
              <a:t>ad </a:t>
            </a:r>
            <a:r>
              <a:rPr lang="cs-CZ" sz="2800" smtClean="0"/>
              <a:t>m</a:t>
            </a:r>
            <a:r>
              <a:rPr lang="sk-SK" sz="2800" smtClean="0"/>
              <a:t>orom,</a:t>
            </a:r>
            <a:r>
              <a:rPr lang="cs-CZ" sz="2800" smtClean="0"/>
              <a:t> a je len do</a:t>
            </a:r>
            <a:r>
              <a:rPr lang="sk-SK" sz="2800" smtClean="0"/>
              <a:t>p</a:t>
            </a:r>
            <a:r>
              <a:rPr lang="cs-CZ" sz="2800" smtClean="0"/>
              <a:t>lnková</a:t>
            </a:r>
            <a:r>
              <a:rPr lang="sk-SK" sz="2800" smtClean="0"/>
              <a:t>?</a:t>
            </a:r>
            <a:r>
              <a:rPr lang="cs-CZ" sz="2800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4000" b="1" smtClean="0">
                <a:solidFill>
                  <a:schemeClr val="hlink"/>
                </a:solidFill>
              </a:rPr>
              <a:t>Meteorologická stanica</a:t>
            </a:r>
            <a:endParaRPr lang="cs-CZ" sz="4000" b="1" smtClean="0">
              <a:solidFill>
                <a:schemeClr val="hlink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400" smtClean="0"/>
              <a:t>Robia sa na nej pozorovania počasia</a:t>
            </a:r>
          </a:p>
          <a:p>
            <a:pPr eaLnBrk="1" hangingPunct="1">
              <a:defRPr/>
            </a:pPr>
            <a:r>
              <a:rPr lang="sk-SK" sz="2400" smtClean="0"/>
              <a:t>Je umiestnená v meteorologickej záhradke, oplotená sieťovým pletivom</a:t>
            </a:r>
          </a:p>
          <a:p>
            <a:pPr eaLnBrk="1" hangingPunct="1">
              <a:defRPr/>
            </a:pPr>
            <a:r>
              <a:rPr lang="sk-SK" sz="2400" smtClean="0"/>
              <a:t>Meracie prístroje sú umiestnené na trávnatej ploche, na stojanoch alebo v meteorologickej búdke</a:t>
            </a:r>
          </a:p>
        </p:txBody>
      </p:sp>
      <p:pic>
        <p:nvPicPr>
          <p:cNvPr id="8196" name="Picture 4" descr="Meteorologická stanica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24600" y="2286000"/>
            <a:ext cx="2419350" cy="1533525"/>
          </a:xfrm>
          <a:noFill/>
          <a:ln w="22225">
            <a:solidFill>
              <a:schemeClr val="tx1"/>
            </a:solidFill>
          </a:ln>
        </p:spPr>
      </p:pic>
      <p:pic>
        <p:nvPicPr>
          <p:cNvPr id="8197" name="Picture 5" descr="Merač dráhovej dohladnosti na letisku M.R.Štefánika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4343400"/>
            <a:ext cx="2609850" cy="1722438"/>
          </a:xfrm>
          <a:noFill/>
          <a:ln w="22225">
            <a:solidFill>
              <a:schemeClr val="tx1"/>
            </a:solidFill>
          </a:ln>
        </p:spPr>
      </p:pic>
      <p:pic>
        <p:nvPicPr>
          <p:cNvPr id="8198" name="Picture 6" descr="Meteorologická záhradka na Chopk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762000"/>
            <a:ext cx="1800225" cy="11525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4000" b="1" smtClean="0">
                <a:solidFill>
                  <a:schemeClr val="hlink"/>
                </a:solidFill>
              </a:rPr>
              <a:t>Na meteorologickej stanici je:</a:t>
            </a:r>
            <a:endParaRPr lang="cs-CZ" sz="4000" b="1" smtClean="0">
              <a:solidFill>
                <a:schemeClr val="hlink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038600" cy="3505200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smtClean="0">
                <a:hlinkClick r:id="rId2" action="ppaction://hlinksldjump"/>
              </a:rPr>
              <a:t>Meteorologická búdka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3" action="ppaction://hlinksldjump"/>
              </a:rPr>
              <a:t>Teplomery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4" action="ppaction://hlinksldjump"/>
              </a:rPr>
              <a:t>Ombrograf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5" action="ppaction://hlinksldjump"/>
              </a:rPr>
              <a:t>Anemometer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6" action="ppaction://hlinksldjump"/>
              </a:rPr>
              <a:t>Héliograf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7" action="ppaction://hlinksldjump"/>
              </a:rPr>
              <a:t>Zrážkomer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8" action="ppaction://hlinksldjump"/>
              </a:rPr>
              <a:t>Termograf</a:t>
            </a:r>
            <a:endParaRPr lang="sk-SK" sz="2800" smtClean="0"/>
          </a:p>
          <a:p>
            <a:pPr eaLnBrk="1" hangingPunct="1">
              <a:defRPr/>
            </a:pPr>
            <a:r>
              <a:rPr lang="sk-SK" sz="2800" smtClean="0">
                <a:hlinkClick r:id="rId9" action="ppaction://hlinksldjump"/>
              </a:rPr>
              <a:t>Hygrograf</a:t>
            </a:r>
            <a:endParaRPr lang="sk-SK" sz="2800" smtClean="0"/>
          </a:p>
          <a:p>
            <a:pPr eaLnBrk="1" hangingPunct="1">
              <a:defRPr/>
            </a:pPr>
            <a:endParaRPr lang="sk-SK" sz="2800" smtClean="0"/>
          </a:p>
          <a:p>
            <a:pPr eaLnBrk="1" hangingPunct="1">
              <a:buFontTx/>
              <a:buNone/>
              <a:defRPr/>
            </a:pPr>
            <a:endParaRPr lang="cs-CZ" sz="2800" smtClean="0"/>
          </a:p>
          <a:p>
            <a:pPr eaLnBrk="1" hangingPunct="1">
              <a:buFontTx/>
              <a:buNone/>
              <a:defRPr/>
            </a:pPr>
            <a:endParaRPr lang="cs-CZ" sz="2800" smtClean="0"/>
          </a:p>
        </p:txBody>
      </p:sp>
      <p:sp>
        <p:nvSpPr>
          <p:cNvPr id="9220" name="AutoShape 14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59436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248400"/>
          </a:xfrm>
          <a:noFill/>
        </p:spPr>
      </p:pic>
      <p:sp>
        <p:nvSpPr>
          <p:cNvPr id="1024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60960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1" smtClean="0">
                <a:solidFill>
                  <a:schemeClr val="hlink"/>
                </a:solidFill>
              </a:rPr>
              <a:t>Teplomery</a:t>
            </a:r>
            <a:endParaRPr lang="cs-CZ" b="1" smtClean="0">
              <a:solidFill>
                <a:schemeClr val="hlink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smtClean="0"/>
              <a:t>Sú umiestnené na trávnatej ploche, na stojanoch, alebo v meteorologickej búdke</a:t>
            </a:r>
            <a:endParaRPr lang="cs-CZ" sz="2800" smtClean="0"/>
          </a:p>
        </p:txBody>
      </p:sp>
      <p:pic>
        <p:nvPicPr>
          <p:cNvPr id="11268" name="Picture 5" descr="On-line&#10;teploměr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543800" y="1219200"/>
            <a:ext cx="935038" cy="4114800"/>
          </a:xfrm>
          <a:noFill/>
          <a:ln w="22225">
            <a:solidFill>
              <a:srgbClr val="000000"/>
            </a:solidFill>
          </a:ln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533400"/>
            <a:ext cx="2457450" cy="28575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1270" name="Picture 8" descr="Obrázok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886200"/>
            <a:ext cx="3240088" cy="2519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71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5943600"/>
            <a:ext cx="890588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án">
  <a:themeElements>
    <a:clrScheme name="Oceá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506</TotalTime>
  <Words>397</Words>
  <Application>Microsoft PowerPoint</Application>
  <PresentationFormat>Prezentácia na obrazovke (4:3)</PresentationFormat>
  <Paragraphs>61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9" baseType="lpstr">
      <vt:lpstr>Tahoma</vt:lpstr>
      <vt:lpstr>Arial</vt:lpstr>
      <vt:lpstr>Wingdings</vt:lpstr>
      <vt:lpstr>Calibri</vt:lpstr>
      <vt:lpstr>Times New Roman</vt:lpstr>
      <vt:lpstr>Oceán</vt:lpstr>
      <vt:lpstr>Meteorologická stanica </vt:lpstr>
      <vt:lpstr>Meteorologické stanice v SR</vt:lpstr>
      <vt:lpstr>Vedeli ste, že</vt:lpstr>
      <vt:lpstr>Vedeli ste, že</vt:lpstr>
      <vt:lpstr>Vedeli ste, že</vt:lpstr>
      <vt:lpstr>Meteorologická stanica</vt:lpstr>
      <vt:lpstr>Na meteorologickej stanici je:</vt:lpstr>
      <vt:lpstr>Snímka 8</vt:lpstr>
      <vt:lpstr>Teplomery</vt:lpstr>
      <vt:lpstr>Ombrograf</vt:lpstr>
      <vt:lpstr>Anemometer</vt:lpstr>
      <vt:lpstr>Héliograf </vt:lpstr>
      <vt:lpstr>Zrážkomer </vt:lpstr>
      <vt:lpstr>Termograf </vt:lpstr>
      <vt:lpstr>Hygrograf</vt:lpstr>
      <vt:lpstr>Meteorologická mapa</vt:lpstr>
      <vt:lpstr>Meteorologická mapa</vt:lpstr>
      <vt:lpstr>ATMOSFÉRICKÝ FRONT</vt:lpstr>
      <vt:lpstr>Teplý front </vt:lpstr>
      <vt:lpstr>Studený front  </vt:lpstr>
      <vt:lpstr>Oklúzny front  </vt:lpstr>
      <vt:lpstr>Stacionárny front</vt:lpstr>
      <vt:lpstr>       Ďakujem za pozornosť</vt:lpstr>
    </vt:vector>
  </TitlesOfParts>
  <Company>SOU-Elektrotechnické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Vyhodnotenie písomných prác</dc:title>
  <dc:creator>ziak</dc:creator>
  <cp:lastModifiedBy>Jaroslava Vitazkova</cp:lastModifiedBy>
  <cp:revision>22</cp:revision>
  <dcterms:created xsi:type="dcterms:W3CDTF">2005-05-02T12:59:48Z</dcterms:created>
  <dcterms:modified xsi:type="dcterms:W3CDTF">2018-05-24T16:39:57Z</dcterms:modified>
</cp:coreProperties>
</file>