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680C43C-41EE-4BB1-B329-CA851C139D92}" type="datetimeFigureOut">
              <a:rPr lang="sk-SK" smtClean="0"/>
              <a:pPr/>
              <a:t>7. 3. 2015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2F94D-1E74-470E-B006-18C20CEFF34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27784" y="2708920"/>
            <a:ext cx="6172200" cy="1894362"/>
          </a:xfrm>
        </p:spPr>
        <p:txBody>
          <a:bodyPr>
            <a:normAutofit/>
          </a:bodyPr>
          <a:lstStyle/>
          <a:p>
            <a:pPr algn="r"/>
            <a:r>
              <a:rPr lang="sk-SK" sz="4000" dirty="0" err="1" smtClean="0"/>
              <a:t>Amíny</a:t>
            </a:r>
            <a:r>
              <a:rPr lang="sk-SK" sz="4000" dirty="0" smtClean="0"/>
              <a:t> – vlastnosti, názvoslovie, význam</a:t>
            </a:r>
            <a:endParaRPr lang="sk-SK" sz="40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dnadpis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7854696" cy="1752600"/>
          </a:xfrm>
        </p:spPr>
        <p:txBody>
          <a:bodyPr/>
          <a:lstStyle/>
          <a:p>
            <a:pPr algn="r"/>
            <a:endParaRPr lang="sk-SK" dirty="0" smtClean="0"/>
          </a:p>
          <a:p>
            <a:pPr algn="r"/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pPr algn="r"/>
            <a:r>
              <a:rPr lang="sk-SK" dirty="0" smtClean="0"/>
              <a:t>Súbor  </a:t>
            </a:r>
            <a:r>
              <a:rPr lang="sk-SK" dirty="0" smtClean="0"/>
              <a:t>GEL-ŠKA-CHE-IIA-47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Chemické vlastnosti </a:t>
            </a:r>
            <a:r>
              <a:rPr lang="sk-SK" dirty="0" err="1" smtClean="0">
                <a:solidFill>
                  <a:srgbClr val="FFC000"/>
                </a:solidFill>
              </a:rPr>
              <a:t>amínov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2200" dirty="0" smtClean="0"/>
              <a:t>Určuje ich predovšetkým prítomnosť </a:t>
            </a:r>
            <a:r>
              <a:rPr lang="sk-SK" sz="2200" dirty="0" err="1" smtClean="0"/>
              <a:t>aminoskupiny</a:t>
            </a:r>
            <a:r>
              <a:rPr lang="sk-SK" sz="2200" dirty="0" smtClean="0"/>
              <a:t> v molekule. </a:t>
            </a:r>
          </a:p>
          <a:p>
            <a:endParaRPr lang="sk-SK" sz="2200" dirty="0" smtClean="0"/>
          </a:p>
          <a:p>
            <a:r>
              <a:rPr lang="sk-SK" sz="2200" dirty="0" smtClean="0"/>
              <a:t>Atóm dusíka v </a:t>
            </a:r>
            <a:r>
              <a:rPr lang="sk-SK" sz="2200" dirty="0" err="1" smtClean="0"/>
              <a:t>aminoskupine</a:t>
            </a:r>
            <a:r>
              <a:rPr lang="sk-SK" sz="2200" dirty="0" smtClean="0"/>
              <a:t> má voľný elektrónový pár, ktorý spôsobuje, že </a:t>
            </a:r>
            <a:r>
              <a:rPr lang="sk-SK" sz="2200" dirty="0" err="1" smtClean="0"/>
              <a:t>amíny</a:t>
            </a:r>
            <a:r>
              <a:rPr lang="sk-SK" sz="2200" dirty="0" smtClean="0"/>
              <a:t> majú </a:t>
            </a:r>
            <a:r>
              <a:rPr lang="sk-SK" sz="3200" b="1" u="sng" dirty="0" smtClean="0">
                <a:solidFill>
                  <a:schemeClr val="accent1"/>
                </a:solidFill>
              </a:rPr>
              <a:t>zásaditý charakter. </a:t>
            </a:r>
            <a:endParaRPr lang="sk-SK" sz="2200" b="1" u="sng" dirty="0" smtClean="0">
              <a:solidFill>
                <a:schemeClr val="accent1"/>
              </a:solidFill>
            </a:endParaRPr>
          </a:p>
          <a:p>
            <a:endParaRPr lang="sk-SK" sz="2200" dirty="0" smtClean="0"/>
          </a:p>
          <a:p>
            <a:r>
              <a:rPr lang="sk-SK" sz="2200" dirty="0" smtClean="0"/>
              <a:t>Zásadité vlastnosti </a:t>
            </a:r>
            <a:r>
              <a:rPr lang="sk-SK" sz="2200" dirty="0" err="1" smtClean="0"/>
              <a:t>amínov</a:t>
            </a:r>
            <a:r>
              <a:rPr lang="sk-SK" sz="2200" dirty="0" smtClean="0"/>
              <a:t> ovplyvňuje aj charakter a počet uhľovodíkových zvyškov naviazaných na </a:t>
            </a:r>
            <a:r>
              <a:rPr lang="sk-SK" sz="2200" dirty="0" err="1" smtClean="0"/>
              <a:t>amínový</a:t>
            </a:r>
            <a:r>
              <a:rPr lang="sk-SK" sz="2200" dirty="0" smtClean="0"/>
              <a:t> atóm dusíka. </a:t>
            </a:r>
            <a:endParaRPr lang="sk-SK" sz="2200" dirty="0"/>
          </a:p>
        </p:txBody>
      </p:sp>
      <p:sp>
        <p:nvSpPr>
          <p:cNvPr id="4" name="Obdĺžnik 3"/>
          <p:cNvSpPr/>
          <p:nvPr/>
        </p:nvSpPr>
        <p:spPr>
          <a:xfrm>
            <a:off x="833273" y="5805264"/>
            <a:ext cx="7066358" cy="830997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Alkylamíny</a:t>
            </a:r>
            <a:r>
              <a:rPr lang="sk-SK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sú zásaditejšie ako amoniak</a:t>
            </a:r>
            <a:r>
              <a:rPr lang="sk-SK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sk-SK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sk-SK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arylamíny</a:t>
            </a:r>
            <a:r>
              <a:rPr lang="sk-SK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sú menej zásadité ako amoniak.</a:t>
            </a:r>
            <a:endParaRPr lang="sk-SK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algn="just"/>
            <a:r>
              <a:rPr lang="sk-SK" dirty="0" smtClean="0"/>
              <a:t>Kladný </a:t>
            </a:r>
            <a:r>
              <a:rPr lang="sk-SK" dirty="0" smtClean="0"/>
              <a:t>indukčný efekt </a:t>
            </a:r>
            <a:r>
              <a:rPr lang="sk-SK" dirty="0" err="1" smtClean="0"/>
              <a:t>alkylových</a:t>
            </a:r>
            <a:r>
              <a:rPr lang="sk-SK" dirty="0" smtClean="0"/>
              <a:t> skupín vplýva na zvýšenie elektrónovej hustoty na dusíku. Z toho dôvodu sú </a:t>
            </a:r>
            <a:r>
              <a:rPr lang="sk-SK" dirty="0" err="1" smtClean="0"/>
              <a:t>amíny</a:t>
            </a:r>
            <a:r>
              <a:rPr lang="sk-SK" dirty="0" smtClean="0"/>
              <a:t> silnejšie zásady </a:t>
            </a:r>
            <a:r>
              <a:rPr lang="sk-SK" dirty="0" smtClean="0"/>
              <a:t>ako amoniak.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pic>
        <p:nvPicPr>
          <p:cNvPr id="27650" name="Picture 2" descr="http://oskole.sk/userfiles/image/ch%C3%A9mia/MO/aminy/aminy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85" y="548680"/>
            <a:ext cx="8967915" cy="2592288"/>
          </a:xfrm>
          <a:prstGeom prst="rect">
            <a:avLst/>
          </a:prstGeom>
          <a:noFill/>
        </p:spPr>
      </p:pic>
      <p:pic>
        <p:nvPicPr>
          <p:cNvPr id="27652" name="Picture 4" descr="http://oskole.sk/userfiles/image/ch%C3%A9mia/MO/aminy/aminy10.jpg"/>
          <p:cNvPicPr>
            <a:picLocks noChangeAspect="1" noChangeArrowheads="1"/>
          </p:cNvPicPr>
          <p:nvPr/>
        </p:nvPicPr>
        <p:blipFill>
          <a:blip r:embed="rId3" cstate="print"/>
          <a:srcRect t="20432" b="42790"/>
          <a:stretch>
            <a:fillRect/>
          </a:stretch>
        </p:blipFill>
        <p:spPr bwMode="auto">
          <a:xfrm>
            <a:off x="1259632" y="5229200"/>
            <a:ext cx="6877050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/>
          <a:lstStyle/>
          <a:p>
            <a:pPr algn="just">
              <a:buNone/>
            </a:pPr>
            <a:r>
              <a:rPr lang="sk-SK" dirty="0" smtClean="0"/>
              <a:t>   </a:t>
            </a:r>
            <a:r>
              <a:rPr lang="sk-SK" sz="2800" dirty="0" smtClean="0"/>
              <a:t>Zásaditý charakter </a:t>
            </a:r>
            <a:r>
              <a:rPr lang="sk-SK" sz="2800" dirty="0" err="1" smtClean="0"/>
              <a:t>amínov</a:t>
            </a:r>
            <a:r>
              <a:rPr lang="sk-SK" sz="2800" dirty="0" smtClean="0"/>
              <a:t> im dáva schopnosť reagovať s kyselinami - viazať kyselinou uvoľnený katión vodíka H+ → vznikajú pri tom </a:t>
            </a:r>
            <a:r>
              <a:rPr lang="sk-SK" sz="2800" dirty="0" smtClean="0">
                <a:solidFill>
                  <a:srgbClr val="FFC000"/>
                </a:solidFill>
              </a:rPr>
              <a:t>amóniové soli</a:t>
            </a:r>
            <a:r>
              <a:rPr lang="sk-SK" sz="2800" dirty="0" smtClean="0"/>
              <a:t>, v ktorých ma atóm dusíka náboj +1 (kvartérny atóm dusíka). </a:t>
            </a:r>
          </a:p>
          <a:p>
            <a:pPr algn="just">
              <a:buNone/>
            </a:pPr>
            <a:endParaRPr lang="sk-SK" sz="2800" dirty="0" smtClean="0"/>
          </a:p>
          <a:p>
            <a:pPr algn="just">
              <a:buNone/>
            </a:pPr>
            <a:r>
              <a:rPr lang="sk-SK" sz="2800" dirty="0" smtClean="0"/>
              <a:t>   Sú to iónové zlúčeniny, ktorých súčasťou je anión odvodený od použitej kyseliny.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467600" cy="5781256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   </a:t>
            </a:r>
            <a:r>
              <a:rPr lang="sk-SK" dirty="0" err="1" smtClean="0">
                <a:solidFill>
                  <a:srgbClr val="FFC000"/>
                </a:solidFill>
              </a:rPr>
              <a:t>Metylamín</a:t>
            </a:r>
            <a:r>
              <a:rPr lang="sk-SK" dirty="0" smtClean="0">
                <a:solidFill>
                  <a:srgbClr val="FFC000"/>
                </a:solidFill>
              </a:rPr>
              <a:t> CH</a:t>
            </a:r>
            <a:r>
              <a:rPr lang="sk-SK" sz="1400" dirty="0" smtClean="0">
                <a:solidFill>
                  <a:srgbClr val="FFC000"/>
                </a:solidFill>
              </a:rPr>
              <a:t>3</a:t>
            </a:r>
            <a:r>
              <a:rPr lang="sk-SK" dirty="0" smtClean="0">
                <a:solidFill>
                  <a:srgbClr val="FFC000"/>
                </a:solidFill>
              </a:rPr>
              <a:t>NH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, </a:t>
            </a:r>
            <a:r>
              <a:rPr lang="sk-SK" dirty="0" err="1" smtClean="0">
                <a:solidFill>
                  <a:srgbClr val="FFC000"/>
                </a:solidFill>
              </a:rPr>
              <a:t>dimetylamín</a:t>
            </a:r>
            <a:r>
              <a:rPr lang="sk-SK" dirty="0" smtClean="0">
                <a:solidFill>
                  <a:srgbClr val="FFC000"/>
                </a:solidFill>
              </a:rPr>
              <a:t> (CH</a:t>
            </a:r>
            <a:r>
              <a:rPr lang="sk-SK" sz="1400" dirty="0" smtClean="0">
                <a:solidFill>
                  <a:srgbClr val="FFC000"/>
                </a:solidFill>
              </a:rPr>
              <a:t>3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NH a </a:t>
            </a:r>
            <a:r>
              <a:rPr lang="sk-SK" dirty="0" err="1" smtClean="0">
                <a:solidFill>
                  <a:srgbClr val="FFC000"/>
                </a:solidFill>
              </a:rPr>
              <a:t>trimetylamín</a:t>
            </a:r>
            <a:r>
              <a:rPr lang="sk-SK" dirty="0" smtClean="0">
                <a:solidFill>
                  <a:srgbClr val="FFC000"/>
                </a:solidFill>
              </a:rPr>
              <a:t> (CH</a:t>
            </a:r>
            <a:r>
              <a:rPr lang="sk-SK" sz="1400" dirty="0" smtClean="0">
                <a:solidFill>
                  <a:srgbClr val="FFC000"/>
                </a:solidFill>
              </a:rPr>
              <a:t>3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  <a:r>
              <a:rPr lang="sk-SK" sz="1400" dirty="0" smtClean="0">
                <a:solidFill>
                  <a:srgbClr val="FFC000"/>
                </a:solidFill>
              </a:rPr>
              <a:t>3</a:t>
            </a:r>
            <a:r>
              <a:rPr lang="sk-SK" dirty="0" smtClean="0">
                <a:solidFill>
                  <a:srgbClr val="FFC000"/>
                </a:solidFill>
              </a:rPr>
              <a:t>N </a:t>
            </a:r>
          </a:p>
          <a:p>
            <a:pPr>
              <a:buNone/>
            </a:pPr>
            <a:endParaRPr lang="sk-SK" dirty="0" smtClean="0">
              <a:solidFill>
                <a:srgbClr val="FFC000"/>
              </a:solidFill>
            </a:endParaRPr>
          </a:p>
          <a:p>
            <a:pPr>
              <a:buFontTx/>
              <a:buChar char="-"/>
            </a:pPr>
            <a:r>
              <a:rPr lang="sk-SK" sz="2800" dirty="0" smtClean="0"/>
              <a:t>vznikajú pri rozklade bielkovín</a:t>
            </a:r>
          </a:p>
          <a:p>
            <a:pPr algn="just">
              <a:buFontTx/>
              <a:buChar char="-"/>
            </a:pPr>
            <a:r>
              <a:rPr lang="sk-SK" sz="2800" dirty="0" smtClean="0"/>
              <a:t>spôsobujú </a:t>
            </a:r>
            <a:r>
              <a:rPr lang="sk-SK" sz="2800" dirty="0" smtClean="0"/>
              <a:t>aj charakteristický zápach pri tepelnej úprave rýb, ktorý je možné zmierniť pokvapkaním rybacieho mäsa citrónom alebo octom (organickou kyselinou)</a:t>
            </a:r>
          </a:p>
          <a:p>
            <a:pPr algn="just">
              <a:buFontTx/>
              <a:buChar char="-"/>
            </a:pPr>
            <a:r>
              <a:rPr lang="sk-SK" sz="2800" dirty="0" smtClean="0"/>
              <a:t>Používajú sa aj pri výrobe niektorých liečiv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   </a:t>
            </a:r>
            <a:r>
              <a:rPr lang="sk-SK" dirty="0" err="1" smtClean="0">
                <a:solidFill>
                  <a:srgbClr val="FFC000"/>
                </a:solidFill>
              </a:rPr>
              <a:t>Putrescín</a:t>
            </a:r>
            <a:r>
              <a:rPr lang="sk-SK" dirty="0" smtClean="0">
                <a:solidFill>
                  <a:srgbClr val="FFC000"/>
                </a:solidFill>
              </a:rPr>
              <a:t> (</a:t>
            </a:r>
            <a:r>
              <a:rPr lang="sk-SK" dirty="0" err="1" smtClean="0">
                <a:solidFill>
                  <a:srgbClr val="FFC000"/>
                </a:solidFill>
              </a:rPr>
              <a:t>tetrametyléndiamín</a:t>
            </a:r>
            <a:r>
              <a:rPr lang="sk-SK" dirty="0" smtClean="0">
                <a:solidFill>
                  <a:srgbClr val="FFC000"/>
                </a:solidFill>
              </a:rPr>
              <a:t>) 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N-(CH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)4-NH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 a </a:t>
            </a:r>
            <a:r>
              <a:rPr lang="sk-SK" dirty="0" err="1" smtClean="0">
                <a:solidFill>
                  <a:srgbClr val="FFC000"/>
                </a:solidFill>
              </a:rPr>
              <a:t>kadaverín</a:t>
            </a:r>
            <a:r>
              <a:rPr lang="sk-SK" dirty="0" smtClean="0">
                <a:solidFill>
                  <a:srgbClr val="FFC000"/>
                </a:solidFill>
              </a:rPr>
              <a:t> (</a:t>
            </a:r>
            <a:r>
              <a:rPr lang="sk-SK" dirty="0" err="1" smtClean="0">
                <a:solidFill>
                  <a:srgbClr val="FFC000"/>
                </a:solidFill>
              </a:rPr>
              <a:t>pentametyléndiamín</a:t>
            </a:r>
            <a:r>
              <a:rPr lang="sk-SK" dirty="0" smtClean="0">
                <a:solidFill>
                  <a:srgbClr val="FFC000"/>
                </a:solidFill>
              </a:rPr>
              <a:t>) 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N-(CH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  <a:r>
              <a:rPr lang="sk-SK" sz="1400" dirty="0" smtClean="0">
                <a:solidFill>
                  <a:srgbClr val="FFC000"/>
                </a:solidFill>
              </a:rPr>
              <a:t>5</a:t>
            </a:r>
            <a:r>
              <a:rPr lang="sk-SK" dirty="0" smtClean="0">
                <a:solidFill>
                  <a:srgbClr val="FFC000"/>
                </a:solidFill>
              </a:rPr>
              <a:t>-NH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endParaRPr lang="sk-SK" dirty="0" smtClean="0">
              <a:solidFill>
                <a:srgbClr val="FFC000"/>
              </a:solidFill>
            </a:endParaRPr>
          </a:p>
          <a:p>
            <a:pPr>
              <a:buFontTx/>
              <a:buChar char="-"/>
            </a:pPr>
            <a:r>
              <a:rPr lang="sk-SK" dirty="0" smtClean="0"/>
              <a:t>Vznikajú rozkladom bielkovín pri hnití mäsa</a:t>
            </a:r>
          </a:p>
          <a:p>
            <a:pPr>
              <a:buFontTx/>
              <a:buChar char="-"/>
            </a:pPr>
            <a:r>
              <a:rPr lang="sk-SK" dirty="0" smtClean="0"/>
              <a:t>Sú toxické, preto sa často označujú ako tzv. „mŕtvolné jedy“.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2000" dirty="0" smtClean="0">
                <a:solidFill>
                  <a:srgbClr val="FFC000"/>
                </a:solidFill>
              </a:rPr>
              <a:t>Bután-1,4-diamín </a:t>
            </a:r>
            <a:r>
              <a:rPr lang="sk-SK" sz="2000" dirty="0" err="1" smtClean="0">
                <a:solidFill>
                  <a:srgbClr val="FFC000"/>
                </a:solidFill>
              </a:rPr>
              <a:t>tetrametyléndiamín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r>
              <a:rPr lang="sk-SK" sz="2000" dirty="0" err="1" smtClean="0">
                <a:solidFill>
                  <a:srgbClr val="FFC000"/>
                </a:solidFill>
              </a:rPr>
              <a:t>putrescín</a:t>
            </a:r>
            <a:endParaRPr lang="sk-SK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00B0F0"/>
                </a:solidFill>
              </a:rPr>
              <a:t>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  <a:r>
              <a:rPr lang="sk-SK" dirty="0" smtClean="0">
                <a:solidFill>
                  <a:srgbClr val="00B0F0"/>
                </a:solidFill>
              </a:rPr>
              <a:t>N</a:t>
            </a:r>
            <a:r>
              <a:rPr lang="sk-SK" dirty="0" smtClean="0"/>
              <a:t>─CH</a:t>
            </a:r>
            <a:r>
              <a:rPr lang="sk-SK" sz="1400" dirty="0" smtClean="0"/>
              <a:t>2</a:t>
            </a:r>
            <a:r>
              <a:rPr lang="sk-SK" dirty="0" smtClean="0"/>
              <a:t>─CH</a:t>
            </a:r>
            <a:r>
              <a:rPr lang="sk-SK" sz="1400" dirty="0" smtClean="0"/>
              <a:t>2</a:t>
            </a:r>
            <a:r>
              <a:rPr lang="sk-SK" dirty="0" smtClean="0"/>
              <a:t>─CH</a:t>
            </a:r>
            <a:r>
              <a:rPr lang="sk-SK" sz="1400" dirty="0" smtClean="0"/>
              <a:t>2</a:t>
            </a:r>
            <a:r>
              <a:rPr lang="sk-SK" dirty="0" smtClean="0"/>
              <a:t>─CH</a:t>
            </a:r>
            <a:r>
              <a:rPr lang="sk-SK" sz="1400" dirty="0" smtClean="0"/>
              <a:t>2</a:t>
            </a:r>
            <a:r>
              <a:rPr lang="sk-SK" dirty="0" smtClean="0"/>
              <a:t>─</a:t>
            </a:r>
            <a:r>
              <a:rPr lang="sk-SK" dirty="0" smtClean="0">
                <a:solidFill>
                  <a:srgbClr val="00B0F0"/>
                </a:solidFill>
              </a:rPr>
              <a:t>NH</a:t>
            </a:r>
            <a:r>
              <a:rPr lang="sk-SK" sz="1400" dirty="0" smtClean="0">
                <a:solidFill>
                  <a:srgbClr val="00B0F0"/>
                </a:solidFill>
              </a:rPr>
              <a:t>2  </a:t>
            </a:r>
          </a:p>
          <a:p>
            <a:pPr>
              <a:buNone/>
            </a:pPr>
            <a:endParaRPr lang="sk-SK" sz="1400" dirty="0" smtClean="0"/>
          </a:p>
          <a:p>
            <a:pPr>
              <a:buNone/>
            </a:pPr>
            <a:r>
              <a:rPr lang="sk-SK" sz="2000" dirty="0" smtClean="0">
                <a:solidFill>
                  <a:srgbClr val="FFC000"/>
                </a:solidFill>
              </a:rPr>
              <a:t>Pentán-1,5-diamín </a:t>
            </a:r>
            <a:r>
              <a:rPr lang="sk-SK" sz="2000" dirty="0" err="1" smtClean="0">
                <a:solidFill>
                  <a:srgbClr val="FFC000"/>
                </a:solidFill>
              </a:rPr>
              <a:t>pentametyléndiamín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r>
              <a:rPr lang="sk-SK" sz="2000" dirty="0" err="1" smtClean="0">
                <a:solidFill>
                  <a:srgbClr val="FFC000"/>
                </a:solidFill>
              </a:rPr>
              <a:t>kadaverín</a:t>
            </a:r>
            <a:endParaRPr lang="sk-SK" sz="20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sk-SK" sz="2000" dirty="0" smtClean="0">
                <a:solidFill>
                  <a:srgbClr val="00B0F0"/>
                </a:solidFill>
              </a:rPr>
              <a:t>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  <a:r>
              <a:rPr lang="sk-SK" sz="2000" dirty="0" smtClean="0">
                <a:solidFill>
                  <a:srgbClr val="00B0F0"/>
                </a:solidFill>
              </a:rPr>
              <a:t>N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─CH</a:t>
            </a:r>
            <a:r>
              <a:rPr lang="sk-SK" sz="1400" dirty="0" smtClean="0"/>
              <a:t>2</a:t>
            </a:r>
            <a:r>
              <a:rPr lang="sk-SK" sz="2000" dirty="0" smtClean="0"/>
              <a:t>─</a:t>
            </a:r>
            <a:r>
              <a:rPr lang="sk-SK" sz="2000" dirty="0" smtClean="0">
                <a:solidFill>
                  <a:srgbClr val="00B0F0"/>
                </a:solidFill>
              </a:rPr>
              <a:t>NH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dirty="0" err="1" smtClean="0">
                <a:solidFill>
                  <a:srgbClr val="FFC000"/>
                </a:solidFill>
              </a:rPr>
              <a:t>Hexametyléndiamín</a:t>
            </a:r>
            <a:r>
              <a:rPr lang="sk-SK" dirty="0" smtClean="0">
                <a:solidFill>
                  <a:srgbClr val="FFC000"/>
                </a:solidFill>
              </a:rPr>
              <a:t> 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N-(CH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)</a:t>
            </a:r>
            <a:r>
              <a:rPr lang="sk-SK" sz="1400" dirty="0" smtClean="0">
                <a:solidFill>
                  <a:srgbClr val="FFC000"/>
                </a:solidFill>
              </a:rPr>
              <a:t>6</a:t>
            </a:r>
            <a:r>
              <a:rPr lang="sk-SK" dirty="0" smtClean="0">
                <a:solidFill>
                  <a:srgbClr val="FFC000"/>
                </a:solidFill>
              </a:rPr>
              <a:t>-NH</a:t>
            </a:r>
            <a:r>
              <a:rPr lang="sk-SK" sz="1400" dirty="0" smtClean="0">
                <a:solidFill>
                  <a:srgbClr val="FFC000"/>
                </a:solidFill>
              </a:rPr>
              <a:t>2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sk-SK" dirty="0" smtClean="0"/>
              <a:t>Je surovina na výrobu polyamidových vlákien SILON a NYLON. 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 Anilín (</a:t>
            </a:r>
            <a:r>
              <a:rPr lang="sk-SK" dirty="0" err="1" smtClean="0">
                <a:solidFill>
                  <a:srgbClr val="FFC000"/>
                </a:solidFill>
              </a:rPr>
              <a:t>fenylamín</a:t>
            </a:r>
            <a:r>
              <a:rPr lang="sk-SK" dirty="0" smtClean="0">
                <a:solidFill>
                  <a:srgbClr val="FFC000"/>
                </a:solidFill>
              </a:rPr>
              <a:t>) C</a:t>
            </a:r>
            <a:r>
              <a:rPr lang="sk-SK" sz="1400" dirty="0" smtClean="0">
                <a:solidFill>
                  <a:srgbClr val="FFC000"/>
                </a:solidFill>
              </a:rPr>
              <a:t>6</a:t>
            </a:r>
            <a:r>
              <a:rPr lang="sk-SK" dirty="0" smtClean="0">
                <a:solidFill>
                  <a:srgbClr val="FFC000"/>
                </a:solidFill>
              </a:rPr>
              <a:t>H</a:t>
            </a:r>
            <a:r>
              <a:rPr lang="sk-SK" sz="1400" dirty="0" smtClean="0">
                <a:solidFill>
                  <a:srgbClr val="FFC000"/>
                </a:solidFill>
              </a:rPr>
              <a:t>5</a:t>
            </a:r>
            <a:r>
              <a:rPr lang="sk-SK" dirty="0" smtClean="0">
                <a:solidFill>
                  <a:srgbClr val="FFC000"/>
                </a:solidFill>
              </a:rPr>
              <a:t>NH</a:t>
            </a:r>
            <a:r>
              <a:rPr lang="sk-SK" sz="1400" dirty="0" smtClean="0">
                <a:solidFill>
                  <a:srgbClr val="FFC000"/>
                </a:solidFill>
              </a:rPr>
              <a:t>2 </a:t>
            </a:r>
          </a:p>
          <a:p>
            <a:pPr>
              <a:buFontTx/>
              <a:buChar char="-"/>
            </a:pPr>
            <a:r>
              <a:rPr lang="sk-SK" dirty="0" smtClean="0"/>
              <a:t>Je súčasťou čiernouhoľného dechtu. </a:t>
            </a:r>
          </a:p>
          <a:p>
            <a:pPr>
              <a:buFontTx/>
              <a:buChar char="-"/>
            </a:pPr>
            <a:r>
              <a:rPr lang="sk-SK" dirty="0" smtClean="0"/>
              <a:t>V čistom stave je to toxická bezfarebná kvapalina, ktorá sa používa na výrobu farbív a liečiv.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Chemické </a:t>
            </a:r>
            <a:r>
              <a:rPr lang="sk-SK" b="1" dirty="0" smtClean="0"/>
              <a:t>reakcie </a:t>
            </a:r>
            <a:r>
              <a:rPr lang="sk-SK" b="1" dirty="0" err="1" smtClean="0"/>
              <a:t>amínov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 smtClean="0"/>
              <a:t>1. Reakcia s kyselinami - </a:t>
            </a:r>
            <a:r>
              <a:rPr lang="sk-SK" dirty="0" smtClean="0"/>
              <a:t>pri reakcii </a:t>
            </a:r>
            <a:r>
              <a:rPr lang="sk-SK" dirty="0" err="1" smtClean="0"/>
              <a:t>amínov</a:t>
            </a:r>
            <a:r>
              <a:rPr lang="sk-SK" dirty="0" smtClean="0"/>
              <a:t> s kyselinami vznikajú amóniové soli</a:t>
            </a:r>
            <a:endParaRPr lang="sk-SK" dirty="0"/>
          </a:p>
        </p:txBody>
      </p:sp>
      <p:pic>
        <p:nvPicPr>
          <p:cNvPr id="28674" name="Picture 2" descr="http://oskole.sk/userfiles/image/ch%C3%A9mia/MO/aminy/aminy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852936"/>
            <a:ext cx="8177450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/>
          <a:lstStyle/>
          <a:p>
            <a:r>
              <a:rPr lang="sk-SK" b="1" dirty="0" smtClean="0"/>
              <a:t>2. </a:t>
            </a:r>
            <a:r>
              <a:rPr lang="sk-SK" b="1" dirty="0" err="1" smtClean="0"/>
              <a:t>Alkylácia</a:t>
            </a:r>
            <a:r>
              <a:rPr lang="sk-SK" dirty="0" smtClean="0"/>
              <a:t> </a:t>
            </a:r>
          </a:p>
          <a:p>
            <a:pPr algn="just"/>
            <a:r>
              <a:rPr lang="sk-SK" dirty="0" smtClean="0"/>
              <a:t>p</a:t>
            </a:r>
            <a:r>
              <a:rPr lang="sk-SK" dirty="0" smtClean="0"/>
              <a:t>rítomnosť </a:t>
            </a:r>
            <a:r>
              <a:rPr lang="sk-SK" dirty="0" smtClean="0"/>
              <a:t>voľného elektrónového páru na dusíku zabezpečuje </a:t>
            </a:r>
            <a:r>
              <a:rPr lang="sk-SK" dirty="0" err="1" smtClean="0"/>
              <a:t>alkínom</a:t>
            </a:r>
            <a:r>
              <a:rPr lang="sk-SK" dirty="0" smtClean="0"/>
              <a:t> aj </a:t>
            </a:r>
            <a:r>
              <a:rPr lang="sk-SK" dirty="0" err="1" smtClean="0"/>
              <a:t>nukleofilné</a:t>
            </a:r>
            <a:r>
              <a:rPr lang="sk-SK" dirty="0" smtClean="0"/>
              <a:t> vlastnosti. </a:t>
            </a:r>
            <a:r>
              <a:rPr lang="sk-SK" dirty="0" err="1" smtClean="0"/>
              <a:t>Amíny</a:t>
            </a:r>
            <a:r>
              <a:rPr lang="sk-SK" dirty="0" smtClean="0"/>
              <a:t> reagujú s </a:t>
            </a:r>
            <a:r>
              <a:rPr lang="sk-SK" dirty="0" err="1" smtClean="0"/>
              <a:t>elektrofilnými</a:t>
            </a:r>
            <a:r>
              <a:rPr lang="sk-SK" dirty="0" smtClean="0"/>
              <a:t> činidlami, napríklad s </a:t>
            </a:r>
            <a:r>
              <a:rPr lang="sk-SK" dirty="0" err="1" smtClean="0"/>
              <a:t>alkylhalogenidmi</a:t>
            </a:r>
            <a:r>
              <a:rPr lang="sk-SK" dirty="0" smtClean="0"/>
              <a:t> za vzniku sekundárnych, terciárnych </a:t>
            </a:r>
            <a:r>
              <a:rPr lang="sk-SK" dirty="0" err="1" smtClean="0"/>
              <a:t>amínov</a:t>
            </a:r>
            <a:r>
              <a:rPr lang="sk-SK" dirty="0" smtClean="0"/>
              <a:t> a </a:t>
            </a:r>
            <a:r>
              <a:rPr lang="sk-SK" dirty="0" err="1" smtClean="0"/>
              <a:t>tetraalkylamóniových</a:t>
            </a:r>
            <a:r>
              <a:rPr lang="sk-SK" dirty="0" smtClean="0"/>
              <a:t> solí.</a:t>
            </a:r>
          </a:p>
          <a:p>
            <a:endParaRPr lang="sk-SK" dirty="0"/>
          </a:p>
        </p:txBody>
      </p:sp>
      <p:pic>
        <p:nvPicPr>
          <p:cNvPr id="29698" name="Picture 2" descr="http://oskole.sk/userfiles/image/ch%C3%A9mia/MO/aminy/aminy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61048"/>
            <a:ext cx="9145015" cy="1371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075240" cy="6213304"/>
          </a:xfrm>
        </p:spPr>
        <p:txBody>
          <a:bodyPr/>
          <a:lstStyle/>
          <a:p>
            <a:r>
              <a:rPr lang="sk-SK" b="1" dirty="0" smtClean="0"/>
              <a:t>3. </a:t>
            </a:r>
            <a:r>
              <a:rPr lang="sk-SK" b="1" dirty="0" err="1" smtClean="0"/>
              <a:t>Diazotácia</a:t>
            </a:r>
            <a:endParaRPr lang="sk-SK" b="1" dirty="0" smtClean="0"/>
          </a:p>
          <a:p>
            <a:r>
              <a:rPr lang="sk-SK" dirty="0" err="1" smtClean="0"/>
              <a:t>Diazotácia</a:t>
            </a:r>
            <a:r>
              <a:rPr lang="sk-SK" dirty="0" smtClean="0"/>
              <a:t> je reakcia primárneho aromatického </a:t>
            </a:r>
            <a:r>
              <a:rPr lang="sk-SK" dirty="0" err="1" smtClean="0"/>
              <a:t>amínu</a:t>
            </a:r>
            <a:r>
              <a:rPr lang="sk-SK" dirty="0" smtClean="0"/>
              <a:t> s </a:t>
            </a:r>
            <a:r>
              <a:rPr lang="sk-SK" dirty="0" err="1" smtClean="0"/>
              <a:t>dusitanom</a:t>
            </a:r>
            <a:r>
              <a:rPr lang="sk-SK" dirty="0" smtClean="0"/>
              <a:t> alkalického kovu, prítomnosť silnej anorganickej kyseliny je nutná. </a:t>
            </a:r>
            <a:r>
              <a:rPr lang="sk-SK" dirty="0" err="1" smtClean="0"/>
              <a:t>Diazotáciou</a:t>
            </a:r>
            <a:r>
              <a:rPr lang="sk-SK" dirty="0" smtClean="0"/>
              <a:t> vznikajú </a:t>
            </a:r>
            <a:r>
              <a:rPr lang="sk-SK" dirty="0" err="1" smtClean="0"/>
              <a:t>diazóniové</a:t>
            </a:r>
            <a:r>
              <a:rPr lang="sk-SK" dirty="0" smtClean="0"/>
              <a:t> soli. Vedľajšími produktmi sú </a:t>
            </a:r>
            <a:r>
              <a:rPr lang="sk-SK" dirty="0" err="1" smtClean="0"/>
              <a:t>NaCl</a:t>
            </a:r>
            <a:r>
              <a:rPr lang="sk-SK" dirty="0" smtClean="0"/>
              <a:t> a H</a:t>
            </a:r>
            <a:r>
              <a:rPr lang="sk-SK" baseline="-25000" dirty="0" smtClean="0"/>
              <a:t>2</a:t>
            </a:r>
            <a:r>
              <a:rPr lang="sk-SK" dirty="0" smtClean="0"/>
              <a:t>O.</a:t>
            </a:r>
          </a:p>
          <a:p>
            <a:r>
              <a:rPr lang="sk-SK" dirty="0" smtClean="0"/>
              <a:t> </a:t>
            </a:r>
          </a:p>
          <a:p>
            <a:endParaRPr lang="sk-SK" dirty="0"/>
          </a:p>
        </p:txBody>
      </p:sp>
      <p:pic>
        <p:nvPicPr>
          <p:cNvPr id="30722" name="Picture 2" descr="http://oskole.sk/userfiles/image/ch%C3%A9mia/MO/aminy/aminy13.jpg"/>
          <p:cNvPicPr>
            <a:picLocks noChangeAspect="1" noChangeArrowheads="1"/>
          </p:cNvPicPr>
          <p:nvPr/>
        </p:nvPicPr>
        <p:blipFill>
          <a:blip r:embed="rId2" cstate="print"/>
          <a:srcRect b="17021"/>
          <a:stretch>
            <a:fillRect/>
          </a:stretch>
        </p:blipFill>
        <p:spPr bwMode="auto">
          <a:xfrm>
            <a:off x="467544" y="2708920"/>
            <a:ext cx="8189138" cy="2808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/>
          <a:lstStyle/>
          <a:p>
            <a:r>
              <a:rPr lang="sk-SK" b="1" dirty="0" smtClean="0"/>
              <a:t>4. Kopulácia</a:t>
            </a:r>
            <a:endParaRPr lang="sk-SK" dirty="0" smtClean="0"/>
          </a:p>
          <a:p>
            <a:pPr algn="just"/>
            <a:r>
              <a:rPr lang="sk-SK" dirty="0" smtClean="0"/>
              <a:t>Kopulácia </a:t>
            </a:r>
            <a:r>
              <a:rPr lang="sk-SK" dirty="0" smtClean="0"/>
              <a:t>je reakcia </a:t>
            </a:r>
            <a:r>
              <a:rPr lang="sk-SK" dirty="0" err="1" smtClean="0"/>
              <a:t>diazóniových</a:t>
            </a:r>
            <a:r>
              <a:rPr lang="sk-SK" dirty="0" smtClean="0"/>
              <a:t> solí s fenolmi alebo terciárnymi aromatickými </a:t>
            </a:r>
            <a:r>
              <a:rPr lang="sk-SK" dirty="0" err="1" smtClean="0"/>
              <a:t>amínmi</a:t>
            </a:r>
            <a:r>
              <a:rPr lang="sk-SK" dirty="0" smtClean="0"/>
              <a:t>. Pri kopulácii dochádza k vzniku </a:t>
            </a:r>
            <a:r>
              <a:rPr lang="sk-SK" dirty="0" err="1" smtClean="0"/>
              <a:t>azofarbív</a:t>
            </a:r>
            <a:r>
              <a:rPr lang="sk-SK" dirty="0" smtClean="0"/>
              <a:t>. </a:t>
            </a:r>
            <a:r>
              <a:rPr lang="sk-SK" dirty="0" err="1" smtClean="0"/>
              <a:t>Azofarbivá</a:t>
            </a:r>
            <a:r>
              <a:rPr lang="sk-SK" dirty="0" smtClean="0"/>
              <a:t> sú syntetické farbivá.</a:t>
            </a:r>
          </a:p>
          <a:p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pic>
        <p:nvPicPr>
          <p:cNvPr id="31746" name="Picture 2" descr="http://oskole.sk/userfiles/image/ch%C3%A9mia/MO/aminy/aminy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909" y="2852936"/>
            <a:ext cx="8610092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7467600" cy="592527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  <a:r>
              <a:rPr lang="sk-SK" sz="3200" dirty="0" smtClean="0">
                <a:latin typeface="Broadway" pitchFamily="82" charset="0"/>
              </a:rPr>
              <a:t>   </a:t>
            </a:r>
            <a:r>
              <a:rPr lang="sk-SK" sz="3600" dirty="0" err="1" smtClean="0">
                <a:solidFill>
                  <a:srgbClr val="FFC000"/>
                </a:solidFill>
              </a:rPr>
              <a:t>Amíny</a:t>
            </a:r>
            <a:r>
              <a:rPr lang="sk-SK" sz="3600" dirty="0" smtClean="0"/>
              <a:t> sú </a:t>
            </a:r>
            <a:r>
              <a:rPr lang="sk-SK" sz="3600" dirty="0" smtClean="0"/>
              <a:t>dusíkaté </a:t>
            </a:r>
            <a:r>
              <a:rPr lang="sk-SK" sz="3600" dirty="0" smtClean="0"/>
              <a:t>deriváty uhľovodíkov, ktoré možno odvodiť nahradením </a:t>
            </a:r>
            <a:endParaRPr lang="sk-SK" sz="3600" dirty="0" smtClean="0"/>
          </a:p>
          <a:p>
            <a:pPr algn="just"/>
            <a:r>
              <a:rPr lang="sk-SK" sz="3600" b="1" dirty="0" smtClean="0"/>
              <a:t>jedného</a:t>
            </a:r>
          </a:p>
          <a:p>
            <a:pPr algn="just"/>
            <a:r>
              <a:rPr lang="sk-SK" sz="3600" b="1" dirty="0" smtClean="0"/>
              <a:t>dvoch </a:t>
            </a:r>
            <a:r>
              <a:rPr lang="sk-SK" sz="3600" b="1" dirty="0" smtClean="0"/>
              <a:t>alebo </a:t>
            </a:r>
            <a:endParaRPr lang="sk-SK" sz="3600" b="1" dirty="0" smtClean="0"/>
          </a:p>
          <a:p>
            <a:pPr algn="just"/>
            <a:r>
              <a:rPr lang="sk-SK" sz="3600" b="1" dirty="0" smtClean="0"/>
              <a:t>troch </a:t>
            </a:r>
            <a:r>
              <a:rPr lang="sk-SK" sz="3600" b="1" dirty="0" smtClean="0"/>
              <a:t>atómov vodíka </a:t>
            </a:r>
            <a:endParaRPr lang="sk-SK" sz="3600" b="1" dirty="0" smtClean="0"/>
          </a:p>
          <a:p>
            <a:pPr algn="just">
              <a:buNone/>
            </a:pPr>
            <a:r>
              <a:rPr lang="sk-SK" sz="3600" dirty="0" smtClean="0"/>
              <a:t> </a:t>
            </a:r>
            <a:r>
              <a:rPr lang="sk-SK" sz="3600" dirty="0" smtClean="0"/>
              <a:t> </a:t>
            </a:r>
            <a:r>
              <a:rPr lang="sk-SK" sz="3600" b="1" u="sng" dirty="0" smtClean="0">
                <a:solidFill>
                  <a:schemeClr val="accent1"/>
                </a:solidFill>
              </a:rPr>
              <a:t>v </a:t>
            </a:r>
            <a:r>
              <a:rPr lang="sk-SK" sz="3600" b="1" u="sng" dirty="0" smtClean="0">
                <a:solidFill>
                  <a:schemeClr val="accent1"/>
                </a:solidFill>
              </a:rPr>
              <a:t>molekule amoniaku NH</a:t>
            </a:r>
            <a:r>
              <a:rPr lang="sk-SK" sz="1800" b="1" u="sng" spc="-300" dirty="0" smtClean="0">
                <a:solidFill>
                  <a:schemeClr val="accent1"/>
                </a:solidFill>
              </a:rPr>
              <a:t>3</a:t>
            </a:r>
            <a:r>
              <a:rPr lang="sk-SK" sz="3600" b="1" u="sng" spc="-300" dirty="0" smtClean="0">
                <a:solidFill>
                  <a:schemeClr val="accent1"/>
                </a:solidFill>
              </a:rPr>
              <a:t>   </a:t>
            </a:r>
            <a:r>
              <a:rPr lang="sk-SK" sz="3600" spc="-300" dirty="0" smtClean="0"/>
              <a:t>uhľo</a:t>
            </a:r>
            <a:r>
              <a:rPr lang="sk-SK" sz="3600" dirty="0" smtClean="0"/>
              <a:t>vodíkovým zvyškom –R, -</a:t>
            </a:r>
            <a:r>
              <a:rPr lang="sk-SK" sz="3600" dirty="0" err="1" smtClean="0"/>
              <a:t>Ar</a:t>
            </a:r>
            <a:r>
              <a:rPr lang="sk-SK" sz="3600" dirty="0" smtClean="0"/>
              <a:t> (</a:t>
            </a:r>
            <a:r>
              <a:rPr lang="sk-SK" sz="3600" dirty="0" err="1" smtClean="0"/>
              <a:t>alkylom</a:t>
            </a:r>
            <a:r>
              <a:rPr lang="sk-SK" sz="3600" dirty="0" smtClean="0"/>
              <a:t> alebo </a:t>
            </a:r>
            <a:r>
              <a:rPr lang="sk-SK" sz="3600" dirty="0" err="1" smtClean="0"/>
              <a:t>arylom</a:t>
            </a:r>
            <a:r>
              <a:rPr lang="sk-SK" sz="3600" dirty="0" smtClean="0"/>
              <a:t>)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oskole.sk/userfiles/image/ch%C3%A9mia/amoniak/amoniak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3927091" cy="3813026"/>
          </a:xfrm>
          <a:prstGeom prst="rect">
            <a:avLst/>
          </a:prstGeom>
          <a:noFill/>
        </p:spPr>
      </p:pic>
      <p:pic>
        <p:nvPicPr>
          <p:cNvPr id="1028" name="Picture 4" descr="http://www.chemvazba.moxo.cz/Vyvoj/amoniak_vsepr.gif"/>
          <p:cNvPicPr>
            <a:picLocks noChangeAspect="1" noChangeArrowheads="1"/>
          </p:cNvPicPr>
          <p:nvPr/>
        </p:nvPicPr>
        <p:blipFill>
          <a:blip r:embed="rId3" cstate="print"/>
          <a:srcRect l="2858" t="7448" b="18070"/>
          <a:stretch>
            <a:fillRect/>
          </a:stretch>
        </p:blipFill>
        <p:spPr bwMode="auto">
          <a:xfrm>
            <a:off x="3707904" y="3501008"/>
            <a:ext cx="4894709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Podľa počtu nahradených atómov vodíka v molekule amoniaku rozlišujeme: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7467600" cy="4873752"/>
          </a:xfrm>
        </p:spPr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Primárne </a:t>
            </a:r>
            <a:r>
              <a:rPr lang="sk-SK" b="1" dirty="0" err="1" smtClean="0">
                <a:solidFill>
                  <a:srgbClr val="FFC000"/>
                </a:solidFill>
              </a:rPr>
              <a:t>amíny</a:t>
            </a:r>
            <a:r>
              <a:rPr lang="sk-SK" b="1" dirty="0" smtClean="0">
                <a:solidFill>
                  <a:srgbClr val="FFC000"/>
                </a:solidFill>
              </a:rPr>
              <a:t> </a:t>
            </a:r>
            <a:r>
              <a:rPr lang="sk-SK" dirty="0" smtClean="0"/>
              <a:t>– vznikajú nahradením jedného atómu vodíka</a:t>
            </a:r>
          </a:p>
          <a:p>
            <a:endParaRPr lang="sk-SK" b="1" dirty="0" smtClean="0"/>
          </a:p>
          <a:p>
            <a:r>
              <a:rPr lang="sk-SK" b="1" dirty="0" smtClean="0">
                <a:solidFill>
                  <a:srgbClr val="FFC000"/>
                </a:solidFill>
              </a:rPr>
              <a:t>Sekundárne </a:t>
            </a:r>
            <a:r>
              <a:rPr lang="sk-SK" b="1" dirty="0" err="1" smtClean="0">
                <a:solidFill>
                  <a:srgbClr val="FFC000"/>
                </a:solidFill>
              </a:rPr>
              <a:t>amíny</a:t>
            </a:r>
            <a:r>
              <a:rPr lang="sk-SK" b="1" dirty="0" smtClean="0">
                <a:solidFill>
                  <a:srgbClr val="FFC000"/>
                </a:solidFill>
              </a:rPr>
              <a:t> </a:t>
            </a:r>
            <a:r>
              <a:rPr lang="sk-SK" dirty="0" smtClean="0"/>
              <a:t>– vznikajú nahradením dvoch atómov vodíka </a:t>
            </a:r>
          </a:p>
          <a:p>
            <a:endParaRPr lang="sk-SK" b="1" dirty="0" smtClean="0"/>
          </a:p>
          <a:p>
            <a:r>
              <a:rPr lang="sk-SK" b="1" dirty="0" smtClean="0">
                <a:solidFill>
                  <a:srgbClr val="FFC000"/>
                </a:solidFill>
              </a:rPr>
              <a:t>Terciárne </a:t>
            </a:r>
            <a:r>
              <a:rPr lang="sk-SK" b="1" dirty="0" err="1" smtClean="0">
                <a:solidFill>
                  <a:srgbClr val="FFC000"/>
                </a:solidFill>
              </a:rPr>
              <a:t>amíny</a:t>
            </a:r>
            <a:r>
              <a:rPr lang="sk-SK" b="1" dirty="0" smtClean="0">
                <a:solidFill>
                  <a:srgbClr val="FFC000"/>
                </a:solidFill>
              </a:rPr>
              <a:t> </a:t>
            </a:r>
            <a:r>
              <a:rPr lang="sk-SK" dirty="0" smtClean="0"/>
              <a:t>– vznikajú nahradením troch atómov vodíka 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/>
          <a:lstStyle/>
          <a:p>
            <a:pPr algn="ctr">
              <a:buNone/>
            </a:pPr>
            <a:r>
              <a:rPr lang="sk-SK" dirty="0" smtClean="0">
                <a:solidFill>
                  <a:srgbClr val="FFC000"/>
                </a:solidFill>
              </a:rPr>
              <a:t>Primárny </a:t>
            </a:r>
            <a:r>
              <a:rPr lang="sk-SK" dirty="0" err="1" smtClean="0">
                <a:solidFill>
                  <a:srgbClr val="FFC000"/>
                </a:solidFill>
              </a:rPr>
              <a:t>amín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>
              <a:solidFill>
                <a:srgbClr val="FFC000"/>
              </a:solidFill>
            </a:endParaRPr>
          </a:p>
          <a:p>
            <a:pPr algn="ctr">
              <a:buNone/>
            </a:pPr>
            <a:r>
              <a:rPr lang="sk-SK" dirty="0" smtClean="0">
                <a:solidFill>
                  <a:srgbClr val="FFC000"/>
                </a:solidFill>
              </a:rPr>
              <a:t>Sekundárny </a:t>
            </a:r>
            <a:r>
              <a:rPr lang="sk-SK" dirty="0" err="1" smtClean="0">
                <a:solidFill>
                  <a:srgbClr val="FFC000"/>
                </a:solidFill>
              </a:rPr>
              <a:t>amín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>
                <a:solidFill>
                  <a:srgbClr val="FFC000"/>
                </a:solidFill>
              </a:rPr>
              <a:t>Terciárny </a:t>
            </a:r>
            <a:r>
              <a:rPr lang="sk-SK" dirty="0" err="1" smtClean="0">
                <a:solidFill>
                  <a:srgbClr val="FFC000"/>
                </a:solidFill>
              </a:rPr>
              <a:t>amín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</a:p>
          <a:p>
            <a:pPr algn="ctr">
              <a:buNone/>
            </a:pPr>
            <a:endParaRPr lang="sk-SK" dirty="0" smtClean="0"/>
          </a:p>
        </p:txBody>
      </p:sp>
      <p:pic>
        <p:nvPicPr>
          <p:cNvPr id="4" name="Obrázek 3" descr="primarny am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908720"/>
            <a:ext cx="1584176" cy="1363769"/>
          </a:xfrm>
          <a:prstGeom prst="rect">
            <a:avLst/>
          </a:prstGeom>
        </p:spPr>
      </p:pic>
      <p:pic>
        <p:nvPicPr>
          <p:cNvPr id="5" name="Obrázek 4" descr="sekundarny am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2996952"/>
            <a:ext cx="1455787" cy="1533222"/>
          </a:xfrm>
          <a:prstGeom prst="rect">
            <a:avLst/>
          </a:prstGeom>
        </p:spPr>
      </p:pic>
      <p:pic>
        <p:nvPicPr>
          <p:cNvPr id="6" name="Obrázek 5" descr="terciarny ami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5229200"/>
            <a:ext cx="1512168" cy="119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643192" cy="6264696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</a:p>
          <a:p>
            <a:pPr algn="just">
              <a:buNone/>
            </a:pPr>
            <a:r>
              <a:rPr lang="sk-SK" dirty="0" smtClean="0"/>
              <a:t>   Uhľovodíkové zvyšky –R v sekundárnych a terciárnych </a:t>
            </a:r>
            <a:r>
              <a:rPr lang="sk-SK" dirty="0" err="1" smtClean="0"/>
              <a:t>amínoch</a:t>
            </a:r>
            <a:r>
              <a:rPr lang="sk-SK" dirty="0" smtClean="0"/>
              <a:t> môžu byť rovnaké alebo rozdielne (</a:t>
            </a:r>
            <a:r>
              <a:rPr lang="sk-SK" u="sng" dirty="0" smtClean="0"/>
              <a:t>zmiešané </a:t>
            </a:r>
            <a:r>
              <a:rPr lang="sk-SK" u="sng" dirty="0" err="1" smtClean="0"/>
              <a:t>amíny</a:t>
            </a:r>
            <a:r>
              <a:rPr lang="sk-SK" dirty="0" smtClean="0"/>
              <a:t>).</a:t>
            </a:r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r>
              <a:rPr lang="sk-SK" dirty="0" smtClean="0"/>
              <a:t>   Názvy </a:t>
            </a:r>
            <a:r>
              <a:rPr lang="sk-SK" dirty="0" err="1" smtClean="0"/>
              <a:t>amínov</a:t>
            </a:r>
            <a:r>
              <a:rPr lang="sk-SK" dirty="0" smtClean="0"/>
              <a:t> sa podľa systémového názvoslovia tvoria buď pomocou predpony </a:t>
            </a:r>
            <a:r>
              <a:rPr lang="sk-SK" b="1" dirty="0" smtClean="0"/>
              <a:t>–</a:t>
            </a:r>
            <a:r>
              <a:rPr lang="sk-SK" b="1" dirty="0" err="1" smtClean="0">
                <a:solidFill>
                  <a:srgbClr val="FFC000"/>
                </a:solidFill>
              </a:rPr>
              <a:t>amino</a:t>
            </a:r>
            <a:r>
              <a:rPr lang="sk-SK" dirty="0" smtClean="0"/>
              <a:t>, alebo prípony </a:t>
            </a:r>
            <a:r>
              <a:rPr lang="sk-SK" b="1" dirty="0" smtClean="0"/>
              <a:t>–</a:t>
            </a:r>
            <a:r>
              <a:rPr lang="sk-SK" b="1" dirty="0" err="1" smtClean="0">
                <a:solidFill>
                  <a:srgbClr val="FFC000"/>
                </a:solidFill>
              </a:rPr>
              <a:t>amín</a:t>
            </a:r>
            <a:r>
              <a:rPr lang="sk-SK" dirty="0" smtClean="0"/>
              <a:t>, pripojenej k názvu príslušného uhľovodíka. </a:t>
            </a:r>
          </a:p>
          <a:p>
            <a:pPr algn="just">
              <a:buNone/>
            </a:pPr>
            <a:endParaRPr lang="sk-SK" dirty="0" smtClean="0"/>
          </a:p>
          <a:p>
            <a:pPr algn="just">
              <a:buNone/>
            </a:pPr>
            <a:r>
              <a:rPr lang="sk-SK" dirty="0" smtClean="0"/>
              <a:t>   Častejšie sa používajú triviálne názvy (anilín, </a:t>
            </a:r>
            <a:r>
              <a:rPr lang="sk-SK" dirty="0" err="1" smtClean="0"/>
              <a:t>kadaverín</a:t>
            </a:r>
            <a:r>
              <a:rPr lang="sk-SK" dirty="0" smtClean="0"/>
              <a:t>, </a:t>
            </a:r>
            <a:r>
              <a:rPr lang="sk-SK" dirty="0" err="1" smtClean="0"/>
              <a:t>putrescín</a:t>
            </a:r>
            <a:r>
              <a:rPr lang="sk-SK" dirty="0" smtClean="0"/>
              <a:t>).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260648"/>
            <a:ext cx="8496944" cy="6213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dirty="0" err="1" smtClean="0">
                <a:solidFill>
                  <a:srgbClr val="FFC000"/>
                </a:solidFill>
              </a:rPr>
              <a:t>Metylamín</a:t>
            </a:r>
            <a:r>
              <a:rPr lang="sk-SK" sz="1800" dirty="0" smtClean="0">
                <a:solidFill>
                  <a:srgbClr val="FFC000"/>
                </a:solidFill>
              </a:rPr>
              <a:t> </a:t>
            </a:r>
            <a:r>
              <a:rPr lang="sk-SK" sz="1800" dirty="0" smtClean="0"/>
              <a:t>           </a:t>
            </a:r>
            <a:r>
              <a:rPr lang="sk-SK" sz="1800" dirty="0" err="1" smtClean="0">
                <a:solidFill>
                  <a:srgbClr val="FFC000"/>
                </a:solidFill>
              </a:rPr>
              <a:t>dimetylamín</a:t>
            </a:r>
            <a:r>
              <a:rPr lang="sk-SK" sz="1800" dirty="0" smtClean="0">
                <a:solidFill>
                  <a:srgbClr val="FFC000"/>
                </a:solidFill>
              </a:rPr>
              <a:t>  </a:t>
            </a:r>
            <a:r>
              <a:rPr lang="sk-SK" sz="1800" dirty="0" smtClean="0"/>
              <a:t>         </a:t>
            </a:r>
            <a:r>
              <a:rPr lang="sk-SK" sz="1800" dirty="0" err="1" smtClean="0">
                <a:solidFill>
                  <a:srgbClr val="FFC000"/>
                </a:solidFill>
              </a:rPr>
              <a:t>trimetylamín</a:t>
            </a:r>
            <a:r>
              <a:rPr lang="sk-SK" sz="1800" dirty="0" smtClean="0">
                <a:solidFill>
                  <a:srgbClr val="FFC000"/>
                </a:solidFill>
              </a:rPr>
              <a:t>   </a:t>
            </a:r>
            <a:r>
              <a:rPr lang="sk-SK" sz="1800" dirty="0" smtClean="0"/>
              <a:t>        </a:t>
            </a:r>
            <a:r>
              <a:rPr lang="sk-SK" sz="1800" dirty="0" err="1" smtClean="0">
                <a:solidFill>
                  <a:srgbClr val="FFC000"/>
                </a:solidFill>
              </a:rPr>
              <a:t>fenylamín</a:t>
            </a:r>
            <a:r>
              <a:rPr lang="sk-SK" sz="1800" dirty="0" smtClean="0">
                <a:solidFill>
                  <a:srgbClr val="FFC000"/>
                </a:solidFill>
              </a:rPr>
              <a:t> anilín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solidFill>
                  <a:srgbClr val="FFC000"/>
                </a:solidFill>
              </a:rPr>
              <a:t>Hexán-1,6-diamín </a:t>
            </a:r>
            <a:r>
              <a:rPr lang="sk-SK" sz="1800" dirty="0" err="1" smtClean="0">
                <a:solidFill>
                  <a:srgbClr val="FFC000"/>
                </a:solidFill>
              </a:rPr>
              <a:t>hexametyléndiamín</a:t>
            </a:r>
            <a:r>
              <a:rPr lang="sk-SK" sz="1800" dirty="0" smtClean="0">
                <a:solidFill>
                  <a:srgbClr val="FFC000"/>
                </a:solidFill>
              </a:rPr>
              <a:t>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>
                <a:solidFill>
                  <a:srgbClr val="00B0F0"/>
                </a:solidFill>
              </a:rPr>
              <a:t>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  <a:r>
              <a:rPr lang="sk-SK" sz="1800" dirty="0" smtClean="0">
                <a:solidFill>
                  <a:srgbClr val="00B0F0"/>
                </a:solidFill>
              </a:rPr>
              <a:t>N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─CH</a:t>
            </a:r>
            <a:r>
              <a:rPr lang="sk-SK" sz="1400" dirty="0" smtClean="0"/>
              <a:t>2</a:t>
            </a:r>
            <a:r>
              <a:rPr lang="sk-SK" sz="1800" dirty="0" smtClean="0"/>
              <a:t>─</a:t>
            </a:r>
            <a:r>
              <a:rPr lang="sk-SK" sz="1800" dirty="0" smtClean="0">
                <a:solidFill>
                  <a:srgbClr val="00B0F0"/>
                </a:solidFill>
              </a:rPr>
              <a:t>NH</a:t>
            </a:r>
            <a:r>
              <a:rPr lang="sk-SK" sz="1400" dirty="0" smtClean="0">
                <a:solidFill>
                  <a:srgbClr val="00B0F0"/>
                </a:solidFill>
              </a:rPr>
              <a:t>2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endParaRPr lang="sk-SK" sz="1800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sk-SK" sz="1800" dirty="0" smtClean="0">
                <a:solidFill>
                  <a:srgbClr val="FFC000"/>
                </a:solidFill>
              </a:rPr>
              <a:t>Benzén-1,4-diamín </a:t>
            </a:r>
            <a:r>
              <a:rPr lang="sk-SK" sz="1800" dirty="0" err="1" smtClean="0">
                <a:solidFill>
                  <a:srgbClr val="FFC000"/>
                </a:solidFill>
              </a:rPr>
              <a:t>p-fetyléndiamín</a:t>
            </a:r>
            <a:r>
              <a:rPr lang="sk-SK" sz="1800" dirty="0" smtClean="0">
                <a:solidFill>
                  <a:srgbClr val="FFC000"/>
                </a:solidFill>
              </a:rPr>
              <a:t>  </a:t>
            </a:r>
          </a:p>
          <a:p>
            <a:pPr>
              <a:buNone/>
            </a:pPr>
            <a:endParaRPr lang="sk-SK" sz="1800" dirty="0"/>
          </a:p>
        </p:txBody>
      </p:sp>
      <p:pic>
        <p:nvPicPr>
          <p:cNvPr id="4" name="Obrázek 3" descr="metylam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36712"/>
            <a:ext cx="1378348" cy="1512168"/>
          </a:xfrm>
          <a:prstGeom prst="rect">
            <a:avLst/>
          </a:prstGeom>
        </p:spPr>
      </p:pic>
      <p:pic>
        <p:nvPicPr>
          <p:cNvPr id="5" name="Obrázek 4" descr="dimetylam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196752"/>
            <a:ext cx="1744530" cy="692274"/>
          </a:xfrm>
          <a:prstGeom prst="rect">
            <a:avLst/>
          </a:prstGeom>
        </p:spPr>
      </p:pic>
      <p:pic>
        <p:nvPicPr>
          <p:cNvPr id="6" name="Obrázek 5" descr="trimetylami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1340768"/>
            <a:ext cx="1605909" cy="749424"/>
          </a:xfrm>
          <a:prstGeom prst="rect">
            <a:avLst/>
          </a:prstGeom>
        </p:spPr>
      </p:pic>
      <p:pic>
        <p:nvPicPr>
          <p:cNvPr id="7" name="Obrázek 6" descr="fenylamin anil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8224" y="836712"/>
            <a:ext cx="997726" cy="1622968"/>
          </a:xfrm>
          <a:prstGeom prst="rect">
            <a:avLst/>
          </a:prstGeom>
        </p:spPr>
      </p:pic>
      <p:pic>
        <p:nvPicPr>
          <p:cNvPr id="8" name="Obrázek 7" descr="benze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9992" y="4581128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83568" y="620688"/>
            <a:ext cx="7467600" cy="556523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dirty="0" err="1" smtClean="0"/>
              <a:t>Amínový</a:t>
            </a:r>
            <a:r>
              <a:rPr lang="sk-SK" dirty="0" smtClean="0"/>
              <a:t> atóm dusíka môže byť súčasťou cyklu. Názvy cyklických </a:t>
            </a:r>
            <a:r>
              <a:rPr lang="sk-SK" dirty="0" err="1" smtClean="0"/>
              <a:t>amínov</a:t>
            </a:r>
            <a:r>
              <a:rPr lang="sk-SK" dirty="0" smtClean="0"/>
              <a:t> sú väčšinou triviálne.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sz="2000" dirty="0" smtClean="0">
                <a:solidFill>
                  <a:srgbClr val="FFC000"/>
                </a:solidFill>
              </a:rPr>
              <a:t>     </a:t>
            </a:r>
            <a:r>
              <a:rPr lang="sk-SK" sz="2000" dirty="0" err="1" smtClean="0">
                <a:solidFill>
                  <a:srgbClr val="FFC000"/>
                </a:solidFill>
              </a:rPr>
              <a:t>priperidín</a:t>
            </a:r>
            <a:r>
              <a:rPr lang="sk-SK" sz="2000" dirty="0" smtClean="0">
                <a:solidFill>
                  <a:srgbClr val="FFC000"/>
                </a:solidFill>
              </a:rPr>
              <a:t>                       </a:t>
            </a:r>
            <a:r>
              <a:rPr lang="sk-SK" sz="2000" dirty="0" err="1" smtClean="0">
                <a:solidFill>
                  <a:srgbClr val="FFC000"/>
                </a:solidFill>
              </a:rPr>
              <a:t>pyridín</a:t>
            </a:r>
            <a:r>
              <a:rPr lang="sk-SK" sz="2000" dirty="0" smtClean="0">
                <a:solidFill>
                  <a:srgbClr val="FFC000"/>
                </a:solidFill>
              </a:rPr>
              <a:t>                          </a:t>
            </a:r>
            <a:r>
              <a:rPr lang="sk-SK" sz="2000" dirty="0" err="1" smtClean="0">
                <a:solidFill>
                  <a:srgbClr val="FFC000"/>
                </a:solidFill>
              </a:rPr>
              <a:t>pyrol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endParaRPr lang="sk-SK" sz="2000" dirty="0">
              <a:solidFill>
                <a:srgbClr val="FFC000"/>
              </a:solidFill>
            </a:endParaRPr>
          </a:p>
        </p:txBody>
      </p:sp>
      <p:pic>
        <p:nvPicPr>
          <p:cNvPr id="4" name="Obrázek 3" descr="piperid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780928"/>
            <a:ext cx="3134466" cy="2664296"/>
          </a:xfrm>
          <a:prstGeom prst="rect">
            <a:avLst/>
          </a:prstGeom>
        </p:spPr>
      </p:pic>
      <p:pic>
        <p:nvPicPr>
          <p:cNvPr id="5" name="Obrázek 4" descr="pyrid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3284984"/>
            <a:ext cx="1674605" cy="2160240"/>
          </a:xfrm>
          <a:prstGeom prst="rect">
            <a:avLst/>
          </a:prstGeom>
        </p:spPr>
      </p:pic>
      <p:pic>
        <p:nvPicPr>
          <p:cNvPr id="6" name="Obrázek 5" descr="pyr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3429000"/>
            <a:ext cx="1623454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Fyzikálne vlastnosti </a:t>
            </a:r>
            <a:r>
              <a:rPr lang="sk-SK" dirty="0" err="1" smtClean="0">
                <a:solidFill>
                  <a:srgbClr val="FFC000"/>
                </a:solidFill>
              </a:rPr>
              <a:t>amínov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sk-SK" sz="2000" dirty="0" err="1" smtClean="0">
                <a:solidFill>
                  <a:srgbClr val="FFC000"/>
                </a:solidFill>
              </a:rPr>
              <a:t>Alkylamíny</a:t>
            </a:r>
            <a:r>
              <a:rPr lang="sk-SK" sz="2000" dirty="0" smtClean="0"/>
              <a:t> s najmenším počtom uhlíkových atómov sú: </a:t>
            </a:r>
          </a:p>
          <a:p>
            <a:pPr algn="just">
              <a:buFontTx/>
              <a:buChar char="-"/>
            </a:pPr>
            <a:r>
              <a:rPr lang="sk-SK" sz="2000" dirty="0" smtClean="0"/>
              <a:t>Plyny štipľavého zápachu pripomínajúceho zápach amoniaku</a:t>
            </a:r>
          </a:p>
          <a:p>
            <a:pPr algn="just">
              <a:buFontTx/>
              <a:buChar char="-"/>
            </a:pPr>
            <a:r>
              <a:rPr lang="sk-SK" sz="2000" dirty="0" smtClean="0"/>
              <a:t>Rozpustné vo vode</a:t>
            </a:r>
          </a:p>
          <a:p>
            <a:pPr algn="just">
              <a:buFontTx/>
              <a:buChar char="-"/>
            </a:pPr>
            <a:r>
              <a:rPr lang="sk-SK" sz="2000" dirty="0" smtClean="0"/>
              <a:t>Ich molekuly tvoria s molekulami vody </a:t>
            </a:r>
            <a:r>
              <a:rPr lang="sk-SK" sz="2000" dirty="0" smtClean="0">
                <a:solidFill>
                  <a:srgbClr val="FFC000"/>
                </a:solidFill>
              </a:rPr>
              <a:t>vodíkové väzby</a:t>
            </a:r>
          </a:p>
          <a:p>
            <a:pPr algn="just">
              <a:buFontTx/>
              <a:buChar char="-"/>
            </a:pPr>
            <a:r>
              <a:rPr lang="sk-SK" sz="2000" dirty="0" smtClean="0"/>
              <a:t>S rastúcou </a:t>
            </a:r>
            <a:r>
              <a:rPr lang="sk-SK" sz="2000" dirty="0" err="1" smtClean="0"/>
              <a:t>rel</a:t>
            </a:r>
            <a:r>
              <a:rPr lang="sk-SK" sz="2000" dirty="0" smtClean="0"/>
              <a:t>. </a:t>
            </a:r>
            <a:r>
              <a:rPr lang="sk-SK" sz="2000" dirty="0" err="1" smtClean="0"/>
              <a:t>at</a:t>
            </a:r>
            <a:r>
              <a:rPr lang="sk-SK" sz="2000" dirty="0" smtClean="0"/>
              <a:t>. molekulovou hmotnosťou </a:t>
            </a:r>
            <a:r>
              <a:rPr lang="sk-SK" sz="2000" dirty="0" err="1" smtClean="0"/>
              <a:t>amínov</a:t>
            </a:r>
            <a:r>
              <a:rPr lang="sk-SK" sz="2000" dirty="0" smtClean="0"/>
              <a:t> ich rozpustnosť klesá a mení sa ich </a:t>
            </a:r>
            <a:r>
              <a:rPr lang="sk-SK" sz="2000" dirty="0" smtClean="0"/>
              <a:t>skupenstvo.</a:t>
            </a:r>
            <a:endParaRPr lang="sk-SK" sz="2000" dirty="0" smtClean="0"/>
          </a:p>
          <a:p>
            <a:pPr algn="just">
              <a:buFontTx/>
              <a:buChar char="-"/>
            </a:pPr>
            <a:endParaRPr lang="sk-SK" sz="2000" dirty="0" smtClean="0">
              <a:solidFill>
                <a:srgbClr val="FFC000"/>
              </a:solidFill>
            </a:endParaRPr>
          </a:p>
          <a:p>
            <a:pPr algn="just">
              <a:buNone/>
            </a:pPr>
            <a:r>
              <a:rPr lang="sk-SK" sz="2000" dirty="0" smtClean="0"/>
              <a:t>    </a:t>
            </a:r>
          </a:p>
          <a:p>
            <a:pPr algn="just">
              <a:buNone/>
            </a:pPr>
            <a:r>
              <a:rPr lang="sk-SK" sz="2000" dirty="0" smtClean="0"/>
              <a:t>    Stredne veľké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r>
              <a:rPr lang="sk-SK" sz="2000" dirty="0" err="1" smtClean="0">
                <a:solidFill>
                  <a:srgbClr val="FFC000"/>
                </a:solidFill>
              </a:rPr>
              <a:t>amíny</a:t>
            </a:r>
            <a:r>
              <a:rPr lang="sk-SK" sz="2000" dirty="0" smtClean="0">
                <a:solidFill>
                  <a:srgbClr val="FFC000"/>
                </a:solidFill>
              </a:rPr>
              <a:t> </a:t>
            </a:r>
            <a:r>
              <a:rPr lang="sk-SK" sz="2000" dirty="0" smtClean="0"/>
              <a:t>a </a:t>
            </a:r>
            <a:r>
              <a:rPr lang="sk-SK" sz="2000" dirty="0" err="1" smtClean="0">
                <a:solidFill>
                  <a:srgbClr val="FFC000"/>
                </a:solidFill>
              </a:rPr>
              <a:t>arylamíny</a:t>
            </a:r>
            <a:r>
              <a:rPr lang="sk-SK" sz="2000" dirty="0" smtClean="0"/>
              <a:t> sú kvapaliny nepríjemného zápachu, kým </a:t>
            </a:r>
            <a:r>
              <a:rPr lang="sk-SK" sz="2000" dirty="0" err="1" smtClean="0"/>
              <a:t>amíny</a:t>
            </a:r>
            <a:r>
              <a:rPr lang="sk-SK" sz="2000" dirty="0" smtClean="0"/>
              <a:t> s väčším počtom atómov uhlíka sú tuhé látky bez zápachu. 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</TotalTime>
  <Words>579</Words>
  <Application>Microsoft Office PowerPoint</Application>
  <PresentationFormat>Prezentácia na obrazovke (4:3)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Arkýř</vt:lpstr>
      <vt:lpstr>Amíny – vlastnosti, názvoslovie, význam</vt:lpstr>
      <vt:lpstr>Snímka 2</vt:lpstr>
      <vt:lpstr>Snímka 3</vt:lpstr>
      <vt:lpstr>Podľa počtu nahradených atómov vodíka v molekule amoniaku rozlišujeme: </vt:lpstr>
      <vt:lpstr>Snímka 5</vt:lpstr>
      <vt:lpstr>Snímka 6</vt:lpstr>
      <vt:lpstr>Snímka 7</vt:lpstr>
      <vt:lpstr>Snímka 8</vt:lpstr>
      <vt:lpstr>Fyzikálne vlastnosti amínov</vt:lpstr>
      <vt:lpstr>Chemické vlastnosti amínov</vt:lpstr>
      <vt:lpstr>Snímka 11</vt:lpstr>
      <vt:lpstr>Snímka 12</vt:lpstr>
      <vt:lpstr>Snímka 13</vt:lpstr>
      <vt:lpstr>Snímka 14</vt:lpstr>
      <vt:lpstr>Snímka 15</vt:lpstr>
      <vt:lpstr>Chemické reakcie amínov</vt:lpstr>
      <vt:lpstr>Snímka 17</vt:lpstr>
      <vt:lpstr>Snímka 18</vt:lpstr>
      <vt:lpstr>Snímka 19</vt:lpstr>
    </vt:vector>
  </TitlesOfParts>
  <Company>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AMÍNY</dc:title>
  <dc:creator>lensk</dc:creator>
  <cp:lastModifiedBy>Gymgl</cp:lastModifiedBy>
  <cp:revision>18</cp:revision>
  <dcterms:created xsi:type="dcterms:W3CDTF">2014-12-31T12:03:33Z</dcterms:created>
  <dcterms:modified xsi:type="dcterms:W3CDTF">2015-03-07T15:22:21Z</dcterms:modified>
</cp:coreProperties>
</file>