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6" name="Zástupný symbol pro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7" name="Zástupný symbol pro obsah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9" name="Zástupný symbol pro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5" name="Zástupný symbol pro tex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8" name="Zástupný symbol pro obsah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24" name="Zástupný symbol pro zápatí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29" name="Zástupný symbol pro zápatí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3A23A35-A31C-4C8E-BC3B-FCE5F9A20BB8}" type="datetimeFigureOut">
              <a:rPr lang="sk-SK" smtClean="0"/>
              <a:pPr/>
              <a:t>15. 2. 2008</a:t>
            </a:fld>
            <a:endParaRPr lang="sk-SK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D5F9CD-1F21-4A4A-8EA2-9E7EE20783D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nadpis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x.wz.cz/uvod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brix.wz.cz/vycvik05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x.wz.cz/vycvik04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NÁRODNÝ SKÚŠOBNÝ PORIADOK </a:t>
            </a:r>
            <a:br>
              <a:rPr lang="sk-SK" b="1" dirty="0" smtClean="0"/>
            </a:br>
            <a:r>
              <a:rPr lang="sk-SK" b="1" dirty="0" smtClean="0"/>
              <a:t>ZÁCHRANÁRSKYCH TÍMOV SR</a:t>
            </a:r>
            <a:br>
              <a:rPr lang="sk-SK" b="1" dirty="0" smtClean="0"/>
            </a:br>
            <a:r>
              <a:rPr lang="sk-SK" b="1" dirty="0" smtClean="0"/>
              <a:t>1. časť</a:t>
            </a:r>
            <a:endParaRPr lang="sk-SK" dirty="0"/>
          </a:p>
        </p:txBody>
      </p:sp>
      <p:pic>
        <p:nvPicPr>
          <p:cNvPr id="4" name="Picture 2" descr="znak zkz 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200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 descr="brixindex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500570"/>
            <a:ext cx="3024182" cy="226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</a:rPr>
              <a:t>Organizovanie skúšok a prípustné  množstvo psov na skúškach </a:t>
            </a:r>
            <a:endParaRPr lang="sk-SK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331929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sk-SK" dirty="0" smtClean="0"/>
              <a:t>Skúšky SVZM, SPZP-R, SPZP-S, SPZP-P a SNPZS môžu byť organizované celoročne. </a:t>
            </a:r>
          </a:p>
          <a:p>
            <a:pPr lvl="0"/>
            <a:r>
              <a:rPr lang="sk-SK" dirty="0" smtClean="0"/>
              <a:t>Skúšky SPZP-L musia byť organizované za vhodných snehových podmienok, ktoré zabezpečia splnenie podmienok skúšky. </a:t>
            </a:r>
          </a:p>
          <a:p>
            <a:pPr lvl="0"/>
            <a:r>
              <a:rPr lang="sk-SK" dirty="0" smtClean="0"/>
              <a:t>Skúšky SPZP-V sa môžu  organizovať v ktoromkoľvek termíne od 1.apríla do 30. septembra.</a:t>
            </a:r>
          </a:p>
          <a:p>
            <a:pPr lvl="0"/>
            <a:r>
              <a:rPr lang="sk-SK" dirty="0" smtClean="0"/>
              <a:t>Skúšky sa môžu organizovať v ktoromkoľvek dni v týždni, ale spravidla sa organizujú v dňoch pracovného pokoja.</a:t>
            </a:r>
          </a:p>
          <a:p>
            <a:pPr lvl="0"/>
            <a:r>
              <a:rPr lang="sk-SK" dirty="0" smtClean="0"/>
              <a:t>Všetky časti skúšok NSPZT SR, okrem SNPZS, sa vykonávajú počas jedného dňa. Výnimkou môžu byť preteky konané podľa NSPZT SR.</a:t>
            </a:r>
          </a:p>
          <a:p>
            <a:pPr lvl="0"/>
            <a:r>
              <a:rPr lang="sk-SK" dirty="0" smtClean="0"/>
              <a:t>Na skúšky v jeden deň  musia nastúpiť minimálne 3 ZT. </a:t>
            </a:r>
          </a:p>
          <a:p>
            <a:pPr lvl="0"/>
            <a:r>
              <a:rPr lang="sk-SK" dirty="0" smtClean="0"/>
              <a:t>Jeden rozhodca môže posúdiť v jeden deň maximálne 36 jednotlivých častí akýchkoľvek druhov skúšok NSPZT SR (napr.: skúška so štyrmi časťami, stopa, poslušnosť, prekážky, špeciálne cviky max. 9 ZT).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2000" b="1" dirty="0" smtClean="0"/>
              <a:t>Počet častí jednotlivých druhov skúšok</a:t>
            </a:r>
            <a:r>
              <a:rPr lang="sk-SK" sz="2000" dirty="0" smtClean="0"/>
              <a:t>:</a:t>
            </a:r>
          </a:p>
          <a:p>
            <a:pPr lvl="0"/>
            <a:r>
              <a:rPr lang="sk-SK" sz="2000" dirty="0" smtClean="0"/>
              <a:t>SVZM			4 časti</a:t>
            </a:r>
          </a:p>
          <a:p>
            <a:pPr lvl="0"/>
            <a:r>
              <a:rPr lang="sk-SK" sz="2000" dirty="0" smtClean="0"/>
              <a:t>SPZP-R 1, SPZP-R 2, SPZP-R 3	</a:t>
            </a:r>
            <a:r>
              <a:rPr lang="sk-SK" sz="2000" dirty="0" err="1" smtClean="0"/>
              <a:t>3</a:t>
            </a:r>
            <a:r>
              <a:rPr lang="sk-SK" sz="2000" dirty="0" smtClean="0"/>
              <a:t> časti</a:t>
            </a:r>
          </a:p>
          <a:p>
            <a:pPr lvl="0"/>
            <a:r>
              <a:rPr lang="sk-SK" sz="2000" dirty="0" smtClean="0"/>
              <a:t>SPZP-S 1, SPZP-S 2, SPZP-S 3	</a:t>
            </a:r>
            <a:r>
              <a:rPr lang="sk-SK" sz="2000" dirty="0" err="1" smtClean="0"/>
              <a:t>3</a:t>
            </a:r>
            <a:r>
              <a:rPr lang="sk-SK" sz="2000" dirty="0" smtClean="0"/>
              <a:t> časti</a:t>
            </a:r>
          </a:p>
          <a:p>
            <a:pPr lvl="0"/>
            <a:r>
              <a:rPr lang="sk-SK" sz="2000" dirty="0" smtClean="0"/>
              <a:t>SPZP-P 1, SPZP-P 2, SPZP-P 3	</a:t>
            </a:r>
            <a:r>
              <a:rPr lang="sk-SK" sz="2000" dirty="0" err="1" smtClean="0"/>
              <a:t>3</a:t>
            </a:r>
            <a:r>
              <a:rPr lang="sk-SK" sz="2000" dirty="0" smtClean="0"/>
              <a:t> časti</a:t>
            </a:r>
          </a:p>
          <a:p>
            <a:pPr lvl="0"/>
            <a:r>
              <a:rPr lang="sk-SK" sz="2000" dirty="0" smtClean="0"/>
              <a:t>SPZP-V 1, SPZP-V 2, SPZP-V 3	2 časti</a:t>
            </a:r>
          </a:p>
          <a:p>
            <a:pPr lvl="0"/>
            <a:r>
              <a:rPr lang="sk-SK" sz="2000" dirty="0" smtClean="0"/>
              <a:t>SPZP-L 1, SPZP-L 2, SPZP-L 3	2 časti</a:t>
            </a:r>
          </a:p>
          <a:p>
            <a:pPr lvl="0"/>
            <a:r>
              <a:rPr lang="sk-SK" sz="2000" dirty="0" smtClean="0"/>
              <a:t>SNPZS			5 časti</a:t>
            </a:r>
          </a:p>
          <a:p>
            <a:pPr lvl="0"/>
            <a:endParaRPr lang="sk-SK" sz="2000" dirty="0" smtClean="0"/>
          </a:p>
          <a:p>
            <a:pPr lvl="0" algn="just"/>
            <a:r>
              <a:rPr lang="sk-SK" sz="2000" dirty="0" smtClean="0"/>
              <a:t>SNPZS je jednou z previerok ZT pred zaradením do NPZS pre praktické nasadenie ZT v tuzemsku a v zahraničí. Povinnosťou ZT, ktorý sa chce stať členom NPZS, je zúčastniť sa minimálne jeden krát za rok SNPZS a úspešne ju absolvovať. Doba medzi jednotlivými preskúšaniami nesmie presiahnuť 15 mesiacov. Po uplynutí tejto doby je ZT vyradený z NPZS až do doby úspešného absolvovania SNPZS.</a:t>
            </a:r>
          </a:p>
          <a:p>
            <a:pPr algn="just"/>
            <a:endParaRPr lang="sk-SK" sz="2000" dirty="0"/>
          </a:p>
        </p:txBody>
      </p:sp>
      <p:pic>
        <p:nvPicPr>
          <p:cNvPr id="4" name="Picture 9" descr="Foto z ukázky práce psovodů ze Záchranné kynologické skupiny Městské policie Pra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6642" y="1285860"/>
            <a:ext cx="3721638" cy="235745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Delegovanie rozhodcov, vedúcich skúšok a pomocníkov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200" dirty="0" smtClean="0"/>
              <a:t>Na každú skúšku sa deleguje minimálne jeden rozhodca, ktorý posudzuje a vyhodnocuje prácu ZT v zmysle rozsahu a stupňa skúšky.</a:t>
            </a:r>
          </a:p>
          <a:p>
            <a:pPr lvl="0"/>
            <a:r>
              <a:rPr lang="sk-SK" sz="2200" dirty="0" smtClean="0"/>
              <a:t>Rozhodcov deleguje RV ZKZ SR (resp. osoba poverená RV ZKZ SR).</a:t>
            </a:r>
          </a:p>
          <a:p>
            <a:pPr lvl="0"/>
            <a:r>
              <a:rPr lang="sk-SK" sz="2200" dirty="0" smtClean="0"/>
              <a:t>Ak delegovaný rozhodca nemôže skúšky z akýchkoľvek dôvodov posudzovať, oznámi to RV ZKZ SR (resp. osobe poverenej RV ZKZ SR) spravidla najneskôr 14 dní pred termínom konania skúšok.</a:t>
            </a:r>
          </a:p>
          <a:p>
            <a:pPr lvl="0"/>
            <a:r>
              <a:rPr lang="sk-SK" sz="2200" dirty="0" smtClean="0"/>
              <a:t>Vedúceho skúšok a pomocníkov určuje usporiadateľ, ktorý v plnej miere zodpovedá za ich činnosť.</a:t>
            </a:r>
          </a:p>
          <a:p>
            <a:endParaRPr lang="sk-SK" dirty="0"/>
          </a:p>
        </p:txBody>
      </p:sp>
      <p:pic>
        <p:nvPicPr>
          <p:cNvPr id="4" name="Picture 7" descr="Momentka z denní části ates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500570"/>
            <a:ext cx="2719387" cy="204311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Miesto na usporiadanie skúšok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200" dirty="0" smtClean="0"/>
              <a:t>Skúšky ZT prebiehajú vo vhodných priestoroch pre daný druh skúšky. </a:t>
            </a:r>
          </a:p>
          <a:p>
            <a:pPr lvl="0"/>
            <a:r>
              <a:rPr lang="sk-SK" sz="2200" dirty="0" smtClean="0"/>
              <a:t>Časť poslušnosť je zvyčajne vykonávaná na cvičisku, na priestore, ktorý je  dostatočne veľký a materiálne - technicky  vybavený pre vykonanie cvikov poslušnosti. Je možne časť poslušnosť vykonať aj mimo cvičiska v prípade, ak terénne podmienky plochy a prekážky svojimi rozmermi vyhovujú danému druhu skúšky.</a:t>
            </a:r>
          </a:p>
          <a:p>
            <a:pPr lvl="0"/>
            <a:r>
              <a:rPr lang="sk-SK" sz="2200" dirty="0" smtClean="0"/>
              <a:t>Cvičisko nie je možné použiť pre vykonanie špeciálnych častí skúšky.</a:t>
            </a:r>
          </a:p>
          <a:p>
            <a:endParaRPr lang="sk-SK" dirty="0"/>
          </a:p>
        </p:txBody>
      </p:sp>
      <p:pic>
        <p:nvPicPr>
          <p:cNvPr id="4" name="Picture 5" descr="Záchranný pes při práci v sutině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286256"/>
            <a:ext cx="3095625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Výstroj psovoda a psa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buNone/>
            </a:pPr>
            <a:r>
              <a:rPr lang="sk-SK" b="1" dirty="0" smtClean="0"/>
              <a:t>Pre všetky druhy skúšok, okrem skúšky SNPZS, je predpísaná výstroj psovoda:</a:t>
            </a:r>
          </a:p>
          <a:p>
            <a:pPr lvl="0"/>
            <a:r>
              <a:rPr lang="sk-SK" dirty="0" smtClean="0"/>
              <a:t>pracovný odev (dlhé rukávy a dlhé nohavice)</a:t>
            </a:r>
          </a:p>
          <a:p>
            <a:pPr lvl="0"/>
            <a:r>
              <a:rPr lang="sk-SK" dirty="0" smtClean="0"/>
              <a:t>pevná vyššia obuv (chrániaca pred výronom)</a:t>
            </a:r>
          </a:p>
          <a:p>
            <a:pPr lvl="0"/>
            <a:r>
              <a:rPr lang="sk-SK" dirty="0" smtClean="0"/>
              <a:t>ochranná prilba (pri práci v ruinách)</a:t>
            </a:r>
          </a:p>
          <a:p>
            <a:pPr lvl="0"/>
            <a:r>
              <a:rPr lang="sk-SK" dirty="0" smtClean="0"/>
              <a:t>pracovné rukavice (pri práci v ruinách)</a:t>
            </a:r>
          </a:p>
          <a:p>
            <a:pPr lvl="0"/>
            <a:r>
              <a:rPr lang="sk-SK" dirty="0" smtClean="0"/>
              <a:t>baterka (pri práci v ruinách)</a:t>
            </a:r>
          </a:p>
          <a:p>
            <a:pPr lvl="0"/>
            <a:r>
              <a:rPr lang="sk-SK" dirty="0" smtClean="0"/>
              <a:t>balíček prvej pomoci (viď povinná výbava NPZS)</a:t>
            </a:r>
          </a:p>
          <a:p>
            <a:pPr lvl="0"/>
            <a:r>
              <a:rPr lang="sk-SK" dirty="0" smtClean="0"/>
              <a:t>sonda, lavínová lopatka, lyže a výrazné značky na označenie nálezu (pri práci v lavíne)</a:t>
            </a:r>
          </a:p>
          <a:p>
            <a:pPr lvl="0"/>
            <a:r>
              <a:rPr lang="sk-SK" dirty="0" smtClean="0"/>
              <a:t>záchranná vesta (pri práci vo vode)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>
              <a:buNone/>
            </a:pPr>
            <a:r>
              <a:rPr lang="sk-SK" b="1" dirty="0" smtClean="0"/>
              <a:t>Pre všetky druhy skúšok, okrem skúšky SNPZS, je predpísaná výstroj psa:</a:t>
            </a:r>
          </a:p>
          <a:p>
            <a:pPr lvl="0"/>
            <a:r>
              <a:rPr lang="sk-SK" dirty="0" smtClean="0"/>
              <a:t>obojok</a:t>
            </a:r>
          </a:p>
          <a:p>
            <a:pPr lvl="0"/>
            <a:r>
              <a:rPr lang="sk-SK" dirty="0" smtClean="0"/>
              <a:t>vôdzka</a:t>
            </a:r>
          </a:p>
          <a:p>
            <a:pPr lvl="0"/>
            <a:r>
              <a:rPr lang="sk-SK" dirty="0" smtClean="0"/>
              <a:t>stopovacia vôdzka 10 m (pri práci na stope)</a:t>
            </a:r>
          </a:p>
          <a:p>
            <a:pPr lvl="0"/>
            <a:r>
              <a:rPr lang="sk-SK" dirty="0" smtClean="0"/>
              <a:t>špeciálny záchranársky postroj (pri práci vo vode)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642918"/>
            <a:ext cx="8686800" cy="4525963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sk-SK" sz="2000" b="1" dirty="0" smtClean="0"/>
              <a:t>Pre skúšku SNPZS je predpísaná výstroj psovoda:</a:t>
            </a:r>
          </a:p>
          <a:p>
            <a:pPr lvl="0"/>
            <a:r>
              <a:rPr lang="sk-SK" sz="2000" dirty="0" smtClean="0"/>
              <a:t>pracovný odev (dlhé rukávy a dlhé nohavice)</a:t>
            </a:r>
          </a:p>
          <a:p>
            <a:pPr lvl="0"/>
            <a:r>
              <a:rPr lang="sk-SK" sz="2000" dirty="0" smtClean="0"/>
              <a:t>pevná obuv</a:t>
            </a:r>
          </a:p>
          <a:p>
            <a:pPr lvl="0"/>
            <a:r>
              <a:rPr lang="sk-SK" sz="2000" dirty="0" smtClean="0"/>
              <a:t>ruksak </a:t>
            </a:r>
          </a:p>
          <a:p>
            <a:pPr lvl="0"/>
            <a:r>
              <a:rPr lang="sk-SK" sz="2000" dirty="0" smtClean="0"/>
              <a:t>prilba</a:t>
            </a:r>
          </a:p>
          <a:p>
            <a:pPr lvl="0"/>
            <a:r>
              <a:rPr lang="sk-SK" sz="2000" dirty="0" smtClean="0"/>
              <a:t>pracovné rukavice 1 pár</a:t>
            </a:r>
          </a:p>
          <a:p>
            <a:pPr lvl="0"/>
            <a:r>
              <a:rPr lang="sk-SK" sz="2000" dirty="0" smtClean="0"/>
              <a:t>respirátor</a:t>
            </a:r>
          </a:p>
          <a:p>
            <a:pPr lvl="0"/>
            <a:r>
              <a:rPr lang="sk-SK" sz="2000" dirty="0" smtClean="0"/>
              <a:t>baterka na suché články + náhradné zdroje + náhradná žiarovka</a:t>
            </a:r>
          </a:p>
          <a:p>
            <a:pPr lvl="0"/>
            <a:r>
              <a:rPr lang="sk-SK" sz="2000" dirty="0" smtClean="0"/>
              <a:t>osobné doklady</a:t>
            </a:r>
          </a:p>
          <a:p>
            <a:pPr lvl="0"/>
            <a:r>
              <a:rPr lang="sk-SK" sz="2000" dirty="0" smtClean="0"/>
              <a:t>poznámkový blok a ceruzka</a:t>
            </a:r>
          </a:p>
          <a:p>
            <a:pPr lvl="0"/>
            <a:r>
              <a:rPr lang="sk-SK" sz="2000" dirty="0" smtClean="0"/>
              <a:t>nôž</a:t>
            </a:r>
          </a:p>
          <a:p>
            <a:pPr lvl="0"/>
            <a:r>
              <a:rPr lang="sk-SK" sz="2000" dirty="0" smtClean="0"/>
              <a:t>lekárnička prvej pomoci </a:t>
            </a:r>
          </a:p>
          <a:p>
            <a:pPr lvl="0">
              <a:buNone/>
            </a:pPr>
            <a:r>
              <a:rPr lang="sk-SK" sz="2000" dirty="0" smtClean="0"/>
              <a:t>	(sterilné ovínadlo úzke a široké, leukoplast, rýchlo obväz, elastický obväz, trojrohá šatka, tlakové ovínadlo, spínacie špendlíky 4 ks, gumené rukavice, </a:t>
            </a:r>
            <a:r>
              <a:rPr lang="sk-SK" sz="2000" dirty="0" err="1" smtClean="0"/>
              <a:t>termofólia</a:t>
            </a:r>
            <a:r>
              <a:rPr lang="sk-SK" sz="2000" dirty="0" smtClean="0"/>
              <a:t>, sterilné gázy, dezinfekčný prostriedok)</a:t>
            </a:r>
          </a:p>
          <a:p>
            <a:pPr lvl="0"/>
            <a:r>
              <a:rPr lang="sk-SK" sz="2000" dirty="0" smtClean="0"/>
              <a:t>pitná voda 2 litre</a:t>
            </a:r>
          </a:p>
          <a:p>
            <a:pPr>
              <a:buNone/>
            </a:pPr>
            <a:r>
              <a:rPr lang="sk-SK" sz="2000" dirty="0" smtClean="0"/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642918"/>
            <a:ext cx="8686800" cy="4525963"/>
          </a:xfrm>
        </p:spPr>
        <p:txBody>
          <a:bodyPr/>
          <a:lstStyle/>
          <a:p>
            <a:pPr lvl="0">
              <a:buNone/>
            </a:pPr>
            <a:r>
              <a:rPr lang="sk-SK" sz="2400" b="1" dirty="0" smtClean="0"/>
              <a:t>Pre skúšku SNPZS je predpísaná výstroj psa:</a:t>
            </a:r>
          </a:p>
          <a:p>
            <a:pPr lvl="0"/>
            <a:r>
              <a:rPr lang="sk-SK" sz="2400" dirty="0" smtClean="0"/>
              <a:t>obojok</a:t>
            </a:r>
          </a:p>
          <a:p>
            <a:pPr lvl="0"/>
            <a:r>
              <a:rPr lang="sk-SK" sz="2400" dirty="0" smtClean="0"/>
              <a:t>vôdzka</a:t>
            </a:r>
          </a:p>
          <a:p>
            <a:pPr lvl="0"/>
            <a:r>
              <a:rPr lang="sk-SK" sz="2400" dirty="0" smtClean="0"/>
              <a:t>svetelné označenie psa (pri práci v ruinách)</a:t>
            </a:r>
          </a:p>
          <a:p>
            <a:pPr lvl="0"/>
            <a:r>
              <a:rPr lang="sk-SK" sz="2400" dirty="0" smtClean="0"/>
              <a:t>stopovacia vôdzka 10 m (pri práci na stope)</a:t>
            </a:r>
          </a:p>
          <a:p>
            <a:pPr lvl="0"/>
            <a:r>
              <a:rPr lang="sk-SK" sz="2400" dirty="0" smtClean="0"/>
              <a:t>denná dávka krmiva pre psa</a:t>
            </a:r>
          </a:p>
          <a:p>
            <a:endParaRPr lang="sk-SK" dirty="0"/>
          </a:p>
        </p:txBody>
      </p:sp>
      <p:pic>
        <p:nvPicPr>
          <p:cNvPr id="4" name="Picture 13" descr="Foto ze cvičení Horské služby v Krkonoší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568010"/>
            <a:ext cx="4500594" cy="30042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00042"/>
            <a:ext cx="8686800" cy="4525963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sk-SK" sz="11200" b="1" dirty="0" smtClean="0"/>
              <a:t>Pre skúšku SNPZS je doporučená výstroj psovoda a psa:</a:t>
            </a:r>
          </a:p>
          <a:p>
            <a:pPr>
              <a:buNone/>
            </a:pPr>
            <a:r>
              <a:rPr lang="sk-SK" sz="5900" b="1" dirty="0" smtClean="0"/>
              <a:t> </a:t>
            </a:r>
          </a:p>
          <a:p>
            <a:pPr>
              <a:buNone/>
            </a:pPr>
            <a:r>
              <a:rPr lang="sk-SK" sz="8000" b="1" dirty="0" smtClean="0">
                <a:solidFill>
                  <a:schemeClr val="accent1">
                    <a:lumMod val="75000"/>
                  </a:schemeClr>
                </a:solidFill>
              </a:rPr>
              <a:t>Výbava pre psovoda:</a:t>
            </a:r>
          </a:p>
          <a:p>
            <a:pPr lvl="0"/>
            <a:r>
              <a:rPr lang="sk-SK" sz="8000" dirty="0" smtClean="0"/>
              <a:t>spací vak</a:t>
            </a:r>
          </a:p>
          <a:p>
            <a:pPr lvl="0"/>
            <a:r>
              <a:rPr lang="sk-SK" sz="8000" dirty="0" smtClean="0"/>
              <a:t>náhradný pracovný odev</a:t>
            </a:r>
          </a:p>
          <a:p>
            <a:pPr lvl="0"/>
            <a:r>
              <a:rPr lang="sk-SK" sz="8000" dirty="0" smtClean="0"/>
              <a:t>náhradná obuv</a:t>
            </a:r>
          </a:p>
          <a:p>
            <a:pPr lvl="0"/>
            <a:r>
              <a:rPr lang="sk-SK" sz="8000" dirty="0" smtClean="0"/>
              <a:t>hygienické potreby</a:t>
            </a:r>
          </a:p>
          <a:p>
            <a:pPr lvl="0"/>
            <a:r>
              <a:rPr lang="sk-SK" sz="8000" dirty="0" smtClean="0"/>
              <a:t>otvárač na konzervy (môže byť súčasťou noža)</a:t>
            </a:r>
          </a:p>
          <a:p>
            <a:pPr lvl="0"/>
            <a:r>
              <a:rPr lang="sk-SK" sz="8000" dirty="0" smtClean="0"/>
              <a:t>jedálenská miska a lyžica</a:t>
            </a:r>
          </a:p>
          <a:p>
            <a:pPr lvl="0"/>
            <a:r>
              <a:rPr lang="sk-SK" sz="8000" dirty="0" smtClean="0"/>
              <a:t>denná dávka jedla </a:t>
            </a:r>
          </a:p>
          <a:p>
            <a:pPr lvl="0">
              <a:buNone/>
            </a:pPr>
            <a:r>
              <a:rPr lang="sk-SK" sz="8000" dirty="0" smtClean="0"/>
              <a:t>	(</a:t>
            </a:r>
            <a:r>
              <a:rPr lang="sk-SK" sz="8000" dirty="0" err="1" smtClean="0"/>
              <a:t>doporučujeme</a:t>
            </a:r>
            <a:r>
              <a:rPr lang="sk-SK" sz="8000" dirty="0" smtClean="0"/>
              <a:t> </a:t>
            </a:r>
            <a:r>
              <a:rPr lang="sk-SK" sz="8000" dirty="0" err="1" smtClean="0"/>
              <a:t>vysokoenergetické</a:t>
            </a:r>
            <a:r>
              <a:rPr lang="sk-SK" sz="8000" dirty="0" smtClean="0"/>
              <a:t> a dehydrované potraviny)</a:t>
            </a:r>
          </a:p>
          <a:p>
            <a:pPr lvl="0"/>
            <a:r>
              <a:rPr lang="sk-SK" sz="8000" dirty="0" smtClean="0"/>
              <a:t>škatuľka "poslednej záchrany" </a:t>
            </a:r>
          </a:p>
          <a:p>
            <a:pPr lvl="0">
              <a:buNone/>
            </a:pPr>
            <a:r>
              <a:rPr lang="sk-SK" sz="8000" dirty="0" smtClean="0"/>
              <a:t>	(plechovka a v nej: zápalky, sviečka,  súprava na šitie, tabletky na čistenie vody, malý kompas, zrkadielka, zatváracie špendlíky, drôtovú pílu, plastové vrecko, </a:t>
            </a:r>
            <a:r>
              <a:rPr lang="sk-SK" sz="8000" dirty="0" err="1" smtClean="0"/>
              <a:t>manganistan</a:t>
            </a:r>
            <a:r>
              <a:rPr lang="sk-SK" sz="8000" dirty="0" smtClean="0"/>
              <a:t> draselný, drôt - mosadzný)</a:t>
            </a:r>
          </a:p>
          <a:p>
            <a:pPr lvl="0"/>
            <a:r>
              <a:rPr lang="sk-SK" sz="8000" dirty="0" smtClean="0"/>
              <a:t>plášť do dažďa</a:t>
            </a:r>
          </a:p>
          <a:p>
            <a:pPr lvl="0"/>
            <a:r>
              <a:rPr lang="sk-SK" sz="8000" dirty="0" smtClean="0"/>
              <a:t>buzola s pravítkom</a:t>
            </a:r>
          </a:p>
          <a:p>
            <a:pPr lvl="0"/>
            <a:r>
              <a:rPr lang="sk-SK" sz="8000" dirty="0" smtClean="0"/>
              <a:t>karimatka</a:t>
            </a:r>
          </a:p>
          <a:p>
            <a:pPr lvl="0"/>
            <a:r>
              <a:rPr lang="sk-SK" sz="8000" dirty="0" smtClean="0"/>
              <a:t>dezinfekčný prostriedok</a:t>
            </a:r>
          </a:p>
          <a:p>
            <a:endParaRPr lang="sk-SK" sz="8000" dirty="0" smtClean="0"/>
          </a:p>
          <a:p>
            <a:endParaRPr lang="sk-SK" sz="8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428604"/>
            <a:ext cx="86868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sk-SK" sz="2800" b="1" dirty="0" smtClean="0"/>
              <a:t>Pre skúšku SNPZS je doporučená výstroj psovoda a psa:</a:t>
            </a:r>
          </a:p>
          <a:p>
            <a:pPr>
              <a:buNone/>
            </a:pPr>
            <a:endParaRPr lang="sk-SK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</a:rPr>
              <a:t>Výbava pre psa:</a:t>
            </a:r>
          </a:p>
          <a:p>
            <a:pPr lvl="0"/>
            <a:r>
              <a:rPr lang="sk-SK" sz="2000" dirty="0" smtClean="0"/>
              <a:t>miska pre psa</a:t>
            </a:r>
          </a:p>
          <a:p>
            <a:pPr lvl="0"/>
            <a:r>
              <a:rPr lang="sk-SK" sz="2000" dirty="0" smtClean="0"/>
              <a:t>stopovací postroj</a:t>
            </a:r>
          </a:p>
          <a:p>
            <a:pPr lvl="0"/>
            <a:r>
              <a:rPr lang="sk-SK" sz="2000" dirty="0" smtClean="0"/>
              <a:t>osvetlenie psa</a:t>
            </a:r>
          </a:p>
          <a:p>
            <a:pPr lvl="0"/>
            <a:r>
              <a:rPr lang="sk-SK" sz="2000" dirty="0" smtClean="0"/>
              <a:t>záchranárska dečka</a:t>
            </a:r>
          </a:p>
          <a:p>
            <a:pPr lvl="0"/>
            <a:r>
              <a:rPr lang="sk-SK" sz="2000" dirty="0" smtClean="0"/>
              <a:t>podložka pod psa</a:t>
            </a:r>
          </a:p>
          <a:p>
            <a:pPr lvl="0"/>
            <a:r>
              <a:rPr lang="sk-SK" sz="2000" dirty="0" smtClean="0"/>
              <a:t>náhradné vôdzka </a:t>
            </a:r>
          </a:p>
          <a:p>
            <a:pPr lvl="0"/>
            <a:r>
              <a:rPr lang="sk-SK" sz="2000" dirty="0" smtClean="0"/>
              <a:t>náhradný obojok</a:t>
            </a:r>
          </a:p>
          <a:p>
            <a:endParaRPr lang="sk-SK" sz="2000" dirty="0" smtClean="0"/>
          </a:p>
          <a:p>
            <a:endParaRPr lang="sk-SK" sz="2000" dirty="0"/>
          </a:p>
        </p:txBody>
      </p:sp>
      <p:pic>
        <p:nvPicPr>
          <p:cNvPr id="4" name="Picture 9" descr="Stanislav Zmatlík z HS Pec pod Sněžkou se psem Rik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9586" y="2571764"/>
            <a:ext cx="3810000" cy="28575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Poradie a posudzovanie cvikov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1406" y="1054096"/>
            <a:ext cx="8929750" cy="5018110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sk-SK" sz="8000" dirty="0" smtClean="0"/>
              <a:t>Poradie vykonávania častí skúšky je ľubovoľné a záleží len na rozhodnutí rozhodcu. </a:t>
            </a:r>
          </a:p>
          <a:p>
            <a:pPr lvl="0" algn="just"/>
            <a:r>
              <a:rPr lang="sk-SK" sz="8000" dirty="0" smtClean="0"/>
              <a:t>Poradie vykonávania cvikov časti poslušnosť je striktne dané NSPZT SR.</a:t>
            </a:r>
          </a:p>
          <a:p>
            <a:pPr lvl="0" algn="just"/>
            <a:r>
              <a:rPr lang="sk-SK" sz="8000" dirty="0" smtClean="0"/>
              <a:t>Medzi jednotlivými časťami skúšky musí byť prestávka min 30 min. Toto ustanovenie neplatí u skúšky SNPZS, kde je časový harmonogram vykonania častí skúšky presne stanovený.</a:t>
            </a:r>
          </a:p>
          <a:p>
            <a:pPr lvl="0" algn="just"/>
            <a:r>
              <a:rPr lang="sk-SK" sz="8000" dirty="0" smtClean="0"/>
              <a:t>Poradie nástupu ZT na prvú časť skúšky sa určí dohodou, ktorú zabezpečí vedúci skúšok, alebo žrebovaním. Toto poradie je potom záväzné pri vykonávaní ďalších častí skúšky.</a:t>
            </a:r>
          </a:p>
          <a:p>
            <a:pPr lvl="0" algn="just"/>
            <a:r>
              <a:rPr lang="sk-SK" sz="8000" dirty="0" smtClean="0"/>
              <a:t>Posudzovanie jednotlivých cvikov skúšok je dané kritériami posudzovania, ktoré sú súčasťou NSPZT SR.</a:t>
            </a:r>
          </a:p>
          <a:p>
            <a:pPr lvl="0" algn="just"/>
            <a:r>
              <a:rPr lang="sk-SK" sz="8000" dirty="0" smtClean="0"/>
              <a:t>Je neprípustné na psa kričať a trestať ho počas skúšky. Pokiaľ rozhodca zistí takéto konanie psovoda, je povinný odvolať ZT zo skúšky. V tomto prípade psovod nemá nárok na vrátenie štartovného poplatku.</a:t>
            </a:r>
          </a:p>
          <a:p>
            <a:pPr lvl="0" algn="just"/>
            <a:r>
              <a:rPr lang="sk-SK" sz="8000" dirty="0" smtClean="0"/>
              <a:t>Pokiaľ rozhodca zistí počas skúšky, že je pes agresívny alebo  bojazlivý, musí ho zo skúšky odvolať. V tomto prípade psovod nemá nárok na vrátenie štartovného poplatku.</a:t>
            </a:r>
          </a:p>
          <a:p>
            <a:pPr lvl="0" algn="just"/>
            <a:r>
              <a:rPr lang="sk-SK" sz="8000" dirty="0" smtClean="0"/>
              <a:t>Na skúškach možno predviesť a posúdiť len psov uvedených v súpiske. </a:t>
            </a:r>
          </a:p>
          <a:p>
            <a:pPr lvl="0" algn="just"/>
            <a:r>
              <a:rPr lang="sk-SK" sz="8000" dirty="0" smtClean="0"/>
              <a:t>Pre nepriaznivé poveternostné a klimatické podmienky (veľký dážď, víchrica alebo príliš vysoké alebo nízke teploty) sa skúšky môžu prerušiť alebo presunúť na iný termín. Túto skutočnosť musí vedúci skúšok oznámiť </a:t>
            </a:r>
            <a:r>
              <a:rPr lang="sk-SK" sz="6000" dirty="0" smtClean="0"/>
              <a:t>RV ZKZ SR.</a:t>
            </a:r>
          </a:p>
          <a:p>
            <a:pPr algn="just"/>
            <a:endParaRPr lang="sk-SK" sz="8000" dirty="0" smtClean="0"/>
          </a:p>
          <a:p>
            <a:pPr algn="just"/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pojmov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sz="2400" dirty="0" smtClean="0"/>
              <a:t>Skúšky záchranárskych tímov sú samostatné podujatia, ktoré slúžia na preverenie schopnosti záchranárskych tímov pre praktické použitie v záchranárskych akciách, sú dokladom úrovne a úspešnosti psa a psovoda </a:t>
            </a:r>
          </a:p>
          <a:p>
            <a:pPr algn="just">
              <a:buNone/>
            </a:pPr>
            <a:r>
              <a:rPr lang="sk-SK" sz="2400" dirty="0" smtClean="0"/>
              <a:t>	(ďalej len záchranársky tím - ZT)</a:t>
            </a:r>
          </a:p>
          <a:p>
            <a:r>
              <a:rPr lang="sk-SK" sz="2400" dirty="0" smtClean="0"/>
              <a:t>Druh skúšky je pojem charakterizujúci skúšku, uskutočňovanú podľa Národného skúšobného poriadku</a:t>
            </a:r>
          </a:p>
          <a:p>
            <a:r>
              <a:rPr lang="sk-SK" sz="2400" dirty="0" smtClean="0"/>
              <a:t>Stupeň skúšky je označovaný číslom od 1 po 3</a:t>
            </a:r>
          </a:p>
          <a:p>
            <a:r>
              <a:rPr lang="sk-SK" sz="2400" dirty="0" smtClean="0"/>
              <a:t>Časťou skúšky rozumieme celok, ktorý sa skladá z jednotlivých cvikov</a:t>
            </a:r>
          </a:p>
          <a:p>
            <a:r>
              <a:rPr lang="sk-SK" sz="2400" dirty="0" smtClean="0"/>
              <a:t>Cvikom označujeme činnosť psovoda, alebo psa, ktorú vykonáva na povel psovoda</a:t>
            </a:r>
            <a:endParaRPr lang="sk-SK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Záznamy o záchranárskych skúškach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000" dirty="0" smtClean="0"/>
              <a:t>Rozsah skúšok a bodové hodnotenie cvikov sú uvedené v častiach predmet pre jednotlivé druhy skúšok.</a:t>
            </a:r>
          </a:p>
          <a:p>
            <a:pPr lvl="0"/>
            <a:r>
              <a:rPr lang="sk-SK" sz="2000" dirty="0" smtClean="0"/>
              <a:t>Hodnotenie ZT zaznamená rozhodca do potvrdenia o vykonanej skúške na predpísanom tlačive.</a:t>
            </a:r>
          </a:p>
          <a:p>
            <a:pPr lvl="0"/>
            <a:r>
              <a:rPr lang="sk-SK" sz="2000" dirty="0" smtClean="0"/>
              <a:t>Potvrdenie o vykonanej skúške sa zhotovuje v dvoch výtlačkoch. Originál dostane RV ZKZ SR a kópiu psovod.</a:t>
            </a:r>
          </a:p>
          <a:p>
            <a:pPr lvl="0"/>
            <a:r>
              <a:rPr lang="sk-SK" sz="2000" dirty="0" smtClean="0"/>
              <a:t>Hodnotenie ZT zaznamená rozhodca taktiež do pracovnej knižky ZT.</a:t>
            </a:r>
          </a:p>
          <a:p>
            <a:pPr lvl="0"/>
            <a:r>
              <a:rPr lang="sk-SK" sz="2000" dirty="0" smtClean="0"/>
              <a:t>Okrem potvrdenia o vykonanej skúške je povinný rozhodca vyplniť súpisku skúšky, a to v dvoch výtlačkoch. Originál dostane  RV ZKZ SR a kópiu usporiadateľ skúšok.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Určenie výcvikovej známky a značky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sk-SK" sz="1800" dirty="0" smtClean="0"/>
              <a:t>Na základe dosiahnutých bodov v jednotlivých častiach skúšky sa určuje celková známka, ktorá je obsahom potvrdenia o vykonanej skúške.</a:t>
            </a:r>
          </a:p>
          <a:p>
            <a:pPr lvl="0"/>
            <a:r>
              <a:rPr lang="sk-SK" sz="1800" dirty="0" smtClean="0"/>
              <a:t>Výcviková značka sa môže zadať ZT len vtedy, ak splnil najmenej 70 % z dosiahnuteľných bodov v každej časti ktoréhokoľvek druhu skúšky NSPZT SR.</a:t>
            </a:r>
          </a:p>
          <a:p>
            <a:pPr lvl="0"/>
            <a:r>
              <a:rPr lang="sk-SK" sz="1800" dirty="0" smtClean="0"/>
              <a:t>Ak je pes agresívny alebo bojazlivý počas skúšky, zapíše sa mu do potvrdenia o vykonanej skúške a do pracovnej knižky známka „nedostatočne“ a text „bojazlivý“, alebo „agresívny“. </a:t>
            </a:r>
          </a:p>
          <a:p>
            <a:pPr lvl="0">
              <a:buNone/>
            </a:pPr>
            <a:endParaRPr lang="sk-SK" sz="1800" dirty="0" smtClean="0"/>
          </a:p>
          <a:p>
            <a:pPr lvl="0">
              <a:buNone/>
            </a:pPr>
            <a:r>
              <a:rPr lang="sk-SK" sz="1800" b="1" dirty="0" smtClean="0"/>
              <a:t>Výcviková známka vyjadruje úroveň pripravenosti ZT a má označenie:</a:t>
            </a:r>
          </a:p>
          <a:p>
            <a:pPr lvl="0"/>
            <a:r>
              <a:rPr lang="sk-SK" sz="1800" dirty="0" smtClean="0"/>
              <a:t>Výborne (skr. V.)</a:t>
            </a:r>
          </a:p>
          <a:p>
            <a:pPr lvl="0"/>
            <a:r>
              <a:rPr lang="sk-SK" sz="1800" dirty="0" smtClean="0"/>
              <a:t>Veľmi dobre (skr. VD.)</a:t>
            </a:r>
          </a:p>
          <a:p>
            <a:pPr lvl="0"/>
            <a:r>
              <a:rPr lang="sk-SK" sz="1800" dirty="0" smtClean="0"/>
              <a:t>Dobre (skr. D.)</a:t>
            </a:r>
          </a:p>
          <a:p>
            <a:pPr lvl="0"/>
            <a:r>
              <a:rPr lang="sk-SK" sz="1800" dirty="0" smtClean="0"/>
              <a:t>Uspokojivo (skr. U)</a:t>
            </a:r>
          </a:p>
          <a:p>
            <a:pPr lvl="0"/>
            <a:r>
              <a:rPr lang="sk-SK" sz="1800" dirty="0" smtClean="0"/>
              <a:t>Chybne (skr. CH.)</a:t>
            </a:r>
          </a:p>
          <a:p>
            <a:pPr lvl="0"/>
            <a:r>
              <a:rPr lang="sk-SK" sz="1800" dirty="0" smtClean="0"/>
              <a:t>Nedostatočne (skr. N.)</a:t>
            </a:r>
          </a:p>
          <a:p>
            <a:pPr lvl="0">
              <a:buNone/>
            </a:pPr>
            <a:r>
              <a:rPr lang="sk-SK" sz="1800" dirty="0" smtClean="0"/>
              <a:t>Maximálne počty bodov pre jednotlivé cviky, časti skúšok a skúšok sú uvedené v časti predmet pre jednotlivé druhy skúšok.</a:t>
            </a:r>
          </a:p>
          <a:p>
            <a:endParaRPr lang="sk-SK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Práva a povinnosti</a:t>
            </a:r>
            <a:r>
              <a:rPr lang="sk-SK" b="1" u="sng" dirty="0" smtClean="0"/>
              <a:t/>
            </a:r>
            <a:br>
              <a:rPr lang="sk-SK" b="1" u="sng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b="1" dirty="0" smtClean="0"/>
              <a:t>Práva psovoda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dirty="0" smtClean="0"/>
              <a:t>Prihlásiť sa na skúšky a zúčastniť sa na nich po celý čas ich trvania.</a:t>
            </a:r>
          </a:p>
          <a:p>
            <a:pPr lvl="0"/>
            <a:r>
              <a:rPr lang="sk-SK" dirty="0" smtClean="0"/>
              <a:t>Dostať potrebné informácie o skúške (organizácia skúšok a cvikov).</a:t>
            </a:r>
          </a:p>
          <a:p>
            <a:pPr lvl="0"/>
            <a:r>
              <a:rPr lang="sk-SK" dirty="0" smtClean="0"/>
              <a:t>Obracať sa na rozhodcu v otázkach týkajúcich sa vykonania cvikov len prostredníctvom vedúceho skúšok.</a:t>
            </a:r>
          </a:p>
          <a:p>
            <a:pPr lvl="0"/>
            <a:r>
              <a:rPr lang="sk-SK" dirty="0" smtClean="0"/>
              <a:t>Podať sťažnosť na konanie rozhodcu prostredníctvom usporiadateľa.</a:t>
            </a:r>
          </a:p>
          <a:p>
            <a:pPr lvl="0"/>
            <a:r>
              <a:rPr lang="sk-SK" dirty="0" smtClean="0"/>
              <a:t>Na konci časti skúšky žiadať zdôvodnenie bodových strát ZT.</a:t>
            </a:r>
          </a:p>
          <a:p>
            <a:pPr lvl="0"/>
            <a:r>
              <a:rPr lang="sk-SK" dirty="0" smtClean="0"/>
              <a:t>Požiadať rozhodcu, aby mu </a:t>
            </a:r>
            <a:r>
              <a:rPr lang="sk-SK" dirty="0" err="1" smtClean="0"/>
              <a:t>doporučil</a:t>
            </a:r>
            <a:r>
              <a:rPr lang="sk-SK" dirty="0" smtClean="0"/>
              <a:t> výcvikové metódy na odstránenie chýb ZT.</a:t>
            </a:r>
          </a:p>
          <a:p>
            <a:pPr lvl="0"/>
            <a:r>
              <a:rPr lang="sk-SK" dirty="0" err="1" smtClean="0"/>
              <a:t>Obdržať</a:t>
            </a:r>
            <a:r>
              <a:rPr lang="sk-SK" dirty="0" smtClean="0"/>
              <a:t> kópiu potvrdenia o vykonanej skúške priamo na mieste konania skúšok.</a:t>
            </a:r>
          </a:p>
          <a:p>
            <a:pPr lvl="0"/>
            <a:r>
              <a:rPr lang="sk-SK" dirty="0" smtClean="0"/>
              <a:t>Požiadať o zaznamenanie výcvikovej známky a značky do pracovnej knižky ZT.</a:t>
            </a:r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357166"/>
            <a:ext cx="8686800" cy="60722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sz="5100" b="1" dirty="0" smtClean="0"/>
              <a:t>Povinnosti psovoda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dirty="0" smtClean="0"/>
              <a:t>Psovod musí poznať znenie NSPZT SR a musí sa riadiť podľa jeho ustanovení.</a:t>
            </a:r>
          </a:p>
          <a:p>
            <a:pPr lvl="0"/>
            <a:r>
              <a:rPr lang="sk-SK" dirty="0" smtClean="0"/>
              <a:t>Podať prihlášku na skúšku vedúcemu skúšok v stanovenom termíne.</a:t>
            </a:r>
          </a:p>
          <a:p>
            <a:pPr lvl="0"/>
            <a:r>
              <a:rPr lang="sk-SK" dirty="0" smtClean="0"/>
              <a:t>Zaplatiť štartovné v stanovenom termíne aj napriek tomu, že sa na skúšku nedostaví.</a:t>
            </a:r>
          </a:p>
          <a:p>
            <a:pPr lvl="0"/>
            <a:r>
              <a:rPr lang="sk-SK" dirty="0" smtClean="0"/>
              <a:t>Včas sa dostaviť na skúšku a byť prítomný až do ich vyhodnotenia rozhodcom.</a:t>
            </a:r>
          </a:p>
          <a:p>
            <a:pPr lvl="0"/>
            <a:r>
              <a:rPr lang="sk-SK" dirty="0" smtClean="0"/>
              <a:t>Po celú dobu akcie plniť pokyny rozhodcu a vedúceho skúšok.</a:t>
            </a:r>
          </a:p>
          <a:p>
            <a:pPr lvl="0"/>
            <a:r>
              <a:rPr lang="sk-SK" dirty="0" smtClean="0"/>
              <a:t>Byť disciplinovaný pri jednaní s rozhodcom, vedúcim skúšok, usporiadateľom a pomocníkmi.</a:t>
            </a:r>
          </a:p>
          <a:p>
            <a:pPr lvl="0"/>
            <a:r>
              <a:rPr lang="sk-SK" dirty="0" smtClean="0"/>
              <a:t>Na skúšky predviesť psa dobre pripraveného, zdravého a riadne očkovaného.</a:t>
            </a:r>
          </a:p>
          <a:p>
            <a:pPr lvl="0"/>
            <a:r>
              <a:rPr lang="sk-SK" dirty="0" smtClean="0"/>
              <a:t>Nezatajovať rozhodcovi, vedúcemu skúšky alebo usporiadateľovi skutočnosti, ktoré by mali vplyv na účasť alebo na posudzovanie ZT.</a:t>
            </a:r>
          </a:p>
          <a:p>
            <a:r>
              <a:rPr lang="sk-SK" dirty="0" smtClean="0"/>
              <a:t>Predložiť vedúcemu skúšok potvrdenie o poistení zodpovednosti za škody spôsobené psom, doklad totožnosti, pracovnú knižku a očkovací preukaz psa pred začiatkom konania skúšok.</a:t>
            </a:r>
            <a:endParaRPr lang="sk-S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285728"/>
            <a:ext cx="86868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800" b="1" dirty="0" smtClean="0"/>
              <a:t>Práva usporiadateľa</a:t>
            </a:r>
          </a:p>
          <a:p>
            <a:pPr>
              <a:buNone/>
            </a:pPr>
            <a:r>
              <a:rPr lang="sk-SK" sz="2000" dirty="0" smtClean="0"/>
              <a:t> </a:t>
            </a:r>
          </a:p>
          <a:p>
            <a:pPr lvl="0"/>
            <a:r>
              <a:rPr lang="sk-SK" sz="2000" dirty="0" smtClean="0"/>
              <a:t>Plánovať konanie skúšok a žiadať o delegovanie rozhodcu na posudzovanie skúšok.</a:t>
            </a:r>
          </a:p>
          <a:p>
            <a:pPr lvl="0"/>
            <a:r>
              <a:rPr lang="sk-SK" sz="2000" dirty="0" smtClean="0"/>
              <a:t>Preskúmať prihlášky ZT na skúšky a v odôvodnených prípadoch neprijať ZT na skúšky.</a:t>
            </a:r>
          </a:p>
          <a:p>
            <a:pPr lvl="0"/>
            <a:r>
              <a:rPr lang="sk-SK" sz="2000" dirty="0" smtClean="0"/>
              <a:t>Určiť výšku štartovného, ktorá však nesmie presiahnuť potrebné náklady na uskutočnenie skúšok.</a:t>
            </a:r>
          </a:p>
          <a:p>
            <a:pPr lvl="0"/>
            <a:r>
              <a:rPr lang="sk-SK" sz="2000" dirty="0" smtClean="0"/>
              <a:t>Od psovoda žiadať zaplatenie štartovného aj v prípade, že sa na skúšky nedostavil.</a:t>
            </a:r>
          </a:p>
          <a:p>
            <a:pPr lvl="0"/>
            <a:r>
              <a:rPr lang="sk-SK" sz="2000" dirty="0" smtClean="0"/>
              <a:t>V odôvodnených prípadoch odvolať konanie skúšok.</a:t>
            </a:r>
          </a:p>
          <a:p>
            <a:pPr lvl="0"/>
            <a:r>
              <a:rPr lang="sk-SK" sz="2000" dirty="0" smtClean="0"/>
              <a:t>Určiť vedúceho skúšok a pomocníkov.</a:t>
            </a:r>
          </a:p>
          <a:p>
            <a:pPr lvl="0"/>
            <a:r>
              <a:rPr lang="sk-SK" sz="2000" dirty="0" smtClean="0"/>
              <a:t>Vylúčiť alebo odvolať ZT alebo diváka zo skúšky.</a:t>
            </a:r>
          </a:p>
          <a:p>
            <a:pPr lvl="0"/>
            <a:r>
              <a:rPr lang="sk-SK" sz="2000" dirty="0" smtClean="0"/>
              <a:t>Prostredníctvom vedúceho skúšok informovať sa o priebehu skúšok.</a:t>
            </a:r>
          </a:p>
          <a:p>
            <a:pPr lvl="0"/>
            <a:r>
              <a:rPr lang="sk-SK" sz="2000" dirty="0" smtClean="0"/>
              <a:t>Prostredníctvom vedúceho skúšok podať sťažnosť na konanie rozhodcu.</a:t>
            </a:r>
          </a:p>
          <a:p>
            <a:pPr lvl="0"/>
            <a:r>
              <a:rPr lang="sk-SK" sz="2000" dirty="0" smtClean="0"/>
              <a:t>Požiadať RV ZKZ SR o náhradný termín konania skúšok v prípade, že sa na akciu rozhodca nedostavil.</a:t>
            </a:r>
          </a:p>
          <a:p>
            <a:endParaRPr lang="sk-SK" sz="2000" dirty="0" smtClean="0"/>
          </a:p>
          <a:p>
            <a:endParaRPr lang="sk-SK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642918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9600" b="1" dirty="0" smtClean="0"/>
              <a:t>Povinnosti usporiadateľa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sz="8000" dirty="0" smtClean="0"/>
              <a:t>Zabezpečiť včasné plánovanie skúšok a ich predloženie na schválenie RV ZKZ SR.</a:t>
            </a:r>
          </a:p>
          <a:p>
            <a:pPr lvl="0"/>
            <a:r>
              <a:rPr lang="sk-SK" sz="8000" dirty="0" smtClean="0"/>
              <a:t>Určiť vedúceho skúšok a jeho meno, adresu, telefónny kontakt uviesť v pláne skúšok.</a:t>
            </a:r>
          </a:p>
          <a:p>
            <a:pPr lvl="0"/>
            <a:r>
              <a:rPr lang="sk-SK" sz="8000" dirty="0" smtClean="0"/>
              <a:t>Určiť pomocníkov na skúšky v dostatočnom počte, aby ich nedostatok nebránil plynulému priebehu skúšok.</a:t>
            </a:r>
          </a:p>
          <a:p>
            <a:pPr lvl="0"/>
            <a:r>
              <a:rPr lang="sk-SK" sz="8000" dirty="0" smtClean="0"/>
              <a:t>Zabezpečiť priestory a materiálno - technické zabezpečenie skúšok podľa druhu vykonávaných skúšok.</a:t>
            </a:r>
          </a:p>
          <a:p>
            <a:pPr lvl="0"/>
            <a:r>
              <a:rPr lang="sk-SK" sz="8000" dirty="0" smtClean="0"/>
              <a:t>Počas konania zabezpečiť zdravotnú a veterinárnu službu.</a:t>
            </a:r>
          </a:p>
          <a:p>
            <a:pPr lvl="0"/>
            <a:r>
              <a:rPr lang="sk-SK" sz="8000" dirty="0" smtClean="0"/>
              <a:t>Minimálne 14 dní pred konaním skúšok oznámiť rozhodcovi informácie o počte účastníkov a druhoch vykonávaných skúšok. Oznámiť hodinu začatia a miesto konania skúšok.</a:t>
            </a:r>
          </a:p>
          <a:p>
            <a:pPr lvl="0"/>
            <a:r>
              <a:rPr lang="sk-SK" sz="8000" dirty="0" smtClean="0"/>
              <a:t>Dodržať stanovený program skúšok.</a:t>
            </a:r>
          </a:p>
          <a:p>
            <a:pPr lvl="0"/>
            <a:r>
              <a:rPr lang="sk-SK" sz="8000" dirty="0" smtClean="0"/>
              <a:t>Rozhodcovi uhradiť cestovné náhrady (podľa smerníc schválených RV ZKZ SR).</a:t>
            </a:r>
          </a:p>
          <a:p>
            <a:pPr lvl="0"/>
            <a:r>
              <a:rPr lang="sk-SK" sz="8000" dirty="0" smtClean="0"/>
              <a:t>V prípade odvolania skúšok je usporiadateľ povinný oznámiť dôvod odvolania skúšok RV ZKZ SR písomne, a to najneskôr do troch pracovných dní od plánovaného dátumu konania skúšok.</a:t>
            </a:r>
          </a:p>
          <a:p>
            <a:pPr lvl="0"/>
            <a:r>
              <a:rPr lang="sk-SK" sz="8000" dirty="0" smtClean="0"/>
              <a:t>V prípade sťažnosti na konanie rozhodcu, prostredníctvom vedúceho skúšok oznámiť rozhodcovi túto skutočnosť.</a:t>
            </a:r>
          </a:p>
          <a:p>
            <a:endParaRPr lang="sk-SK" sz="8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00042"/>
            <a:ext cx="8686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b="1" dirty="0" smtClean="0"/>
              <a:t>Práva vedúceho skúšok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dirty="0" smtClean="0"/>
              <a:t>Odmietnuť vykonávať funkciu vedúceho skúšok.</a:t>
            </a:r>
          </a:p>
          <a:p>
            <a:pPr lvl="0"/>
            <a:r>
              <a:rPr lang="sk-SK" dirty="0" smtClean="0"/>
              <a:t>Zastupovať usporiadateľa v príprave, počas, pri vyhodnocovaní a likvidácií skúšok.</a:t>
            </a:r>
          </a:p>
          <a:p>
            <a:pPr lvl="0"/>
            <a:r>
              <a:rPr lang="sk-SK" dirty="0" smtClean="0"/>
              <a:t>Sprostredkovávať styk rozhodcu s usporiadateľom, ZT a pomocníkmi.</a:t>
            </a:r>
          </a:p>
          <a:p>
            <a:pPr lvl="0"/>
            <a:r>
              <a:rPr lang="sk-SK" dirty="0" smtClean="0"/>
              <a:t>Po dohode s rozhodcom vyhlásiť program skúšok.</a:t>
            </a:r>
          </a:p>
          <a:p>
            <a:pPr lvl="0"/>
            <a:r>
              <a:rPr lang="sk-SK" dirty="0" smtClean="0"/>
              <a:t>Informovať sa o výsledku častí skúšok po ich skončení.</a:t>
            </a:r>
          </a:p>
          <a:p>
            <a:pPr lvl="0"/>
            <a:r>
              <a:rPr lang="sk-SK" dirty="0" smtClean="0"/>
              <a:t>Prevziať súpisku určenú pre usporiadateľa.</a:t>
            </a:r>
          </a:p>
          <a:p>
            <a:pPr lvl="0"/>
            <a:r>
              <a:rPr lang="sk-SK" dirty="0" smtClean="0"/>
              <a:t>V odôvodnených prípadoch na žiadosť rozhodcu alebo usporiadateľa nepripustiť ZT ku skúškam, alebo ho z nich odvolať. Tiež vykázať z priestorov skúšok divákov, ktorí by svojim nešportovým správaním ohrozili regulárny priebeh skúšok.</a:t>
            </a:r>
          </a:p>
          <a:p>
            <a:endParaRPr lang="sk-SK" dirty="0"/>
          </a:p>
        </p:txBody>
      </p:sp>
      <p:pic>
        <p:nvPicPr>
          <p:cNvPr id="5" name="Picture 5" descr="152943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2682" y="4500570"/>
            <a:ext cx="3112656" cy="20717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71480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/>
              <a:t>Povinnosti vedúceho skúšok</a:t>
            </a:r>
          </a:p>
          <a:p>
            <a:pPr>
              <a:buNone/>
            </a:pPr>
            <a:endParaRPr lang="sk-SK" sz="11200" b="1" dirty="0" smtClean="0"/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sz="8000" dirty="0" smtClean="0"/>
              <a:t>Poznať znenie NSPZT SR a riadiť sa jeho ustanoveniami.</a:t>
            </a:r>
          </a:p>
          <a:p>
            <a:pPr lvl="0"/>
            <a:r>
              <a:rPr lang="sk-SK" sz="8000" dirty="0" smtClean="0"/>
              <a:t>Včas sa dostaviť na miesto konania skúšok a vykonávať funkciu vedúceho skúšok.</a:t>
            </a:r>
          </a:p>
          <a:p>
            <a:pPr lvl="0"/>
            <a:r>
              <a:rPr lang="sk-SK" sz="8000" dirty="0" smtClean="0"/>
              <a:t>Dbať na to, aby všetci účastníci skúšok dodržiavali ustanovenia NSPZT SR.</a:t>
            </a:r>
          </a:p>
          <a:p>
            <a:pPr lvl="0"/>
            <a:r>
              <a:rPr lang="sk-SK" sz="8000" dirty="0" smtClean="0"/>
              <a:t>Sprostredkovávať styk medzi rozhodcom, usporiadateľom, pomocníkmi a ZT.</a:t>
            </a:r>
          </a:p>
          <a:p>
            <a:pPr lvl="0"/>
            <a:r>
              <a:rPr lang="sk-SK" sz="8000" dirty="0" smtClean="0"/>
              <a:t>Určiť priestor pre divákov a psovodov odkiaľ smú sledovať priebeh skúšok.</a:t>
            </a:r>
          </a:p>
          <a:p>
            <a:pPr lvl="0"/>
            <a:r>
              <a:rPr lang="sk-SK" sz="8000" dirty="0" smtClean="0"/>
              <a:t>Pred začiatkom skúšok odovzdať vyplnenú súpisku ZT, pracovné knižky a ostatný dokladový materiál ZT delegovanému rozhodcovi.</a:t>
            </a:r>
          </a:p>
          <a:p>
            <a:pPr lvl="0"/>
            <a:r>
              <a:rPr lang="sk-SK" sz="8000" dirty="0" smtClean="0"/>
              <a:t>Dbať na disciplinované správanie účastníkov skúšok.</a:t>
            </a:r>
          </a:p>
          <a:p>
            <a:pPr lvl="0"/>
            <a:r>
              <a:rPr lang="sk-SK" sz="8000" dirty="0" smtClean="0"/>
              <a:t>Nezasahovať do odbornej činnosti rozhodcu.</a:t>
            </a:r>
          </a:p>
          <a:p>
            <a:pPr lvl="0"/>
            <a:r>
              <a:rPr lang="sk-SK" sz="8000" dirty="0" smtClean="0"/>
              <a:t>Riadiť činnosť pomocníkov podľa pokynov rozhodcu.</a:t>
            </a:r>
          </a:p>
          <a:p>
            <a:pPr lvl="0"/>
            <a:r>
              <a:rPr lang="sk-SK" sz="8000" dirty="0" smtClean="0"/>
              <a:t>Neprezrádzať skutočnosti, ktoré sú predmetom skúšky </a:t>
            </a:r>
          </a:p>
          <a:p>
            <a:pPr lvl="0">
              <a:buNone/>
            </a:pPr>
            <a:r>
              <a:rPr lang="sk-SK" sz="8000" dirty="0" smtClean="0"/>
              <a:t>	(úkryty pomocníkov, atď.)</a:t>
            </a:r>
          </a:p>
          <a:p>
            <a:pPr lvl="0"/>
            <a:r>
              <a:rPr lang="sk-SK" sz="8000" dirty="0" smtClean="0"/>
              <a:t>Nesmie sa zúčastniť vykonávania skúšok ako člen ZT.</a:t>
            </a:r>
          </a:p>
          <a:p>
            <a:endParaRPr lang="sk-SK" sz="6200" dirty="0"/>
          </a:p>
        </p:txBody>
      </p:sp>
      <p:pic>
        <p:nvPicPr>
          <p:cNvPr id="4" name="Picture 13" descr="IMG_3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1364" y="4000504"/>
            <a:ext cx="1662602" cy="24971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71414"/>
            <a:ext cx="8686800" cy="57404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b="1" dirty="0" smtClean="0"/>
              <a:t>Práva pomocníka</a:t>
            </a:r>
          </a:p>
          <a:p>
            <a:pPr lvl="0"/>
            <a:r>
              <a:rPr lang="sk-SK" sz="2000" dirty="0" smtClean="0"/>
              <a:t>V odôvodnených prípadoch požiadať usporiadateľa o </a:t>
            </a:r>
            <a:r>
              <a:rPr lang="sk-SK" sz="2000" dirty="0" err="1" smtClean="0"/>
              <a:t>uvolnenie</a:t>
            </a:r>
            <a:r>
              <a:rPr lang="sk-SK" sz="2000" dirty="0" smtClean="0"/>
              <a:t> z funkcie pomocníka.</a:t>
            </a:r>
          </a:p>
          <a:p>
            <a:pPr>
              <a:buNone/>
            </a:pPr>
            <a:r>
              <a:rPr lang="sk-SK" sz="2000" b="1" dirty="0" smtClean="0"/>
              <a:t>Povinnosti pomocníka</a:t>
            </a:r>
            <a:endParaRPr lang="sk-SK" sz="2000" dirty="0" smtClean="0"/>
          </a:p>
          <a:p>
            <a:pPr lvl="0"/>
            <a:r>
              <a:rPr lang="sk-SK" sz="2000" dirty="0" smtClean="0"/>
              <a:t>Poznať NSPZT SR a riadiť sa ním pri výkone funkcie.</a:t>
            </a:r>
          </a:p>
          <a:p>
            <a:pPr lvl="0"/>
            <a:r>
              <a:rPr lang="sk-SK" sz="2000" dirty="0" smtClean="0"/>
              <a:t>Včas sa dostaviť na miesto konania skúšok a vykonávať funkciu pomocníka.</a:t>
            </a:r>
          </a:p>
          <a:p>
            <a:pPr lvl="0"/>
            <a:r>
              <a:rPr lang="sk-SK" sz="2000" dirty="0" smtClean="0"/>
              <a:t>Riadiť sa pokynmi vedúceho skúšok a rozhodcu.</a:t>
            </a:r>
          </a:p>
          <a:p>
            <a:pPr lvl="0"/>
            <a:r>
              <a:rPr lang="sk-SK" sz="2000" dirty="0" smtClean="0"/>
              <a:t>Neprezrádzať skutočnosti, ktoré sú predmetom skúšok (úkryty pomocníkov atď.)</a:t>
            </a:r>
          </a:p>
          <a:p>
            <a:pPr lvl="0"/>
            <a:r>
              <a:rPr lang="sk-SK" sz="2000" dirty="0" smtClean="0"/>
              <a:t>Byť disciplinovaný pri rokovaní s rozhodcom, vedúcim akcie, s psovodmi a s ostatnými pomocníkmi a rovnako aj s ostatnými účastníkmi akcie.</a:t>
            </a:r>
          </a:p>
          <a:p>
            <a:pPr lvl="0"/>
            <a:r>
              <a:rPr lang="sk-SK" sz="2000" dirty="0" smtClean="0"/>
              <a:t>Nevykonávať úlohu pomocníka na druhu skúšky, na ktorej nastupuje ako psovod.</a:t>
            </a:r>
          </a:p>
          <a:p>
            <a:pPr lvl="0"/>
            <a:r>
              <a:rPr lang="sk-SK" sz="2000" dirty="0" smtClean="0"/>
              <a:t>Nevykonávať úlohu pomocníka psom, ktorých je sám majiteľom, alebo osobám s ktorými žije v spoločnej domácnosti.</a:t>
            </a:r>
          </a:p>
          <a:p>
            <a:pPr lvl="0"/>
            <a:r>
              <a:rPr lang="sk-SK" sz="2000" dirty="0" smtClean="0"/>
              <a:t>Pokiaľ je pomocník v úlohe </a:t>
            </a:r>
            <a:r>
              <a:rPr lang="sk-SK" sz="2000" dirty="0" err="1" smtClean="0"/>
              <a:t>kladača</a:t>
            </a:r>
            <a:r>
              <a:rPr lang="sk-SK" sz="2000" dirty="0" smtClean="0"/>
              <a:t> stôp, je jeho povinnosťou nakresliť náčrt stopy, ktorú kladie a pred vykonaním stopy ZT náčrt so slovným vysvetlením odovzdať rozhodcovi.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71480"/>
            <a:ext cx="8686800" cy="59293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sz="5100" b="1" dirty="0" smtClean="0"/>
              <a:t>Práva rozhodcu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sz="3600" dirty="0" smtClean="0"/>
              <a:t>V odôvodnených prípadoch odmietnuť svoju delegáciu na posudzovanie skúšok.</a:t>
            </a:r>
          </a:p>
          <a:p>
            <a:pPr lvl="0"/>
            <a:r>
              <a:rPr lang="sk-SK" sz="3600" dirty="0" smtClean="0"/>
              <a:t>Odmietnuť vykonanie alebo dokončenie skúšok pokiaľ priestory, terény, materiálno - technické vybavenie nezodpovedá ustanoveniam NSPZT SR, </a:t>
            </a:r>
          </a:p>
          <a:p>
            <a:pPr lvl="0">
              <a:buNone/>
            </a:pPr>
            <a:r>
              <a:rPr lang="sk-SK" sz="3600" dirty="0" smtClean="0"/>
              <a:t>	ak po upozornení vedúceho skúšok nebola vykonaná náprava.</a:t>
            </a:r>
          </a:p>
          <a:p>
            <a:pPr lvl="0"/>
            <a:r>
              <a:rPr lang="sk-SK" sz="3600" dirty="0" smtClean="0"/>
              <a:t>Prerušiť alebo nezačať skúšky v prípade výrazných klimatických zmien, alebo pre nedisciplinovanosť účastníkov.</a:t>
            </a:r>
          </a:p>
          <a:p>
            <a:pPr lvl="0"/>
            <a:r>
              <a:rPr lang="sk-SK" sz="3600" dirty="0" smtClean="0"/>
              <a:t>Požiadať vedúceho skúšok o odvolanie ZT a divákov, ktorí sa správajú nedisciplinovane alebo inak vážne porušujú ustanovenia NSPZT SR.</a:t>
            </a:r>
          </a:p>
          <a:p>
            <a:pPr lvl="0"/>
            <a:r>
              <a:rPr lang="sk-SK" sz="3600" dirty="0" smtClean="0"/>
              <a:t>Žiadať opakovanie cviku, ak je to potrebné pre objektívne posúdenie splnenia cviku.</a:t>
            </a:r>
          </a:p>
          <a:p>
            <a:pPr lvl="0"/>
            <a:r>
              <a:rPr lang="sk-SK" sz="3600" dirty="0" smtClean="0"/>
              <a:t>Po dohode s vedúcim skúšok a psovodom ďalej neposudzovať psa, ktorý v predošlej časti nedosiahol požadovaný limit pre splnenie časti skúšky.</a:t>
            </a:r>
          </a:p>
          <a:p>
            <a:pPr lvl="0"/>
            <a:r>
              <a:rPr lang="sk-SK" sz="3600" dirty="0" smtClean="0"/>
              <a:t>Žiadať usporiadateľa o uhradenie cestovných náhrad aj v prípade, že sa na skúšku dostaví a skúška sa z akýchkoľvek príčin nekoná a nebolo mu to včas oznámené.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pojmov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1480" y="1785926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2400" dirty="0" smtClean="0"/>
              <a:t>Poslušnosť je časť skúšky, ktorá zahŕňa jednotlivé cviky, ktoré súvisia s ovládaním psa  a preverujú psa zo základných pohybových, orientačných, ale aj povahových schopností</a:t>
            </a:r>
            <a:r>
              <a:rPr lang="sk-SK" dirty="0" smtClean="0"/>
              <a:t>.</a:t>
            </a:r>
          </a:p>
          <a:p>
            <a:pPr lvl="0" algn="just"/>
            <a:r>
              <a:rPr lang="sk-SK" sz="2400" dirty="0" smtClean="0"/>
              <a:t>Špeciálna práca je časť skúšky, ktorá obsahuje cviky so špeciálnym zameraním na jednotlivé druhy záchranárskych prác (napr. vyhľadanie v ruinách, na ploche, v lavíne, vo vode atď.) </a:t>
            </a:r>
          </a:p>
          <a:p>
            <a:pPr lvl="0" algn="just"/>
            <a:r>
              <a:rPr lang="sk-SK" sz="2400" dirty="0" smtClean="0"/>
              <a:t>Záchranársky tím je dvojica psovod a pes</a:t>
            </a:r>
          </a:p>
          <a:p>
            <a:pPr algn="just"/>
            <a:r>
              <a:rPr lang="sk-SK" sz="2400" dirty="0" smtClean="0"/>
              <a:t>Psovod je osoba, ktorá pri skúškach vedie resp. predvádza psa v zmysle danej skúšky.</a:t>
            </a:r>
          </a:p>
          <a:p>
            <a:pPr lvl="0" algn="just"/>
            <a:r>
              <a:rPr lang="sk-SK" sz="2400" dirty="0" smtClean="0"/>
              <a:t>Usporiadateľ skúšok je organizácia, ktorá skúšky organizuje a zabezpečuje.</a:t>
            </a:r>
          </a:p>
          <a:p>
            <a:pPr algn="just"/>
            <a:r>
              <a:rPr lang="sk-SK" sz="2400" dirty="0" smtClean="0"/>
              <a:t>Vedúci skúšok je osoba, ktorá zastupuje usporiadateľa  pri príprave a počas skúšky. </a:t>
            </a:r>
          </a:p>
          <a:p>
            <a:pPr lvl="0" algn="just"/>
            <a:endParaRPr lang="sk-SK" sz="2400" dirty="0" smtClean="0"/>
          </a:p>
          <a:p>
            <a:pPr algn="just">
              <a:buNone/>
            </a:pP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71414"/>
            <a:ext cx="8777318" cy="628654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/>
              <a:t>Povinnosti rozhodcu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sz="7200" dirty="0" smtClean="0"/>
              <a:t>Oznámiť  RV ZKZ SR zmeny v údajoch, ktoré majú vplyv na delegovanie na posudzovanie skúšok.</a:t>
            </a:r>
          </a:p>
          <a:p>
            <a:pPr lvl="0"/>
            <a:r>
              <a:rPr lang="sk-SK" sz="7200" dirty="0" smtClean="0"/>
              <a:t>Poznať NSPZT SR a dodržiavať jeho ustanovenia.</a:t>
            </a:r>
          </a:p>
          <a:p>
            <a:pPr lvl="0"/>
            <a:r>
              <a:rPr lang="sk-SK" sz="7200" dirty="0" smtClean="0"/>
              <a:t>Prijať svoje delegovanie na posudzovanie skúšok a vykonávať funkciu rozhodcu počas konania skúšok.</a:t>
            </a:r>
          </a:p>
          <a:p>
            <a:pPr lvl="0"/>
            <a:r>
              <a:rPr lang="sk-SK" sz="7200" dirty="0" smtClean="0"/>
              <a:t>Dostaviť sa včas na miesto konania skúšok.</a:t>
            </a:r>
          </a:p>
          <a:p>
            <a:pPr lvl="0"/>
            <a:r>
              <a:rPr lang="sk-SK" sz="7200" dirty="0" smtClean="0"/>
              <a:t>Najneskôr 14 dní pred termínom konania skúšok oznámiť odmietnutie delegácie RV ZKZ SR a oznámiť dôvody, ktoré mu bránia prijať delegovanie.</a:t>
            </a:r>
          </a:p>
          <a:p>
            <a:pPr lvl="0"/>
            <a:r>
              <a:rPr lang="sk-SK" sz="7200" dirty="0" smtClean="0"/>
              <a:t>Prevziať od vedúceho skúšok súpisky ZT, vykonať prípadne zmeny v súpiske a skontrolovať účasť ZT podľa súpisky.</a:t>
            </a:r>
          </a:p>
          <a:p>
            <a:pPr lvl="0"/>
            <a:r>
              <a:rPr lang="sk-SK" sz="7200" dirty="0" smtClean="0"/>
              <a:t>Preveriť si pred začiatkom skúšok:</a:t>
            </a:r>
          </a:p>
          <a:p>
            <a:pPr lvl="1"/>
            <a:r>
              <a:rPr lang="sk-SK" sz="7200" dirty="0" smtClean="0"/>
              <a:t>spôsobilosť ZT vykonať skúšku (vykonanie nižšieho stupňa skúšky, úplnosť výstroja ZT atď.)</a:t>
            </a:r>
          </a:p>
          <a:p>
            <a:pPr lvl="1"/>
            <a:r>
              <a:rPr lang="sk-SK" sz="7200" dirty="0" smtClean="0"/>
              <a:t>spôsobilosť priestorov a materiálne -  technického vybavenia pre vykonanie skúšok</a:t>
            </a:r>
          </a:p>
          <a:p>
            <a:pPr lvl="0"/>
            <a:r>
              <a:rPr lang="sk-SK" sz="7200" dirty="0" smtClean="0"/>
              <a:t>Zostaviť program skúšok, prekonzultovať ho s vedúcim skúšok a oznámiť ho účastníkom skúšok.</a:t>
            </a:r>
          </a:p>
          <a:p>
            <a:pPr lvl="0"/>
            <a:r>
              <a:rPr lang="sk-SK" sz="7200" dirty="0" smtClean="0"/>
              <a:t>Postarať sa, aby všetci účastníci skúšok dodržiavali ustanovenia NSPZT SR.</a:t>
            </a:r>
          </a:p>
          <a:p>
            <a:pPr lvl="0"/>
            <a:r>
              <a:rPr lang="sk-SK" sz="7200" dirty="0" smtClean="0"/>
              <a:t>Vykonať inštruktáž vedúcemu skúšok, pomocníkom a psovodom zúčastnených na skúškach.</a:t>
            </a:r>
          </a:p>
          <a:p>
            <a:pPr lvl="0"/>
            <a:r>
              <a:rPr lang="sk-SK" sz="7200" dirty="0" smtClean="0"/>
              <a:t>Byť prítomný pri pokladaní stôp pomocníkom (pomocníkmi), ak nepoverí touto úlohou vedúceho skúšok.</a:t>
            </a:r>
          </a:p>
          <a:p>
            <a:pPr lvl="0"/>
            <a:r>
              <a:rPr lang="sk-SK" sz="7200" dirty="0" smtClean="0"/>
              <a:t>Osobne určovať úkryty pomocníkov pri špeciálnych prácach.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4875234"/>
          </a:xfrm>
        </p:spPr>
        <p:txBody>
          <a:bodyPr>
            <a:noAutofit/>
          </a:bodyPr>
          <a:lstStyle/>
          <a:p>
            <a:pPr lvl="0"/>
            <a:r>
              <a:rPr lang="sk-SK" sz="1800" dirty="0" smtClean="0"/>
              <a:t>Verejne vyhodnotiť priebeh skúšok a výsledky skúšok vyhodnocovať po každej časti skúšok.</a:t>
            </a:r>
          </a:p>
          <a:p>
            <a:pPr lvl="0"/>
            <a:r>
              <a:rPr lang="sk-SK" sz="1800" dirty="0" smtClean="0"/>
              <a:t>Na žiadosť psovodov poskytnúť im metodickú radu na odstránenie nedostatkov vo výcviku.</a:t>
            </a:r>
          </a:p>
          <a:p>
            <a:pPr lvl="0"/>
            <a:endParaRPr lang="sk-SK" sz="1800" dirty="0" smtClean="0"/>
          </a:p>
          <a:p>
            <a:pPr lvl="0">
              <a:buNone/>
            </a:pPr>
            <a:r>
              <a:rPr lang="sk-SK" sz="1800" b="1" dirty="0" smtClean="0"/>
              <a:t>Vyhotoviť:</a:t>
            </a:r>
          </a:p>
          <a:p>
            <a:pPr lvl="0"/>
            <a:r>
              <a:rPr lang="sk-SK" sz="1800" dirty="0" smtClean="0"/>
              <a:t>súpisku v dvoch výtlačkoch (originál pre RV ZKZ SR, kópia pre usporiadateľa)</a:t>
            </a:r>
          </a:p>
          <a:p>
            <a:pPr lvl="0"/>
            <a:r>
              <a:rPr lang="sk-SK" sz="1800" dirty="0" smtClean="0"/>
              <a:t>potvrdenia o vykonanej skúške (originál pre RV ZKZ SR, kópia pre psovoda)</a:t>
            </a:r>
          </a:p>
          <a:p>
            <a:pPr lvl="0"/>
            <a:r>
              <a:rPr lang="sk-SK" sz="1800" dirty="0" smtClean="0"/>
              <a:t>Urobiť záznam o vykonaní skúšky do pracovnej knižky ZT (udeliť výcvikovú známku a výcvikovú značku).</a:t>
            </a:r>
          </a:p>
          <a:p>
            <a:pPr lvl="0"/>
            <a:r>
              <a:rPr lang="sk-SK" sz="1800" dirty="0" smtClean="0"/>
              <a:t>Zaslať doporučenou poštou originály súpisky a potvrdení o vykonanej skúške RV ZKZ SR najneskôr do 14 dní od skončenia skúšky.</a:t>
            </a:r>
          </a:p>
          <a:p>
            <a:pPr lvl="0"/>
            <a:r>
              <a:rPr lang="sk-SK" sz="1800" dirty="0" smtClean="0"/>
              <a:t>Nepripustiť alebo zo skúšky vylúčiť psovodov, ktorí porušili ustanovenia NSPZT SR.</a:t>
            </a:r>
          </a:p>
          <a:p>
            <a:pPr lvl="0"/>
            <a:r>
              <a:rPr lang="sk-SK" sz="1800" dirty="0" smtClean="0"/>
              <a:t>Odmietnuť posúdiť ZT, ktorého členom je jeho rodinný príslušník. </a:t>
            </a:r>
          </a:p>
          <a:p>
            <a:endParaRPr lang="sk-SK" sz="1800" dirty="0" smtClean="0"/>
          </a:p>
          <a:p>
            <a:endParaRPr lang="sk-SK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285728"/>
            <a:ext cx="8686800" cy="579439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4500" b="1" dirty="0" smtClean="0"/>
              <a:t>Práva RV ZKZ SR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lvl="0"/>
            <a:r>
              <a:rPr lang="sk-SK" dirty="0" smtClean="0"/>
              <a:t>Delegovať rozhodcov na posudzovanie skúšok.</a:t>
            </a:r>
          </a:p>
          <a:p>
            <a:pPr lvl="0"/>
            <a:r>
              <a:rPr lang="sk-SK" dirty="0" smtClean="0"/>
              <a:t>V odôvodnených prípadoch odvolať konanie skúšok.</a:t>
            </a:r>
          </a:p>
          <a:p>
            <a:pPr lvl="0"/>
            <a:r>
              <a:rPr lang="sk-SK" dirty="0" smtClean="0"/>
              <a:t>Určovať výšku cestovných náhrad.</a:t>
            </a:r>
          </a:p>
          <a:p>
            <a:pPr lvl="0"/>
            <a:r>
              <a:rPr lang="sk-SK" dirty="0" smtClean="0"/>
              <a:t>Poveriť člena ZKZ SR vykonaním kontroly priebehu a posudzovania skúšok.</a:t>
            </a:r>
          </a:p>
          <a:p>
            <a:pPr lvl="0"/>
            <a:r>
              <a:rPr lang="sk-SK" dirty="0" smtClean="0"/>
              <a:t>Vykonávať výklad NSPZT SR a školiť rozhodcov o posudzovaní skúšok podľa NSPZT SR.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r>
              <a:rPr lang="sk-SK" sz="4500" b="1" dirty="0" smtClean="0"/>
              <a:t>Povinnosti RV ZKZ SR</a:t>
            </a:r>
          </a:p>
          <a:p>
            <a:pPr>
              <a:buNone/>
            </a:pPr>
            <a:endParaRPr lang="sk-SK" sz="4500" b="1" dirty="0" smtClean="0"/>
          </a:p>
          <a:p>
            <a:pPr lvl="0"/>
            <a:r>
              <a:rPr lang="sk-SK" dirty="0" smtClean="0"/>
              <a:t>Koordinovať plán skúšok. </a:t>
            </a:r>
          </a:p>
          <a:p>
            <a:pPr lvl="0"/>
            <a:r>
              <a:rPr lang="sk-SK" dirty="0" smtClean="0"/>
              <a:t>Zverejniť kalendár záchranárskych podujatí.</a:t>
            </a:r>
          </a:p>
          <a:p>
            <a:pPr lvl="0"/>
            <a:r>
              <a:rPr lang="sk-SK" dirty="0" smtClean="0"/>
              <a:t>Zabezpečiť delegovanie rozhodcov na posudzovanie skúšok.</a:t>
            </a:r>
          </a:p>
          <a:p>
            <a:pPr lvl="0"/>
            <a:r>
              <a:rPr lang="sk-SK" dirty="0" smtClean="0"/>
              <a:t>Prešetriť a vykonať opatrenia na nápravu v opodstatnených sťažnostiach na konanie rozhodcu.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662238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Skúška všestranného </a:t>
            </a:r>
            <a:br>
              <a:rPr lang="sk-SK" b="1" dirty="0" smtClean="0"/>
            </a:br>
            <a:r>
              <a:rPr lang="sk-SK" b="1" dirty="0" smtClean="0"/>
              <a:t>záchranárskeho minima – SVZM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3" name="Picture 13" descr="IMG_3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500438"/>
            <a:ext cx="2043112" cy="306863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642918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3000" b="1" dirty="0" smtClean="0">
                <a:solidFill>
                  <a:srgbClr val="00B050"/>
                </a:solidFill>
              </a:rPr>
              <a:t>Kritéria skúšky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sz="2600" dirty="0" smtClean="0"/>
              <a:t>vek psa najmenej 12 mesiacov</a:t>
            </a:r>
          </a:p>
          <a:p>
            <a:pPr lvl="0"/>
            <a:r>
              <a:rPr lang="sk-SK" sz="2600" dirty="0" smtClean="0"/>
              <a:t>účasť na skúške nie je podmienená splnením inej skúšky</a:t>
            </a:r>
          </a:p>
          <a:p>
            <a:pPr lvl="0"/>
            <a:r>
              <a:rPr lang="sk-SK" sz="2600" dirty="0" smtClean="0"/>
              <a:t>skúšky sa môže zúčastniť len zdravý pes, ktorého fyzická kondícia a telesná konštrukcia a typ vyššej nervovej sústavy dávajú predpoklady pre úspešné absolvovanie skúšky</a:t>
            </a:r>
          </a:p>
          <a:p>
            <a:pPr lvl="0"/>
            <a:r>
              <a:rPr lang="sk-SK" sz="2600" dirty="0" smtClean="0"/>
              <a:t>úspešne vykonaná skúška je vtedy, ak ZT v každej časti skúšky dosiahne najmenej 70 % z dosiahnuteľných bodov</a:t>
            </a:r>
          </a:p>
          <a:p>
            <a:pPr lvl="0"/>
            <a:r>
              <a:rPr lang="sk-SK" sz="2600" dirty="0" smtClean="0"/>
              <a:t>povelová technika je uvedená za cvikom Z- zvukový povel, </a:t>
            </a:r>
          </a:p>
          <a:p>
            <a:pPr lvl="0">
              <a:buNone/>
            </a:pPr>
            <a:r>
              <a:rPr lang="sk-SK" sz="2600" dirty="0" smtClean="0"/>
              <a:t>	P- posunkový povel.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Predmet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357298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Stopa </a:t>
            </a:r>
          </a:p>
          <a:p>
            <a:pPr>
              <a:buNone/>
            </a:pPr>
            <a:r>
              <a:rPr lang="sk-SK" b="1" dirty="0" smtClean="0"/>
              <a:t> </a:t>
            </a:r>
            <a:endParaRPr lang="sk-SK" dirty="0" smtClean="0"/>
          </a:p>
          <a:p>
            <a:pPr algn="just"/>
            <a:r>
              <a:rPr lang="sk-SK" sz="7200" dirty="0" smtClean="0"/>
              <a:t>Stopa cudzia, 15 min. stará, 300 krokov dlhá, jeden krát lomená do pravého uhla, predmet na prvom úseku, pomocník na konci stopy, začiatok stopy je označený a opatrený predmetom pomocníka v igelitovom </a:t>
            </a:r>
            <a:r>
              <a:rPr lang="sk-SK" sz="7200" dirty="0" err="1" smtClean="0"/>
              <a:t>sáčku</a:t>
            </a:r>
            <a:r>
              <a:rPr lang="sk-SK" sz="7200" dirty="0" smtClean="0"/>
              <a:t> k </a:t>
            </a:r>
            <a:r>
              <a:rPr lang="sk-SK" sz="7200" dirty="0" err="1" smtClean="0"/>
              <a:t>načuchaniu</a:t>
            </a:r>
            <a:r>
              <a:rPr lang="sk-SK" sz="7200" dirty="0" smtClean="0"/>
              <a:t>. </a:t>
            </a:r>
          </a:p>
          <a:p>
            <a:pPr>
              <a:buNone/>
            </a:pPr>
            <a:r>
              <a:rPr lang="sk-SK" sz="7200" dirty="0" smtClean="0"/>
              <a:t>	Časový limit na vypracovanie je 10 minút. 	</a:t>
            </a:r>
          </a:p>
          <a:p>
            <a:pPr>
              <a:buNone/>
            </a:pPr>
            <a:r>
              <a:rPr lang="sk-SK" sz="7200" dirty="0" smtClean="0"/>
              <a:t>		</a:t>
            </a:r>
          </a:p>
          <a:p>
            <a:pPr lvl="0">
              <a:buNone/>
            </a:pPr>
            <a:r>
              <a:rPr lang="sk-SK" sz="7200" dirty="0" smtClean="0"/>
              <a:t>1. uvedenie psa na stopu 						10 bodov	</a:t>
            </a:r>
          </a:p>
          <a:p>
            <a:pPr lvl="0">
              <a:buNone/>
            </a:pPr>
            <a:r>
              <a:rPr lang="sk-SK" sz="7200" dirty="0" smtClean="0"/>
              <a:t>2. sledovanie 1. úseku stopy						10 bodov	</a:t>
            </a:r>
          </a:p>
          <a:p>
            <a:pPr lvl="0">
              <a:buNone/>
            </a:pPr>
            <a:r>
              <a:rPr lang="sk-SK" sz="7200" dirty="0" smtClean="0"/>
              <a:t>3. označenie predmetu					  	 5 bodov</a:t>
            </a:r>
          </a:p>
          <a:p>
            <a:pPr lvl="0">
              <a:buNone/>
            </a:pPr>
            <a:r>
              <a:rPr lang="sk-SK" sz="7200" dirty="0" smtClean="0"/>
              <a:t>4. vypracovanie lomu					 	 5 bodov</a:t>
            </a:r>
          </a:p>
          <a:p>
            <a:pPr lvl="0">
              <a:buNone/>
            </a:pPr>
            <a:r>
              <a:rPr lang="sk-SK" sz="7200" dirty="0" smtClean="0"/>
              <a:t>5. sledovanie 2. úseku stopy						10 bodov	</a:t>
            </a:r>
          </a:p>
          <a:p>
            <a:pPr lvl="0">
              <a:buNone/>
            </a:pPr>
            <a:r>
              <a:rPr lang="sk-SK" sz="7200" u="sng" dirty="0" smtClean="0"/>
              <a:t>6. označenie osoby						10 bodov</a:t>
            </a:r>
            <a:endParaRPr lang="sk-SK" sz="7200" dirty="0" smtClean="0"/>
          </a:p>
          <a:p>
            <a:pPr>
              <a:buNone/>
            </a:pPr>
            <a:r>
              <a:rPr lang="sk-SK" sz="7200" b="1" dirty="0" smtClean="0"/>
              <a:t>Spolu:					                 		50 bodov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Minimálne dosiahnuteľné body:					35 bodov</a:t>
            </a:r>
          </a:p>
          <a:p>
            <a:endParaRPr lang="sk-SK" sz="7200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71480"/>
            <a:ext cx="86868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sz="5100" b="1" dirty="0" smtClean="0">
                <a:solidFill>
                  <a:srgbClr val="FF0000"/>
                </a:solidFill>
              </a:rPr>
              <a:t>Poslušnosť</a:t>
            </a:r>
            <a:endParaRPr lang="sk-SK" sz="5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>
              <a:buNone/>
            </a:pPr>
            <a:r>
              <a:rPr lang="sk-SK" dirty="0" smtClean="0"/>
              <a:t>1. Ovládateľnosť na vôdzke (chôdza, klus, pomalá chôdza, zastavenie)	10 bodov	ZP</a:t>
            </a:r>
          </a:p>
          <a:p>
            <a:pPr>
              <a:buNone/>
            </a:pPr>
            <a:r>
              <a:rPr lang="sk-SK" dirty="0" smtClean="0"/>
              <a:t>	+ prechod skupinou osôb</a:t>
            </a:r>
          </a:p>
          <a:p>
            <a:pPr lvl="0">
              <a:buNone/>
            </a:pPr>
            <a:r>
              <a:rPr lang="sk-SK" dirty="0" smtClean="0"/>
              <a:t>2. Privolanie psa zo zaujatia					</a:t>
            </a:r>
            <a:r>
              <a:rPr lang="sk-SK" dirty="0" smtClean="0"/>
              <a:t>                10 </a:t>
            </a:r>
            <a:r>
              <a:rPr lang="sk-SK" dirty="0" smtClean="0"/>
              <a:t>bodov	ZP</a:t>
            </a:r>
          </a:p>
          <a:p>
            <a:pPr lvl="0">
              <a:buNone/>
            </a:pPr>
            <a:r>
              <a:rPr lang="sk-SK" dirty="0" smtClean="0"/>
              <a:t>3. </a:t>
            </a:r>
            <a:r>
              <a:rPr lang="sk-SK" dirty="0" err="1" smtClean="0"/>
              <a:t>Aport</a:t>
            </a:r>
            <a:r>
              <a:rPr lang="sk-SK" dirty="0" smtClean="0"/>
              <a:t> voľný, predmet psovoda 					10 bodov	ZP</a:t>
            </a:r>
          </a:p>
          <a:p>
            <a:pPr lvl="0">
              <a:buNone/>
            </a:pPr>
            <a:r>
              <a:rPr lang="sk-SK" dirty="0" smtClean="0"/>
              <a:t>4. Štekanie psa na povel v sede pri nohe na vôdzke			10 bodov	ZP</a:t>
            </a:r>
          </a:p>
          <a:p>
            <a:pPr lvl="0">
              <a:buNone/>
            </a:pPr>
            <a:r>
              <a:rPr lang="sk-SK" u="sng" dirty="0" smtClean="0"/>
              <a:t>5. Dlhodobé odloženie s rušivými vplyvmi				10 bodov	ZP</a:t>
            </a:r>
            <a:endParaRPr lang="sk-SK" dirty="0" smtClean="0"/>
          </a:p>
          <a:p>
            <a:pPr>
              <a:buNone/>
            </a:pPr>
            <a:r>
              <a:rPr lang="sk-SK" b="1" dirty="0" smtClean="0"/>
              <a:t>Spolu:								50 bodov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Minimálne dosiahnuteľné body:					35 bodov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algn="just"/>
            <a:r>
              <a:rPr lang="sk-SK" dirty="0" smtClean="0"/>
              <a:t>Poslušnosť začína podaním hlásenia ZT o pripravenosti ZT rozhodcovi. </a:t>
            </a:r>
          </a:p>
          <a:p>
            <a:pPr algn="just"/>
            <a:r>
              <a:rPr lang="sk-SK" dirty="0" smtClean="0"/>
              <a:t>Po ukončení poslušnosti ZT opäť podáva hlásenie rozhodcovi o ukončení poslušnosti. </a:t>
            </a:r>
          </a:p>
          <a:p>
            <a:pPr algn="just"/>
            <a:r>
              <a:rPr lang="sk-SK" dirty="0" smtClean="0"/>
              <a:t>Psovod počas hlásení má psa na vôdzke, vôdzku drží v ľavej ruke a stoji v základnom postoji.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00042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5100" b="1" dirty="0" smtClean="0">
                <a:solidFill>
                  <a:srgbClr val="FF0000"/>
                </a:solidFill>
              </a:rPr>
              <a:t>Prekážky </a:t>
            </a:r>
            <a:endParaRPr lang="sk-SK" sz="5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>
              <a:buNone/>
            </a:pPr>
            <a:r>
              <a:rPr lang="sk-SK" dirty="0" smtClean="0"/>
              <a:t>1. Kladina nízka s nábehovými doskami			10 bodov	ZP</a:t>
            </a:r>
          </a:p>
          <a:p>
            <a:pPr lvl="0">
              <a:buNone/>
            </a:pPr>
            <a:r>
              <a:rPr lang="sk-SK" dirty="0" smtClean="0"/>
              <a:t>2. Pohyblivá doska na sudoch				10 bodov	ZP</a:t>
            </a:r>
          </a:p>
          <a:p>
            <a:pPr lvl="0">
              <a:buNone/>
            </a:pPr>
            <a:r>
              <a:rPr lang="sk-SK" dirty="0" smtClean="0"/>
              <a:t>3. Skok vysoký cez prekážku 0,8 m vysokú			10 bodov	ZP</a:t>
            </a:r>
          </a:p>
          <a:p>
            <a:pPr lvl="0">
              <a:buNone/>
            </a:pPr>
            <a:r>
              <a:rPr lang="sk-SK" dirty="0" smtClean="0"/>
              <a:t>4. Skok ďaleký 1 m,  0,3 m vysoký cez prekážku		10 bodov	ZP</a:t>
            </a:r>
          </a:p>
          <a:p>
            <a:pPr lvl="0">
              <a:buNone/>
            </a:pPr>
            <a:r>
              <a:rPr lang="sk-SK" u="sng" dirty="0" smtClean="0"/>
              <a:t>5. Plazenie cez 3 m rúru					10 bodov	ZP</a:t>
            </a:r>
            <a:endParaRPr lang="sk-SK" dirty="0" smtClean="0"/>
          </a:p>
          <a:p>
            <a:pPr>
              <a:buNone/>
            </a:pPr>
            <a:r>
              <a:rPr lang="sk-SK" b="1" dirty="0" smtClean="0"/>
              <a:t>Spolu:							50 bodov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Minimálne dosiahnuteľné body:				35 bodov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Časť prekážky začína podaním hlásenia ZT o pripravenosti ZT rozhodcovi. </a:t>
            </a:r>
          </a:p>
          <a:p>
            <a:r>
              <a:rPr lang="sk-SK" dirty="0" smtClean="0"/>
              <a:t>Po ukončení časti ZT opäť podáva hlásenie rozhodcovi o ukončení časti.</a:t>
            </a:r>
            <a:endParaRPr lang="sk-SK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642918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Špeciálna práca</a:t>
            </a:r>
            <a:endParaRPr lang="sk-SK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>
              <a:buNone/>
            </a:pPr>
            <a:r>
              <a:rPr lang="sk-SK" sz="8000" dirty="0" smtClean="0"/>
              <a:t>1. Prechod medzi dvomi ohňami vzdialenými od seba asi 3 kroky   10 bodov	ZP</a:t>
            </a:r>
          </a:p>
          <a:p>
            <a:pPr lvl="0">
              <a:buNone/>
            </a:pPr>
            <a:r>
              <a:rPr lang="sk-SK" sz="8000" dirty="0" smtClean="0"/>
              <a:t>2. Prechod cez nepríjemný materiál 			           10 bodov	ZP</a:t>
            </a:r>
          </a:p>
          <a:p>
            <a:pPr lvl="0">
              <a:buNone/>
            </a:pPr>
            <a:r>
              <a:rPr lang="sk-SK" sz="8000" dirty="0" smtClean="0"/>
              <a:t>3. Kontakt s cudzími osobami (prenášanie, nakladanie na auto..)   10 bodov	</a:t>
            </a:r>
          </a:p>
          <a:p>
            <a:pPr lvl="0">
              <a:buNone/>
            </a:pPr>
            <a:r>
              <a:rPr lang="sk-SK" sz="8000" dirty="0" smtClean="0"/>
              <a:t>4. Doprava na otvorenom dopravnom prostriedku (príves)	           10 bodov	ZP</a:t>
            </a:r>
          </a:p>
          <a:p>
            <a:pPr lvl="0">
              <a:buNone/>
            </a:pPr>
            <a:r>
              <a:rPr lang="sk-SK" sz="8000" dirty="0" smtClean="0"/>
              <a:t>5. Priame označenie ležiacej osoby na 30 krokov v otvorenom </a:t>
            </a:r>
          </a:p>
          <a:p>
            <a:pPr lvl="0">
              <a:buNone/>
            </a:pPr>
            <a:r>
              <a:rPr lang="sk-SK" sz="8000" dirty="0" smtClean="0"/>
              <a:t>     prehľadnom teréne                                                                          10 bodov	ZP 							</a:t>
            </a:r>
          </a:p>
          <a:p>
            <a:pPr>
              <a:buNone/>
            </a:pPr>
            <a:r>
              <a:rPr lang="sk-SK" sz="8000" b="1" dirty="0" smtClean="0"/>
              <a:t>Spolu:							           50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           35 bodov</a:t>
            </a:r>
          </a:p>
          <a:p>
            <a:pPr>
              <a:buNone/>
            </a:pPr>
            <a:endParaRPr lang="sk-SK" sz="8000" b="1" dirty="0" smtClean="0"/>
          </a:p>
          <a:p>
            <a:pPr>
              <a:buNone/>
            </a:pPr>
            <a:r>
              <a:rPr lang="sk-SK" sz="8000" b="1" dirty="0" smtClean="0"/>
              <a:t>Spolu:    							200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	140 bodov</a:t>
            </a:r>
          </a:p>
          <a:p>
            <a:endParaRPr lang="sk-SK" sz="7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519362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Skúška práce záchranárskeho psa </a:t>
            </a:r>
            <a:r>
              <a:rPr lang="sk-SK" b="1" dirty="0" smtClean="0">
                <a:solidFill>
                  <a:srgbClr val="0070C0"/>
                </a:solidFill>
              </a:rPr>
              <a:t>v ruine – SPZP-R 1</a:t>
            </a:r>
            <a:endParaRPr lang="sk-SK" b="1" dirty="0">
              <a:solidFill>
                <a:srgbClr val="0070C0"/>
              </a:solidFill>
            </a:endParaRPr>
          </a:p>
        </p:txBody>
      </p:sp>
      <p:pic>
        <p:nvPicPr>
          <p:cNvPr id="3" name="Picture 13" descr="Psovod a služební pes MP Praha při prá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6" y="3791378"/>
            <a:ext cx="3619502" cy="270945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pojmov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1811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sk-SK" sz="3500" dirty="0" smtClean="0"/>
              <a:t>Pomocník je osoba, ktorá pomáha pri vykonávaní cvikov jednotlivých častí skúšky (napr. kladenie stopy, nezvestná osoba, nosič psa, atď.)</a:t>
            </a:r>
          </a:p>
          <a:p>
            <a:r>
              <a:rPr lang="sk-SK" sz="3500" dirty="0" smtClean="0"/>
              <a:t>Rozhodca je osoba, ktorá hodnotí záchranársky tím podľa kritérií pre daný druh skúšky NSPZT SR.</a:t>
            </a:r>
          </a:p>
          <a:p>
            <a:pPr lvl="0"/>
            <a:r>
              <a:rPr lang="sk-SK" sz="3500" dirty="0" smtClean="0"/>
              <a:t>Hlavný rozhodca je osoba poverená delegujúcim orgánom zastupovať zbor rozhodcov na podujatí, kde je delegovaných viac ako jeden rozhodca.</a:t>
            </a:r>
          </a:p>
          <a:p>
            <a:pPr lvl="0"/>
            <a:r>
              <a:rPr lang="sk-SK" sz="3500" dirty="0" smtClean="0"/>
              <a:t>Výcviková značka je skratka daného druhu skúšky (napr. SPZP-R 1).</a:t>
            </a:r>
          </a:p>
          <a:p>
            <a:pPr lvl="0"/>
            <a:r>
              <a:rPr lang="sk-SK" sz="3500" dirty="0" smtClean="0"/>
              <a:t>Výcviková známka vyjadruje dosiahnutý stupeň pripravenosti psa (napr. veľmi dobre).</a:t>
            </a:r>
          </a:p>
          <a:p>
            <a:pPr lvl="0"/>
            <a:r>
              <a:rPr lang="sk-SK" sz="3500" dirty="0" smtClean="0"/>
              <a:t>Potvrdenie o vykonanej skúške je tlačivo, do ktorého rozhodca a vedúci skúšok zaznamenávajú údaje o podujatí, psovi, psovodovi, čiastkových výsledkoch jednotlivých cvikov, celkovom výsledku skúšky a o dosiahnutej výcvikovej známke.</a:t>
            </a:r>
          </a:p>
          <a:p>
            <a:pPr lvl="0"/>
            <a:r>
              <a:rPr lang="sk-SK" sz="3500" dirty="0" smtClean="0"/>
              <a:t>Záchranárskym podujatím sa pre potreby NSPZT SR rozumie skúška ZT, preteky ZT a výcvikové sústredenia ZT (ďalej len skúška).</a:t>
            </a:r>
          </a:p>
          <a:p>
            <a:endParaRPr lang="sk-SK" sz="3500" dirty="0" smtClean="0"/>
          </a:p>
          <a:p>
            <a:pPr lvl="0"/>
            <a:endParaRPr lang="sk-SK" sz="2400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Kritéria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000" dirty="0" smtClean="0"/>
              <a:t>vek psa najmenej 14 mesiacov</a:t>
            </a:r>
          </a:p>
          <a:p>
            <a:pPr lvl="0"/>
            <a:r>
              <a:rPr lang="sk-SK" sz="2000" dirty="0" smtClean="0"/>
              <a:t>účasť na skúške je podmienená splnením skúšky SVZM</a:t>
            </a:r>
          </a:p>
          <a:p>
            <a:pPr lvl="0"/>
            <a:r>
              <a:rPr lang="sk-SK" sz="2000" dirty="0" smtClean="0"/>
              <a:t>skúšky sa môže zúčastniť len zdravý pes, ktorého fyzická kondícia a telesná konštrukcia a typ vyššej nervovej sústavy dávajú predpoklady pre úspešné absolvovanie skúšky</a:t>
            </a:r>
          </a:p>
          <a:p>
            <a:pPr lvl="0"/>
            <a:r>
              <a:rPr lang="sk-SK" sz="2000" dirty="0" smtClean="0"/>
              <a:t>úspešne vykonaná skúška je vtedy, ak ZT v každej časti skúšky dosiahne najmenej 70 % z dosiahnuteľných bodov</a:t>
            </a:r>
          </a:p>
          <a:p>
            <a:r>
              <a:rPr lang="sk-SK" sz="2000" dirty="0" smtClean="0"/>
              <a:t>povelová technika je uvedená za cvikom Z- zvukový povel, </a:t>
            </a:r>
          </a:p>
          <a:p>
            <a:pPr>
              <a:buNone/>
            </a:pPr>
            <a:r>
              <a:rPr lang="sk-SK" sz="2000" dirty="0" smtClean="0"/>
              <a:t>	P- posunkový povel</a:t>
            </a:r>
            <a:endParaRPr lang="sk-SK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Predmet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Poslušnosť</a:t>
            </a:r>
            <a:endParaRPr lang="sk-SK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 </a:t>
            </a:r>
            <a:endParaRPr lang="sk-SK" sz="112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sk-SK" sz="8000" dirty="0" smtClean="0"/>
              <a:t>1. Kladina nízka s nábehovými doskami     (</a:t>
            </a:r>
            <a:r>
              <a:rPr lang="sk-SK" sz="8000" dirty="0" err="1" smtClean="0"/>
              <a:t>tam-späť</a:t>
            </a:r>
            <a:r>
              <a:rPr lang="sk-SK" sz="8000" dirty="0" smtClean="0"/>
              <a:t>)	10 bodov	</a:t>
            </a:r>
          </a:p>
          <a:p>
            <a:pPr lvl="0">
              <a:buNone/>
            </a:pPr>
            <a:r>
              <a:rPr lang="sk-SK" sz="8000" dirty="0" smtClean="0"/>
              <a:t>2. Šplh 1,8 m prekážka typu "A"		(</a:t>
            </a:r>
            <a:r>
              <a:rPr lang="sk-SK" sz="8000" dirty="0" err="1" smtClean="0"/>
              <a:t>tam-späť</a:t>
            </a:r>
            <a:r>
              <a:rPr lang="sk-SK" sz="8000" dirty="0" smtClean="0"/>
              <a:t>)	10 bodov	ZP </a:t>
            </a:r>
          </a:p>
          <a:p>
            <a:pPr lvl="0">
              <a:buNone/>
            </a:pPr>
            <a:r>
              <a:rPr lang="sk-SK" sz="8000" dirty="0" smtClean="0"/>
              <a:t>3. Skok ďaleký 1,5 m,  0,3 m vysoký cez prekážku	(tam)	10 bodov	ZP</a:t>
            </a:r>
          </a:p>
          <a:p>
            <a:pPr lvl="0">
              <a:buNone/>
            </a:pPr>
            <a:r>
              <a:rPr lang="sk-SK" sz="8000" dirty="0" smtClean="0"/>
              <a:t>4. Plazenie cez rúru 3m dlhú  (tam)			10 bodov	ZP</a:t>
            </a:r>
          </a:p>
          <a:p>
            <a:pPr lvl="0">
              <a:buNone/>
            </a:pPr>
            <a:r>
              <a:rPr lang="sk-SK" sz="8000" dirty="0" smtClean="0"/>
              <a:t>5. Vodorovný rebrík   (tam)               			10 bodov	ZP</a:t>
            </a:r>
          </a:p>
          <a:p>
            <a:pPr lvl="0">
              <a:buNone/>
            </a:pPr>
            <a:r>
              <a:rPr lang="sk-SK" sz="8000" dirty="0" smtClean="0"/>
              <a:t>6. </a:t>
            </a:r>
            <a:r>
              <a:rPr lang="sk-SK" sz="8000" dirty="0" err="1" smtClean="0"/>
              <a:t>Aport</a:t>
            </a:r>
            <a:r>
              <a:rPr lang="sk-SK" sz="8000" dirty="0" smtClean="0"/>
              <a:t> voľný predmet psovoda				10 bodov	ZP</a:t>
            </a:r>
          </a:p>
          <a:p>
            <a:pPr lvl="0">
              <a:buNone/>
            </a:pPr>
            <a:r>
              <a:rPr lang="sk-SK" sz="8000" dirty="0" smtClean="0"/>
              <a:t>7. Pohyblivá kladina na sudoch (tam)			10 bodov	ZP</a:t>
            </a:r>
          </a:p>
          <a:p>
            <a:pPr lvl="0">
              <a:buNone/>
            </a:pPr>
            <a:r>
              <a:rPr lang="sk-SK" sz="8000" dirty="0" smtClean="0"/>
              <a:t>8. Preklápacia prekážka 	(tam)      			10 bodov	ZP</a:t>
            </a:r>
          </a:p>
          <a:p>
            <a:pPr lvl="0">
              <a:buNone/>
            </a:pPr>
            <a:r>
              <a:rPr lang="sk-SK" sz="8000" dirty="0" smtClean="0"/>
              <a:t>9. Vysielanie na cieľ  30 m vzdialený (</a:t>
            </a:r>
            <a:r>
              <a:rPr lang="sk-SK" sz="8000" dirty="0" err="1" smtClean="0"/>
              <a:t>bedňa</a:t>
            </a:r>
            <a:r>
              <a:rPr lang="sk-SK" sz="8000" dirty="0" smtClean="0"/>
              <a:t> a pod.) (tam)	10 bodov	ZP </a:t>
            </a:r>
          </a:p>
          <a:p>
            <a:pPr lvl="0">
              <a:buNone/>
            </a:pPr>
            <a:r>
              <a:rPr lang="sk-SK" sz="8000" u="sng" dirty="0" smtClean="0"/>
              <a:t>10.Dlhodobé odloženie s rušivými vplyvmi			10 bodov 	ZP</a:t>
            </a:r>
            <a:endParaRPr lang="sk-SK" sz="8000" dirty="0" smtClean="0"/>
          </a:p>
          <a:p>
            <a:pPr>
              <a:buNone/>
            </a:pPr>
            <a:r>
              <a:rPr lang="sk-SK" sz="8000" b="1" dirty="0" smtClean="0"/>
              <a:t>Spolu:							100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70 bodov</a:t>
            </a:r>
          </a:p>
          <a:p>
            <a:pPr>
              <a:buNone/>
            </a:pPr>
            <a:r>
              <a:rPr lang="sk-SK" sz="8000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46111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Špeciálna práca </a:t>
            </a:r>
            <a:endParaRPr lang="sk-SK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b="1" dirty="0" smtClean="0"/>
              <a:t> </a:t>
            </a:r>
            <a:endParaRPr lang="sk-SK" dirty="0" smtClean="0"/>
          </a:p>
          <a:p>
            <a:pPr algn="just">
              <a:buNone/>
            </a:pPr>
            <a:r>
              <a:rPr lang="sk-SK" sz="8000" b="1" dirty="0" smtClean="0">
                <a:solidFill>
                  <a:srgbClr val="00B050"/>
                </a:solidFill>
              </a:rPr>
              <a:t>1. Vyhľadanie v ruinách </a:t>
            </a:r>
            <a:r>
              <a:rPr lang="sk-SK" sz="8000" dirty="0" smtClean="0"/>
              <a:t>na priestore o rozmeroch 50 x 100 krokov, 1 zavalená osoba max. 1m nad úrovňou, alebo na úrovni, alebo 1 m pod úrovňou terénu, ku ktorej nie je možný prístup psa. V ruine je voľne porozhadzovaných 5 rušivých predmetov s ľudským pachom (napr. časti odevu). Časový limit na vypracovanie je 15 minút. </a:t>
            </a:r>
          </a:p>
          <a:p>
            <a:pPr lvl="0">
              <a:buNone/>
            </a:pPr>
            <a:r>
              <a:rPr lang="sk-SK" sz="8000" dirty="0" smtClean="0"/>
              <a:t>	1. Vyhľadanie zavalenej osoby v ruinách		     40 bodov	</a:t>
            </a:r>
          </a:p>
          <a:p>
            <a:pPr lvl="0">
              <a:buNone/>
            </a:pPr>
            <a:r>
              <a:rPr lang="sk-SK" sz="8000" dirty="0" smtClean="0"/>
              <a:t>      2. Označenie zavalenej osoby v ruinách		     40 bodov	</a:t>
            </a:r>
          </a:p>
          <a:p>
            <a:pPr lvl="0">
              <a:buNone/>
            </a:pPr>
            <a:r>
              <a:rPr lang="sk-SK" sz="8000" dirty="0" smtClean="0"/>
              <a:t>	3. Intenzita práce a ovládateľnosť psa 		    	     10 bodov	</a:t>
            </a:r>
          </a:p>
          <a:p>
            <a:pPr lvl="0">
              <a:buNone/>
            </a:pPr>
            <a:r>
              <a:rPr lang="sk-SK" sz="8000" u="sng" dirty="0" smtClean="0"/>
              <a:t>	4. Súhra záchranárskeho tímu a </a:t>
            </a:r>
            <a:r>
              <a:rPr lang="sk-SK" sz="8000" u="sng" dirty="0" err="1" smtClean="0"/>
              <a:t>kľud</a:t>
            </a:r>
            <a:r>
              <a:rPr lang="sk-SK" sz="8000" u="sng" dirty="0" smtClean="0"/>
              <a:t> psa pri </a:t>
            </a:r>
            <a:r>
              <a:rPr lang="sk-SK" sz="8000" u="sng" dirty="0" err="1" smtClean="0"/>
              <a:t>vyprosťovaní</a:t>
            </a:r>
            <a:r>
              <a:rPr lang="sk-SK" sz="8000" u="sng" dirty="0" smtClean="0"/>
              <a:t>    10 bodov	</a:t>
            </a:r>
            <a:endParaRPr lang="sk-SK" sz="8000" dirty="0" smtClean="0"/>
          </a:p>
          <a:p>
            <a:pPr>
              <a:buNone/>
            </a:pPr>
            <a:r>
              <a:rPr lang="sk-SK" sz="8000" b="1" dirty="0" smtClean="0"/>
              <a:t>Spolu:							   100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      70 bodov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00042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Špeciálna práca</a:t>
            </a:r>
          </a:p>
          <a:p>
            <a:pPr>
              <a:buNone/>
            </a:pPr>
            <a:endParaRPr lang="sk-SK" sz="8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sk-SK" sz="8000" b="1" dirty="0" smtClean="0">
                <a:solidFill>
                  <a:srgbClr val="00B050"/>
                </a:solidFill>
              </a:rPr>
              <a:t>2. Vyhľadanie v ruinách </a:t>
            </a:r>
            <a:r>
              <a:rPr lang="sk-SK" sz="8000" dirty="0" smtClean="0"/>
              <a:t>na priestore o rozmeroch 50 x 100 krokov, 1 zavalená osoba max. 1m nad úrovňou, alebo na úrovni, alebo 1 m pod úrovňou terénu, ku ktorej nie je možný prístup psa. V ruine je voľne porozhadzovaných 5 rušivých predmetov s ľudským pachom (napr. časti odevu). Časový limit na vypracovanie je 15 minút. </a:t>
            </a:r>
          </a:p>
          <a:p>
            <a:pPr lvl="0">
              <a:buNone/>
            </a:pPr>
            <a:r>
              <a:rPr lang="sk-SK" sz="8000" dirty="0" smtClean="0"/>
              <a:t>	1. Vyhľadanie zavalenej osoby v ruinách	    	      40 bodov	</a:t>
            </a:r>
          </a:p>
          <a:p>
            <a:pPr lvl="0">
              <a:buNone/>
            </a:pPr>
            <a:r>
              <a:rPr lang="sk-SK" sz="8000" dirty="0" smtClean="0"/>
              <a:t>	2. Označenie zavalenej osoby v ruinách			      40 bodov	</a:t>
            </a:r>
          </a:p>
          <a:p>
            <a:pPr lvl="0">
              <a:buNone/>
            </a:pPr>
            <a:r>
              <a:rPr lang="sk-SK" sz="8000" dirty="0" smtClean="0"/>
              <a:t>	3. Intenzita práce a ovládateľnosť psa 			      10 bodov	</a:t>
            </a:r>
          </a:p>
          <a:p>
            <a:pPr lvl="0">
              <a:buNone/>
            </a:pPr>
            <a:r>
              <a:rPr lang="sk-SK" sz="8000" u="sng" dirty="0" smtClean="0"/>
              <a:t>	4. Súhra záchranárskeho tímu a </a:t>
            </a:r>
            <a:r>
              <a:rPr lang="sk-SK" sz="8000" u="sng" dirty="0" err="1" smtClean="0"/>
              <a:t>kľud</a:t>
            </a:r>
            <a:r>
              <a:rPr lang="sk-SK" sz="8000" u="sng" dirty="0" smtClean="0"/>
              <a:t> psa pri </a:t>
            </a:r>
            <a:r>
              <a:rPr lang="sk-SK" sz="8000" u="sng" dirty="0" err="1" smtClean="0"/>
              <a:t>vyprosťovaní</a:t>
            </a:r>
            <a:r>
              <a:rPr lang="sk-SK" sz="8000" u="sng" dirty="0" smtClean="0"/>
              <a:t>    10 bodov	</a:t>
            </a:r>
            <a:endParaRPr lang="sk-SK" sz="8000" dirty="0" smtClean="0"/>
          </a:p>
          <a:p>
            <a:pPr>
              <a:buNone/>
            </a:pPr>
            <a:r>
              <a:rPr lang="sk-SK" sz="8000" b="1" dirty="0" smtClean="0"/>
              <a:t>Spolu:						              	100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  70 bodov</a:t>
            </a:r>
          </a:p>
          <a:p>
            <a:pPr>
              <a:buNone/>
            </a:pPr>
            <a:endParaRPr lang="sk-SK" sz="8000" dirty="0" smtClean="0"/>
          </a:p>
          <a:p>
            <a:pPr>
              <a:buNone/>
            </a:pPr>
            <a:r>
              <a:rPr lang="sk-SK" sz="8000" b="1" dirty="0" smtClean="0"/>
              <a:t>Spolu:							300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210 bodov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71462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Skúška práce záchranárskeho psa </a:t>
            </a:r>
            <a:r>
              <a:rPr lang="sk-SK" b="1" dirty="0" smtClean="0">
                <a:solidFill>
                  <a:srgbClr val="0070C0"/>
                </a:solidFill>
              </a:rPr>
              <a:t>v ruine – SPZP-R 2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3" name="Picture 7" descr="Momentka z denní části ates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643314"/>
            <a:ext cx="3929090" cy="295198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Kritéria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000" dirty="0" smtClean="0"/>
              <a:t>vek psa najmenej 16 mesiacov</a:t>
            </a:r>
          </a:p>
          <a:p>
            <a:pPr lvl="0"/>
            <a:r>
              <a:rPr lang="sk-SK" sz="2000" dirty="0" smtClean="0"/>
              <a:t>účasť na skúške je podmienená splnením skúšky SPZP-R 1</a:t>
            </a:r>
          </a:p>
          <a:p>
            <a:pPr lvl="0"/>
            <a:r>
              <a:rPr lang="sk-SK" sz="2000" dirty="0" smtClean="0"/>
              <a:t>skúšky sa môže zúčastniť len zdravý pes, ktorého fyzická kondícia, telesná konštrukcia a typ vyššej nervovej sústavy dávajú predpoklady pre úspešné absolvovanie skúšky</a:t>
            </a:r>
          </a:p>
          <a:p>
            <a:pPr lvl="0"/>
            <a:r>
              <a:rPr lang="sk-SK" sz="2000" dirty="0" smtClean="0"/>
              <a:t>úspešne vykonaná skúška je vtedy, ak ZT v každej časti skúšky dosiahne najmenej 70 % z dosiahnuteľných bodov</a:t>
            </a:r>
          </a:p>
          <a:p>
            <a:pPr lvl="0"/>
            <a:r>
              <a:rPr lang="sk-SK" sz="2000" dirty="0" smtClean="0"/>
              <a:t>povelová technika je uvedená za cvikom Z- zvukový povel, P- posunkový povel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Predmet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285860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2800" b="1" dirty="0" smtClean="0">
                <a:solidFill>
                  <a:srgbClr val="FF0000"/>
                </a:solidFill>
              </a:rPr>
              <a:t>Poslušnosť</a:t>
            </a:r>
            <a:endParaRPr lang="sk-SK" sz="1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12800" dirty="0" smtClean="0">
                <a:solidFill>
                  <a:srgbClr val="FF0000"/>
                </a:solidFill>
              </a:rPr>
              <a:t> </a:t>
            </a:r>
          </a:p>
          <a:p>
            <a:pPr lvl="0">
              <a:buNone/>
            </a:pPr>
            <a:r>
              <a:rPr lang="sk-SK" sz="7200" dirty="0" smtClean="0"/>
              <a:t>1. Kladina nízka s nábehovými doskami	(</a:t>
            </a:r>
            <a:r>
              <a:rPr lang="sk-SK" sz="7200" dirty="0" err="1" smtClean="0"/>
              <a:t>tam-späť</a:t>
            </a:r>
            <a:r>
              <a:rPr lang="sk-SK" sz="7200" dirty="0" smtClean="0"/>
              <a:t>)	10 bodov	ZP</a:t>
            </a:r>
          </a:p>
          <a:p>
            <a:pPr lvl="0">
              <a:buNone/>
            </a:pPr>
            <a:r>
              <a:rPr lang="sk-SK" sz="7200" dirty="0" smtClean="0"/>
              <a:t>2. Šplh 1,8 m prekážka typu "A"		(</a:t>
            </a:r>
            <a:r>
              <a:rPr lang="sk-SK" sz="7200" dirty="0" err="1" smtClean="0"/>
              <a:t>tam-späť</a:t>
            </a:r>
            <a:r>
              <a:rPr lang="sk-SK" sz="7200" dirty="0" smtClean="0"/>
              <a:t>)	10 bodov	ZP </a:t>
            </a:r>
          </a:p>
          <a:p>
            <a:pPr lvl="0">
              <a:buNone/>
            </a:pPr>
            <a:r>
              <a:rPr lang="sk-SK" sz="7200" dirty="0" smtClean="0"/>
              <a:t>3. Skok ďaleký 1 m,  0,3 m vysoký cez prekážku   (tam)		10 bodov	ZP</a:t>
            </a:r>
          </a:p>
          <a:p>
            <a:pPr lvl="0">
              <a:buNone/>
            </a:pPr>
            <a:r>
              <a:rPr lang="sk-SK" sz="7200" dirty="0" smtClean="0"/>
              <a:t>4. Plazenie cez rúru 3m dlhú  (tam)		                	10 bodov	ZP</a:t>
            </a:r>
          </a:p>
          <a:p>
            <a:pPr lvl="0">
              <a:buNone/>
            </a:pPr>
            <a:r>
              <a:rPr lang="sk-SK" sz="7200" dirty="0" smtClean="0"/>
              <a:t>5. Vodorovný rebrík (tam)                       			10 bodov	ZP</a:t>
            </a:r>
          </a:p>
          <a:p>
            <a:pPr lvl="0">
              <a:buNone/>
            </a:pPr>
            <a:r>
              <a:rPr lang="sk-SK" sz="7200" dirty="0" smtClean="0"/>
              <a:t>6. </a:t>
            </a:r>
            <a:r>
              <a:rPr lang="sk-SK" sz="7200" dirty="0" err="1" smtClean="0"/>
              <a:t>Aport</a:t>
            </a:r>
            <a:r>
              <a:rPr lang="sk-SK" sz="7200" dirty="0" smtClean="0"/>
              <a:t> voľný predmet psovoda				10 bodov	ZP</a:t>
            </a:r>
          </a:p>
          <a:p>
            <a:pPr lvl="0">
              <a:buNone/>
            </a:pPr>
            <a:r>
              <a:rPr lang="sk-SK" sz="7200" dirty="0" smtClean="0"/>
              <a:t>7. Pohyblivá kladina na sudoch (tam)   			10 bodov	ZP</a:t>
            </a:r>
          </a:p>
          <a:p>
            <a:pPr lvl="0">
              <a:buNone/>
            </a:pPr>
            <a:r>
              <a:rPr lang="sk-SK" sz="7200" dirty="0" smtClean="0"/>
              <a:t>8. Preklápacia prekážka (tam)               			10 bodov	ZP</a:t>
            </a:r>
          </a:p>
          <a:p>
            <a:pPr lvl="0">
              <a:buNone/>
            </a:pPr>
            <a:r>
              <a:rPr lang="sk-SK" sz="7200" dirty="0" smtClean="0"/>
              <a:t>9. Vysielanie na cieľ  30 m vzdialený (</a:t>
            </a:r>
            <a:r>
              <a:rPr lang="sk-SK" sz="7200" dirty="0" err="1" smtClean="0"/>
              <a:t>bedňa</a:t>
            </a:r>
            <a:r>
              <a:rPr lang="sk-SK" sz="7200" dirty="0" smtClean="0"/>
              <a:t> a pod.)  (tam)	10 bodov	ZP </a:t>
            </a:r>
          </a:p>
          <a:p>
            <a:pPr lvl="0">
              <a:buNone/>
            </a:pPr>
            <a:r>
              <a:rPr lang="sk-SK" sz="7200" u="sng" dirty="0" smtClean="0"/>
              <a:t>10.Dlhodobé odloženie s rušivými vplyvmi			10 bodov ZP</a:t>
            </a:r>
            <a:endParaRPr lang="sk-SK" sz="7200" dirty="0" smtClean="0"/>
          </a:p>
          <a:p>
            <a:pPr>
              <a:buNone/>
            </a:pPr>
            <a:r>
              <a:rPr lang="sk-SK" sz="7200" b="1" dirty="0" smtClean="0"/>
              <a:t>Spolu:							100 bodov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Minimálne dosiahnuteľné body:				  70 bodov</a:t>
            </a:r>
          </a:p>
          <a:p>
            <a:pPr>
              <a:buNone/>
            </a:pPr>
            <a:r>
              <a:rPr lang="sk-SK" sz="7200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46111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Špeciálna práca </a:t>
            </a:r>
          </a:p>
          <a:p>
            <a:pPr>
              <a:buNone/>
            </a:pPr>
            <a:r>
              <a:rPr lang="sk-SK" b="1" dirty="0" smtClean="0"/>
              <a:t> </a:t>
            </a:r>
            <a:endParaRPr lang="sk-SK" dirty="0" smtClean="0"/>
          </a:p>
          <a:p>
            <a:pPr>
              <a:buNone/>
            </a:pPr>
            <a:r>
              <a:rPr lang="sk-SK" sz="8000" b="1" dirty="0" smtClean="0">
                <a:solidFill>
                  <a:srgbClr val="00B050"/>
                </a:solidFill>
              </a:rPr>
              <a:t>1. Vyhľadanie v ruinách </a:t>
            </a:r>
            <a:r>
              <a:rPr lang="sk-SK" sz="8000" dirty="0" smtClean="0"/>
              <a:t>na priestore o rozmeroch 100 x 100 krokov, 2 zavalené osoby max. 2 m pod úrovňou terénu, ku ktorým nie je možný prístup psa, časť priestoru musí byť tmavá (napr. pivnica...). Časový limit na vypracovanie je 25 minút. </a:t>
            </a:r>
          </a:p>
          <a:p>
            <a:pPr lvl="0">
              <a:buNone/>
            </a:pPr>
            <a:r>
              <a:rPr lang="sk-SK" sz="8000" dirty="0" smtClean="0"/>
              <a:t>	1. Vyhľadanie zavalených osôb v ruinách    20 + 20 bodov	40 bodov</a:t>
            </a:r>
          </a:p>
          <a:p>
            <a:pPr lvl="0">
              <a:buNone/>
            </a:pPr>
            <a:r>
              <a:rPr lang="sk-SK" sz="8000" dirty="0" smtClean="0"/>
              <a:t>      2.Označenie zavalených osôb v ruinách     20 + 20 bodov 	40 bodov</a:t>
            </a:r>
          </a:p>
          <a:p>
            <a:pPr lvl="0">
              <a:buNone/>
            </a:pPr>
            <a:r>
              <a:rPr lang="sk-SK" sz="8000" dirty="0" smtClean="0"/>
              <a:t>      3. Intenzita práce a ovládateľnosť psa 				10 bodov	</a:t>
            </a:r>
          </a:p>
          <a:p>
            <a:pPr lvl="0">
              <a:buNone/>
            </a:pPr>
            <a:r>
              <a:rPr lang="sk-SK" sz="8000" u="sng" dirty="0" smtClean="0"/>
              <a:t>4. Súhra záchranárskeho tímu a </a:t>
            </a:r>
            <a:r>
              <a:rPr lang="sk-SK" sz="8000" u="sng" dirty="0" err="1" smtClean="0"/>
              <a:t>kľud</a:t>
            </a:r>
            <a:r>
              <a:rPr lang="sk-SK" sz="8000" u="sng" dirty="0" smtClean="0"/>
              <a:t> psa pri </a:t>
            </a:r>
            <a:r>
              <a:rPr lang="sk-SK" sz="8000" u="sng" dirty="0" err="1" smtClean="0"/>
              <a:t>vyprosťovaní</a:t>
            </a:r>
            <a:r>
              <a:rPr lang="sk-SK" sz="8000" u="sng" dirty="0" smtClean="0"/>
              <a:t>	              10 bodov</a:t>
            </a:r>
            <a:endParaRPr lang="sk-SK" sz="8000" dirty="0" smtClean="0"/>
          </a:p>
          <a:p>
            <a:pPr>
              <a:buNone/>
            </a:pPr>
            <a:r>
              <a:rPr lang="sk-SK" sz="8000" b="1" dirty="0" smtClean="0"/>
              <a:t>Spolu:						    	100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  70 bodov</a:t>
            </a:r>
          </a:p>
          <a:p>
            <a:endParaRPr lang="sk-SK" sz="9600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00042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9600" b="1" dirty="0" smtClean="0">
                <a:solidFill>
                  <a:srgbClr val="FF0000"/>
                </a:solidFill>
              </a:rPr>
              <a:t>Špeciálna práca 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pPr algn="just">
              <a:buNone/>
            </a:pPr>
            <a:r>
              <a:rPr lang="sk-SK" sz="8000" b="1" dirty="0" smtClean="0">
                <a:solidFill>
                  <a:srgbClr val="00B050"/>
                </a:solidFill>
              </a:rPr>
              <a:t>2. Vyhľadanie v ruinách </a:t>
            </a:r>
            <a:r>
              <a:rPr lang="sk-SK" sz="8000" dirty="0" smtClean="0"/>
              <a:t>na priestore o rozmeroch 100 x 100 krokov, 2 zavalené osoby max. 2 m  pod úrovňou terénu, ku ktorým nie je možný prístup psa, časť priestoru musí byť tmavá (napr. pivnica...). Časový limit na vypracovanie je 25 minút. </a:t>
            </a:r>
          </a:p>
          <a:p>
            <a:pPr lvl="0">
              <a:buNone/>
            </a:pPr>
            <a:r>
              <a:rPr lang="sk-SK" sz="8000" dirty="0" smtClean="0"/>
              <a:t>	1. Vyhľadanie zavalených osôb v ruinách   20 + 20 bodov     40 bodov</a:t>
            </a:r>
          </a:p>
          <a:p>
            <a:pPr lvl="0">
              <a:buNone/>
            </a:pPr>
            <a:r>
              <a:rPr lang="sk-SK" sz="8000" dirty="0" smtClean="0"/>
              <a:t>      2. Označenie zavalených osôb v ruinách   20 + 20 bodov      40 bodov	</a:t>
            </a:r>
          </a:p>
          <a:p>
            <a:pPr lvl="0">
              <a:buNone/>
            </a:pPr>
            <a:r>
              <a:rPr lang="sk-SK" sz="8000" dirty="0" smtClean="0"/>
              <a:t>      3. Intenzita práce a ovládateľnosť psa 		              	10 bodov	</a:t>
            </a:r>
          </a:p>
          <a:p>
            <a:pPr lvl="0">
              <a:buNone/>
            </a:pPr>
            <a:r>
              <a:rPr lang="sk-SK" sz="8000" u="sng" dirty="0" smtClean="0"/>
              <a:t>	4. Súhra záchranárskeho tímu a </a:t>
            </a:r>
            <a:r>
              <a:rPr lang="sk-SK" sz="8000" u="sng" dirty="0" err="1" smtClean="0"/>
              <a:t>kľud</a:t>
            </a:r>
            <a:r>
              <a:rPr lang="sk-SK" sz="8000" u="sng" dirty="0" smtClean="0"/>
              <a:t> psa pri </a:t>
            </a:r>
            <a:r>
              <a:rPr lang="sk-SK" sz="8000" u="sng" dirty="0" err="1" smtClean="0"/>
              <a:t>vyprosťovaní</a:t>
            </a:r>
            <a:r>
              <a:rPr lang="sk-SK" sz="8000" u="sng" dirty="0" smtClean="0"/>
              <a:t>    10 bodov	</a:t>
            </a:r>
            <a:endParaRPr lang="sk-SK" sz="8000" dirty="0" smtClean="0"/>
          </a:p>
          <a:p>
            <a:pPr>
              <a:buNone/>
            </a:pPr>
            <a:r>
              <a:rPr lang="sk-SK" sz="8000" b="1" dirty="0" smtClean="0"/>
              <a:t>Spolu:							100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  70 bodov</a:t>
            </a:r>
          </a:p>
          <a:p>
            <a:endParaRPr lang="sk-SK" sz="8000" dirty="0" smtClean="0"/>
          </a:p>
          <a:p>
            <a:pPr>
              <a:buNone/>
            </a:pPr>
            <a:r>
              <a:rPr lang="sk-SK" sz="8000" b="1" dirty="0" smtClean="0"/>
              <a:t>Spolu:							300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210 bodov</a:t>
            </a:r>
          </a:p>
          <a:p>
            <a:endParaRPr lang="sk-SK" sz="8000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Skúška práce záchranárskeho psa </a:t>
            </a:r>
            <a:r>
              <a:rPr lang="sk-SK" dirty="0" smtClean="0">
                <a:solidFill>
                  <a:srgbClr val="0070C0"/>
                </a:solidFill>
              </a:rPr>
              <a:t>v ruine – SPZP-R 3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3" name="Picture 19" descr="vycvik05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797587"/>
            <a:ext cx="3305182" cy="2488933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sk-SK" dirty="0" smtClean="0"/>
              <a:t>Zloženie NSPZT SR: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sk-SK" sz="2600" dirty="0" smtClean="0"/>
              <a:t>Skúška všestranného záchranárskeho minima – SVZM</a:t>
            </a:r>
          </a:p>
          <a:p>
            <a:pPr lvl="0"/>
            <a:r>
              <a:rPr lang="sk-SK" sz="2600" dirty="0" smtClean="0"/>
              <a:t>Skúška práce záchranárskeho psa v ruine  </a:t>
            </a:r>
          </a:p>
          <a:p>
            <a:pPr lvl="0">
              <a:buNone/>
            </a:pPr>
            <a:r>
              <a:rPr lang="sk-SK" sz="2600" dirty="0" smtClean="0"/>
              <a:t>     SPZP-R  (1. až  3. stupeň)</a:t>
            </a:r>
          </a:p>
          <a:p>
            <a:pPr lvl="0"/>
            <a:r>
              <a:rPr lang="sk-SK" sz="2600" dirty="0" smtClean="0"/>
              <a:t>Skúška práce záchranárskeho psa na stope  </a:t>
            </a:r>
          </a:p>
          <a:p>
            <a:pPr lvl="0">
              <a:buNone/>
            </a:pPr>
            <a:r>
              <a:rPr lang="sk-SK" sz="2600" dirty="0" smtClean="0"/>
              <a:t>    SPZP-S (1. až  3.stupeň)</a:t>
            </a:r>
          </a:p>
          <a:p>
            <a:pPr lvl="0"/>
            <a:r>
              <a:rPr lang="sk-SK" sz="2600" dirty="0" smtClean="0"/>
              <a:t>Skúška práce záchranárskeho psa na ploche  </a:t>
            </a:r>
          </a:p>
          <a:p>
            <a:pPr lvl="0">
              <a:buNone/>
            </a:pPr>
            <a:r>
              <a:rPr lang="sk-SK" sz="2600" dirty="0" smtClean="0"/>
              <a:t>	SPZP-P (1. až  3. stupeň)</a:t>
            </a:r>
          </a:p>
          <a:p>
            <a:pPr lvl="0"/>
            <a:r>
              <a:rPr lang="sk-SK" sz="2600" dirty="0" smtClean="0"/>
              <a:t>Skúška práce záchranárskeho psa vo vode  </a:t>
            </a:r>
          </a:p>
          <a:p>
            <a:pPr lvl="0">
              <a:buNone/>
            </a:pPr>
            <a:r>
              <a:rPr lang="sk-SK" sz="2600" dirty="0" smtClean="0"/>
              <a:t>     SPZP-V (1. až  3. stupeň)</a:t>
            </a:r>
          </a:p>
          <a:p>
            <a:pPr lvl="0"/>
            <a:r>
              <a:rPr lang="sk-SK" sz="2600" dirty="0" smtClean="0"/>
              <a:t>Skúška práce záchranárskeho psa v lavíne </a:t>
            </a:r>
          </a:p>
          <a:p>
            <a:pPr lvl="0">
              <a:buNone/>
            </a:pPr>
            <a:r>
              <a:rPr lang="sk-SK" sz="2600" dirty="0" smtClean="0"/>
              <a:t>     SPZP-L (1. až  3. stupeň)</a:t>
            </a:r>
          </a:p>
          <a:p>
            <a:pPr lvl="0"/>
            <a:r>
              <a:rPr lang="sk-SK" sz="2600" dirty="0" smtClean="0"/>
              <a:t>Skúška národnej pohotovostnej záchranárskej skupiny – SNPZS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Kritéria skúšky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400" dirty="0" smtClean="0"/>
              <a:t>vek psa najmenej 18 mesiacov</a:t>
            </a:r>
          </a:p>
          <a:p>
            <a:pPr lvl="0"/>
            <a:r>
              <a:rPr lang="sk-SK" sz="2400" dirty="0" smtClean="0"/>
              <a:t>účasť na skúške je podmienená splnením skúšky SPZP-R 2</a:t>
            </a:r>
          </a:p>
          <a:p>
            <a:pPr lvl="0"/>
            <a:r>
              <a:rPr lang="sk-SK" sz="2400" dirty="0" smtClean="0"/>
              <a:t>skúšky sa môže zúčastniť len zdravý pes, ktorého fyzická kondícia, telesná konštrukcia a typ vyššej nervovej sústavy dávajú predpoklady pre úspešné absolvovanie skúšky</a:t>
            </a:r>
          </a:p>
          <a:p>
            <a:pPr lvl="0"/>
            <a:r>
              <a:rPr lang="sk-SK" sz="2400" dirty="0" smtClean="0"/>
              <a:t>úspešne vykonaná skúška je vtedy, ak ZT v každej časti skúšky dosiahne najmenej 70 % z dosiahnuteľných bodov</a:t>
            </a:r>
          </a:p>
          <a:p>
            <a:pPr lvl="0"/>
            <a:r>
              <a:rPr lang="sk-SK" sz="2400" dirty="0" smtClean="0"/>
              <a:t>povelová technika je uvedená za cvikom Z- zvukový povel, P- posunkový povel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Predmet skúšky</a:t>
            </a:r>
            <a:br>
              <a:rPr lang="sk-SK" b="1" dirty="0" smtClean="0"/>
            </a:br>
            <a:r>
              <a:rPr lang="sk-SK" dirty="0" smtClean="0"/>
              <a:t> 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9600" b="1" dirty="0" smtClean="0">
                <a:solidFill>
                  <a:srgbClr val="FF0000"/>
                </a:solidFill>
              </a:rPr>
              <a:t>Poslušnosť</a:t>
            </a:r>
            <a:endParaRPr lang="sk-SK" sz="9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>
              <a:buNone/>
            </a:pPr>
            <a:r>
              <a:rPr lang="sk-SK" sz="8000" dirty="0" smtClean="0"/>
              <a:t>1. Kladina vysoká 2 m (tam) 				10 bodov	ZP</a:t>
            </a:r>
          </a:p>
          <a:p>
            <a:pPr lvl="0">
              <a:buNone/>
            </a:pPr>
            <a:r>
              <a:rPr lang="sk-SK" sz="8000" dirty="0" smtClean="0"/>
              <a:t>2. Šplh 1,8 m prekážka typu "A„ (</a:t>
            </a:r>
            <a:r>
              <a:rPr lang="sk-SK" sz="8000" dirty="0" err="1" smtClean="0"/>
              <a:t>tam-späť</a:t>
            </a:r>
            <a:r>
              <a:rPr lang="sk-SK" sz="8000" dirty="0" smtClean="0"/>
              <a:t>) 		10 bodov	ZP </a:t>
            </a:r>
          </a:p>
          <a:p>
            <a:pPr lvl="0">
              <a:buNone/>
            </a:pPr>
            <a:r>
              <a:rPr lang="sk-SK" sz="8000" dirty="0" smtClean="0"/>
              <a:t>3. Skok ďaleký 2 m, min. 2 m široký cez priekopu (tam)	10 bodov	ZP</a:t>
            </a:r>
          </a:p>
          <a:p>
            <a:pPr lvl="0">
              <a:buNone/>
            </a:pPr>
            <a:r>
              <a:rPr lang="sk-SK" sz="8000" dirty="0" smtClean="0"/>
              <a:t>4. Plazenie cez rúru 3 m dlhú (tam)			10 bodov	ZP</a:t>
            </a:r>
          </a:p>
          <a:p>
            <a:pPr lvl="0">
              <a:buNone/>
            </a:pPr>
            <a:r>
              <a:rPr lang="sk-SK" sz="8000" dirty="0" smtClean="0"/>
              <a:t>5. Vodorovný rebrík (tam)                			10 bodov	ZP</a:t>
            </a:r>
          </a:p>
          <a:p>
            <a:pPr lvl="0">
              <a:buNone/>
            </a:pPr>
            <a:r>
              <a:rPr lang="sk-SK" sz="8000" dirty="0" smtClean="0"/>
              <a:t>6. </a:t>
            </a:r>
            <a:r>
              <a:rPr lang="sk-SK" sz="8000" dirty="0" err="1" smtClean="0"/>
              <a:t>Aport</a:t>
            </a:r>
            <a:r>
              <a:rPr lang="sk-SK" sz="8000" dirty="0" smtClean="0"/>
              <a:t> k pomocníkovi					10 bodov	ZP</a:t>
            </a:r>
          </a:p>
          <a:p>
            <a:pPr lvl="0">
              <a:buNone/>
            </a:pPr>
            <a:r>
              <a:rPr lang="sk-SK" sz="8000" dirty="0" smtClean="0"/>
              <a:t>7. Pohyblivá kladina na sudoch (tam)			10 bodov	ZP</a:t>
            </a:r>
          </a:p>
          <a:p>
            <a:pPr lvl="0">
              <a:buNone/>
            </a:pPr>
            <a:r>
              <a:rPr lang="sk-SK" sz="8000" dirty="0" smtClean="0"/>
              <a:t>8. Preklápacia prekážka 	(tam)       			10 bodov	ZP</a:t>
            </a:r>
          </a:p>
          <a:p>
            <a:pPr lvl="0">
              <a:buNone/>
            </a:pPr>
            <a:r>
              <a:rPr lang="sk-SK" sz="8000" dirty="0" smtClean="0"/>
              <a:t>9. Vysielanie na cieľ  30 m vzdialený (</a:t>
            </a:r>
            <a:r>
              <a:rPr lang="sk-SK" sz="8000" dirty="0" err="1" smtClean="0"/>
              <a:t>bedňa</a:t>
            </a:r>
            <a:r>
              <a:rPr lang="sk-SK" sz="8000" dirty="0" smtClean="0"/>
              <a:t> a pod.) (tam)	10 bodov	ZP </a:t>
            </a:r>
          </a:p>
          <a:p>
            <a:pPr lvl="0">
              <a:buNone/>
            </a:pPr>
            <a:r>
              <a:rPr lang="sk-SK" sz="8000" u="sng" dirty="0" smtClean="0"/>
              <a:t>10. Dlhodobé odloženie s rušivými vplyvmi			10 bodov 	ZP</a:t>
            </a:r>
            <a:endParaRPr lang="sk-SK" sz="8000" dirty="0" smtClean="0"/>
          </a:p>
          <a:p>
            <a:pPr>
              <a:buNone/>
            </a:pPr>
            <a:r>
              <a:rPr lang="sk-SK" sz="8000" b="1" dirty="0" smtClean="0"/>
              <a:t>Spolu:							100 bodov</a:t>
            </a:r>
            <a:endParaRPr lang="sk-SK" sz="8000" dirty="0" smtClean="0"/>
          </a:p>
          <a:p>
            <a:pPr>
              <a:buNone/>
            </a:pPr>
            <a:r>
              <a:rPr lang="sk-SK" sz="8000" dirty="0" smtClean="0"/>
              <a:t>Minimálne dosiahnuteľné body:				  70 bodov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71480"/>
            <a:ext cx="86868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sz="5100" b="1" dirty="0" smtClean="0">
                <a:solidFill>
                  <a:srgbClr val="FF0000"/>
                </a:solidFill>
              </a:rPr>
              <a:t>Špeciálna práca </a:t>
            </a:r>
            <a:endParaRPr lang="sk-SK" sz="5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b="1" dirty="0" smtClean="0"/>
              <a:t> </a:t>
            </a:r>
            <a:endParaRPr lang="sk-SK" dirty="0" smtClean="0"/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1. 	Vyhľadanie v ruinách </a:t>
            </a:r>
            <a:r>
              <a:rPr lang="sk-SK" dirty="0" smtClean="0"/>
              <a:t>na priestore o rozmeroch 150 x 100 krokov, 3 zavalené osoby max. 2 m pod úrovňou terénu a max. 1 m nad úrovňou terénu, ku ktorým nie je možný prístup psa, v ruine horia ohne a ozývajú sa nárazové zvuky (motory, kopanie čakanom a atď.) Časový limit na vypracovanie je 30 minút. </a:t>
            </a:r>
          </a:p>
          <a:p>
            <a:pPr lvl="0">
              <a:buNone/>
            </a:pPr>
            <a:r>
              <a:rPr lang="sk-SK" dirty="0" smtClean="0"/>
              <a:t>	1. Vyhľadanie zavalených osôb v ruinách	10 + 10 + 10 bodov	30 bodov	</a:t>
            </a:r>
          </a:p>
          <a:p>
            <a:pPr lvl="0">
              <a:buNone/>
            </a:pPr>
            <a:r>
              <a:rPr lang="sk-SK" dirty="0" smtClean="0"/>
              <a:t>	2. Označenie zavalených osôb v ruinách	20 + 20 + 20 bodov 	60 bodov	</a:t>
            </a:r>
          </a:p>
          <a:p>
            <a:pPr lvl="0">
              <a:buNone/>
            </a:pPr>
            <a:r>
              <a:rPr lang="sk-SK" dirty="0" smtClean="0"/>
              <a:t>	3. Intenzita práce a ovládateľnosť psa 				 5 bodov	</a:t>
            </a:r>
          </a:p>
          <a:p>
            <a:pPr lvl="0">
              <a:buNone/>
            </a:pPr>
            <a:r>
              <a:rPr lang="sk-SK" u="sng" dirty="0" smtClean="0"/>
              <a:t>	4. Súhra záchranárskeho tímu a </a:t>
            </a:r>
            <a:r>
              <a:rPr lang="sk-SK" u="sng" dirty="0" err="1" smtClean="0"/>
              <a:t>kľud</a:t>
            </a:r>
            <a:r>
              <a:rPr lang="sk-SK" u="sng" dirty="0" smtClean="0"/>
              <a:t> psa pri </a:t>
            </a:r>
            <a:r>
              <a:rPr lang="sk-SK" u="sng" dirty="0" err="1" smtClean="0"/>
              <a:t>vyprosťovaní</a:t>
            </a:r>
            <a:r>
              <a:rPr lang="sk-SK" u="sng" dirty="0" smtClean="0"/>
              <a:t>		 5 bodov	</a:t>
            </a:r>
            <a:endParaRPr lang="sk-SK" dirty="0" smtClean="0"/>
          </a:p>
          <a:p>
            <a:pPr>
              <a:buNone/>
            </a:pPr>
            <a:r>
              <a:rPr lang="sk-SK" b="1" dirty="0" smtClean="0"/>
              <a:t>Spolu:							100 bodov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Minimálne dosiahnuteľné body:				   70 bodov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00042"/>
            <a:ext cx="86868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sz="5100" b="1" dirty="0" smtClean="0">
                <a:solidFill>
                  <a:srgbClr val="FF0000"/>
                </a:solidFill>
              </a:rPr>
              <a:t>Špeciálna práca:</a:t>
            </a:r>
          </a:p>
          <a:p>
            <a:pPr>
              <a:buNone/>
            </a:pPr>
            <a:endParaRPr lang="sk-SK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2. 	Vyhľadanie v ruinách </a:t>
            </a:r>
            <a:r>
              <a:rPr lang="sk-SK" dirty="0" smtClean="0"/>
              <a:t>na priestore o rozmeroch 150 x 100 krokov, 3 zavalené osoby max. 2 m pod úrovňou terénu max. 2 m nad úrovňou terénu, ku ktorým nie je možný prístup psa, v ruine horia ohne a ozývajú sa nárazové zvuky (motory, kopanie čakanom apod.) Časový limit na vypracovanie je 30 minút. </a:t>
            </a:r>
          </a:p>
          <a:p>
            <a:pPr lvl="0">
              <a:buNone/>
            </a:pPr>
            <a:r>
              <a:rPr lang="sk-SK" dirty="0" smtClean="0"/>
              <a:t>	1. Vyhľadanie zavalených osôb v ruinách	10 + 10 + 10 bodov	30 bodov	</a:t>
            </a:r>
          </a:p>
          <a:p>
            <a:pPr lvl="0">
              <a:buNone/>
            </a:pPr>
            <a:r>
              <a:rPr lang="sk-SK" dirty="0" smtClean="0"/>
              <a:t>	2. Označenie zavalených osôb v ruinách	20 + 20 + 20 bodov 	60 bodov	</a:t>
            </a:r>
          </a:p>
          <a:p>
            <a:pPr lvl="0">
              <a:buNone/>
            </a:pPr>
            <a:r>
              <a:rPr lang="sk-SK" dirty="0" smtClean="0"/>
              <a:t>	3. Intenzita práce a ovládateľnosť psa 				 5 bodov	</a:t>
            </a:r>
          </a:p>
          <a:p>
            <a:pPr lvl="0">
              <a:buNone/>
            </a:pPr>
            <a:r>
              <a:rPr lang="sk-SK" u="sng" dirty="0" smtClean="0"/>
              <a:t>	4. Súhra záchranárskeho tímu a </a:t>
            </a:r>
            <a:r>
              <a:rPr lang="sk-SK" u="sng" dirty="0" err="1" smtClean="0"/>
              <a:t>kľud</a:t>
            </a:r>
            <a:r>
              <a:rPr lang="sk-SK" u="sng" dirty="0" smtClean="0"/>
              <a:t> psa pri </a:t>
            </a:r>
            <a:r>
              <a:rPr lang="sk-SK" u="sng" dirty="0" err="1" smtClean="0"/>
              <a:t>vyprosťovaní</a:t>
            </a:r>
            <a:r>
              <a:rPr lang="sk-SK" u="sng" dirty="0" smtClean="0"/>
              <a:t>		 5 bodov	</a:t>
            </a:r>
            <a:endParaRPr lang="sk-SK" dirty="0" smtClean="0"/>
          </a:p>
          <a:p>
            <a:pPr>
              <a:buNone/>
            </a:pPr>
            <a:r>
              <a:rPr lang="sk-SK" b="1" dirty="0" smtClean="0"/>
              <a:t>Spolu:							100 bodov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Minimálne dosiahnuteľné body:				   70 bodov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r>
              <a:rPr lang="sk-SK" b="1" dirty="0" smtClean="0"/>
              <a:t>Spolu:							300 bodov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Minimálne dosiahnuteľné body:				210 bodov</a:t>
            </a:r>
          </a:p>
          <a:p>
            <a:pPr>
              <a:buNone/>
            </a:pPr>
            <a:r>
              <a:rPr lang="sk-SK" b="1" i="1" dirty="0" smtClean="0"/>
              <a:t> 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35743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Skúška práce záchranárskeho psa </a:t>
            </a:r>
            <a:br>
              <a:rPr lang="sk-SK" b="1" dirty="0" smtClean="0"/>
            </a:br>
            <a:r>
              <a:rPr lang="sk-SK" b="1" dirty="0" smtClean="0">
                <a:solidFill>
                  <a:srgbClr val="C00000"/>
                </a:solidFill>
              </a:rPr>
              <a:t>na stope – SPZP-S 1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3" name="Picture 1" descr="E:\Obrázok 0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571876"/>
            <a:ext cx="3929090" cy="2947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Kritéria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000" dirty="0" smtClean="0"/>
              <a:t>vek psa najmenej 14 mesiacov</a:t>
            </a:r>
          </a:p>
          <a:p>
            <a:pPr lvl="0"/>
            <a:r>
              <a:rPr lang="sk-SK" sz="2000" dirty="0" smtClean="0"/>
              <a:t>účasť na skúške je podmienená splnením skúšky SVZM</a:t>
            </a:r>
          </a:p>
          <a:p>
            <a:pPr lvl="0"/>
            <a:r>
              <a:rPr lang="sk-SK" sz="2000" dirty="0" smtClean="0"/>
              <a:t>skúšky sa môže zúčastniť len zdravý pes, ktorého fyzická kondícia a telesná konštrukcia a typ vyššej nervovej sústavy dávajú predpoklady pre úspešné absolvovanie skúšky</a:t>
            </a:r>
          </a:p>
          <a:p>
            <a:pPr lvl="0"/>
            <a:r>
              <a:rPr lang="sk-SK" sz="2000" dirty="0" smtClean="0"/>
              <a:t>úspešne vykonaná skúška je vtedy, ak ZT v každej časti skúšky dosiahne najmenej 70 % z dosiahnuteľných bodov</a:t>
            </a:r>
          </a:p>
          <a:p>
            <a:pPr lvl="0"/>
            <a:r>
              <a:rPr lang="sk-SK" sz="2000" dirty="0" smtClean="0"/>
              <a:t>povelová technika je uvedená za cvikom Z- zvukový povel, P- posunkový povel.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Predmet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2800" b="1" dirty="0" smtClean="0">
                <a:solidFill>
                  <a:srgbClr val="FF0000"/>
                </a:solidFill>
              </a:rPr>
              <a:t>Poslušnosť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>
              <a:buNone/>
            </a:pPr>
            <a:r>
              <a:rPr lang="sk-SK" sz="7200" dirty="0" smtClean="0"/>
              <a:t>1. Kladina nízka s nábehovými doskami (</a:t>
            </a:r>
            <a:r>
              <a:rPr lang="sk-SK" sz="7200" dirty="0" err="1" smtClean="0"/>
              <a:t>tam-späť</a:t>
            </a:r>
            <a:r>
              <a:rPr lang="sk-SK" sz="7200" dirty="0" smtClean="0"/>
              <a:t>)		10 bodov	ZP</a:t>
            </a:r>
          </a:p>
          <a:p>
            <a:pPr lvl="0">
              <a:buNone/>
            </a:pPr>
            <a:r>
              <a:rPr lang="sk-SK" sz="7200" dirty="0" smtClean="0"/>
              <a:t>2. Šplh 1,8 m prekážka typu "A„ (</a:t>
            </a:r>
            <a:r>
              <a:rPr lang="sk-SK" sz="7200" dirty="0" err="1" smtClean="0"/>
              <a:t>tam-späť</a:t>
            </a:r>
            <a:r>
              <a:rPr lang="sk-SK" sz="7200" dirty="0" smtClean="0"/>
              <a:t>)            		10 bodov	ZP </a:t>
            </a:r>
          </a:p>
          <a:p>
            <a:pPr lvl="0">
              <a:buNone/>
            </a:pPr>
            <a:r>
              <a:rPr lang="sk-SK" sz="7200" dirty="0" smtClean="0"/>
              <a:t>3. Skok ďaleký 1,5 m, 0,3 m vysoký cez prekážku (tam)		10 bodov	ZP</a:t>
            </a:r>
          </a:p>
          <a:p>
            <a:pPr lvl="0">
              <a:buNone/>
            </a:pPr>
            <a:r>
              <a:rPr lang="sk-SK" sz="7200" dirty="0" smtClean="0"/>
              <a:t>4. Plazenie cez rúru 3m dlhú (tam)       			10 bodov	ZP</a:t>
            </a:r>
          </a:p>
          <a:p>
            <a:pPr lvl="0">
              <a:buNone/>
            </a:pPr>
            <a:r>
              <a:rPr lang="sk-SK" sz="7200" dirty="0" smtClean="0"/>
              <a:t>5. Vodorovný rebrík (tam)                      			10 bodov	ZP</a:t>
            </a:r>
          </a:p>
          <a:p>
            <a:pPr lvl="0">
              <a:buNone/>
            </a:pPr>
            <a:r>
              <a:rPr lang="sk-SK" sz="7200" dirty="0" smtClean="0"/>
              <a:t>6. </a:t>
            </a:r>
            <a:r>
              <a:rPr lang="sk-SK" sz="7200" dirty="0" err="1" smtClean="0"/>
              <a:t>Aport</a:t>
            </a:r>
            <a:r>
              <a:rPr lang="sk-SK" sz="7200" dirty="0" smtClean="0"/>
              <a:t> voľný predmet psovoda				10 bodov	ZP</a:t>
            </a:r>
          </a:p>
          <a:p>
            <a:pPr lvl="0">
              <a:buNone/>
            </a:pPr>
            <a:r>
              <a:rPr lang="sk-SK" sz="7200" dirty="0" smtClean="0"/>
              <a:t>7. Pohyblivá kladina na sudoch (tam)   			10 bodov	ZP</a:t>
            </a:r>
          </a:p>
          <a:p>
            <a:pPr lvl="0">
              <a:buNone/>
            </a:pPr>
            <a:r>
              <a:rPr lang="sk-SK" sz="7200" dirty="0" smtClean="0"/>
              <a:t>8. Preklápacia prekážka (tam)               			10 bodov	ZP</a:t>
            </a:r>
          </a:p>
          <a:p>
            <a:pPr lvl="0">
              <a:buNone/>
            </a:pPr>
            <a:r>
              <a:rPr lang="sk-SK" sz="7200" dirty="0" smtClean="0"/>
              <a:t>9. Vysielanie na cieľ  30 m vzdialený (</a:t>
            </a:r>
            <a:r>
              <a:rPr lang="sk-SK" sz="7200" dirty="0" err="1" smtClean="0"/>
              <a:t>bedňa</a:t>
            </a:r>
            <a:r>
              <a:rPr lang="sk-SK" sz="7200" dirty="0" smtClean="0"/>
              <a:t> a pod.) (tam)	10 bodov	ZP </a:t>
            </a:r>
          </a:p>
          <a:p>
            <a:pPr lvl="0">
              <a:buNone/>
            </a:pPr>
            <a:r>
              <a:rPr lang="sk-SK" sz="7200" u="sng" dirty="0" smtClean="0"/>
              <a:t>10. Dlhodobé odloženie s rušivými vplyvmi			10 bodov ZP</a:t>
            </a:r>
            <a:endParaRPr lang="sk-SK" sz="7200" dirty="0" smtClean="0"/>
          </a:p>
          <a:p>
            <a:pPr>
              <a:buNone/>
            </a:pPr>
            <a:r>
              <a:rPr lang="sk-SK" sz="7200" b="1" dirty="0" smtClean="0"/>
              <a:t>Spolu:							100 bodov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Minimálne dosiahnuteľné body:				70 bodov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492123"/>
            <a:ext cx="8686800" cy="5794397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Špeciálna práca </a:t>
            </a:r>
            <a:endParaRPr lang="sk-SK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6200" b="1" dirty="0" smtClean="0"/>
              <a:t> </a:t>
            </a:r>
            <a:endParaRPr lang="sk-SK" sz="6200" dirty="0" smtClean="0"/>
          </a:p>
          <a:p>
            <a:pPr>
              <a:buNone/>
            </a:pPr>
            <a:r>
              <a:rPr lang="sk-SK" sz="8000" b="1" dirty="0" smtClean="0">
                <a:solidFill>
                  <a:srgbClr val="00B050"/>
                </a:solidFill>
              </a:rPr>
              <a:t>1.   Stopa </a:t>
            </a:r>
            <a:r>
              <a:rPr lang="sk-SK" sz="6200" dirty="0" smtClean="0"/>
              <a:t>cudzia, 60 min. stará, 800 krokov dlhá, 3 krát lomená do pravého uhla, dva predmety na stope, pomocník na konci stopy, začiatok stopy je označený a opatrený predmetom pomocníka položeným na </a:t>
            </a:r>
            <a:r>
              <a:rPr lang="sk-SK" sz="6200" dirty="0" err="1" smtClean="0"/>
              <a:t>nášľape</a:t>
            </a:r>
            <a:r>
              <a:rPr lang="sk-SK" sz="6200" dirty="0" smtClean="0"/>
              <a:t> k </a:t>
            </a:r>
            <a:r>
              <a:rPr lang="sk-SK" sz="6200" dirty="0" err="1" smtClean="0"/>
              <a:t>načuchaniu</a:t>
            </a:r>
            <a:r>
              <a:rPr lang="sk-SK" sz="6200" dirty="0" smtClean="0"/>
              <a:t>. Časový limit na vypracovanie je 20 minút. </a:t>
            </a:r>
          </a:p>
          <a:p>
            <a:pPr lvl="0">
              <a:buNone/>
            </a:pPr>
            <a:r>
              <a:rPr lang="sk-SK" sz="6200" dirty="0" smtClean="0"/>
              <a:t>	1. </a:t>
            </a:r>
            <a:r>
              <a:rPr lang="sk-SK" sz="6200" dirty="0" err="1" smtClean="0"/>
              <a:t>načuchanie</a:t>
            </a:r>
            <a:r>
              <a:rPr lang="sk-SK" sz="6200" dirty="0" smtClean="0"/>
              <a:t> stopy				  10 bodov</a:t>
            </a:r>
          </a:p>
          <a:p>
            <a:pPr lvl="0">
              <a:buNone/>
            </a:pPr>
            <a:r>
              <a:rPr lang="sk-SK" sz="6200" dirty="0" smtClean="0"/>
              <a:t>	2. sledovanie 1. úseku stopy			  20 bodov</a:t>
            </a:r>
          </a:p>
          <a:p>
            <a:pPr lvl="0">
              <a:buNone/>
            </a:pPr>
            <a:r>
              <a:rPr lang="sk-SK" sz="6200" dirty="0" smtClean="0"/>
              <a:t>	3. vypracovanie 1. lomu				  10 bodov</a:t>
            </a:r>
          </a:p>
          <a:p>
            <a:pPr lvl="0">
              <a:buNone/>
            </a:pPr>
            <a:r>
              <a:rPr lang="sk-SK" sz="6200" dirty="0" smtClean="0"/>
              <a:t>	4. sledovanie 2. úseku stopy			  20 bodov</a:t>
            </a:r>
          </a:p>
          <a:p>
            <a:pPr lvl="0">
              <a:buNone/>
            </a:pPr>
            <a:r>
              <a:rPr lang="sk-SK" sz="6200" dirty="0" smtClean="0"/>
              <a:t>	5. vypracovanie 2. lomu				  10 bodov</a:t>
            </a:r>
          </a:p>
          <a:p>
            <a:pPr lvl="0">
              <a:buNone/>
            </a:pPr>
            <a:r>
              <a:rPr lang="sk-SK" sz="6200" dirty="0" smtClean="0"/>
              <a:t>	6. sledovanie 3. úseku stopy			  20 bodov</a:t>
            </a:r>
          </a:p>
          <a:p>
            <a:pPr lvl="0">
              <a:buNone/>
            </a:pPr>
            <a:r>
              <a:rPr lang="sk-SK" sz="6200" dirty="0" smtClean="0"/>
              <a:t>	7. vypracovanie 3. lomu				  10 bodov</a:t>
            </a:r>
          </a:p>
          <a:p>
            <a:pPr lvl="0">
              <a:buNone/>
            </a:pPr>
            <a:r>
              <a:rPr lang="sk-SK" sz="6200" dirty="0" smtClean="0"/>
              <a:t>	8. sledovanie 4. úseku stopy			  20 bodov</a:t>
            </a:r>
          </a:p>
          <a:p>
            <a:pPr lvl="0">
              <a:buNone/>
            </a:pPr>
            <a:r>
              <a:rPr lang="sk-SK" sz="6200" dirty="0" smtClean="0"/>
              <a:t>	9. označenie 1. predmetu				    5 bodov</a:t>
            </a:r>
          </a:p>
          <a:p>
            <a:pPr lvl="0">
              <a:buNone/>
            </a:pPr>
            <a:r>
              <a:rPr lang="sk-SK" sz="6200" dirty="0" smtClean="0"/>
              <a:t>	10.označenie 2. predmetu				    5 bodov</a:t>
            </a:r>
          </a:p>
          <a:p>
            <a:pPr lvl="0">
              <a:buNone/>
            </a:pPr>
            <a:r>
              <a:rPr lang="sk-SK" sz="6200" u="sng" dirty="0" smtClean="0"/>
              <a:t>	11. označenie osoby				  70 bodov</a:t>
            </a:r>
            <a:endParaRPr lang="sk-SK" sz="6200" dirty="0" smtClean="0"/>
          </a:p>
          <a:p>
            <a:pPr>
              <a:buNone/>
            </a:pPr>
            <a:r>
              <a:rPr lang="sk-SK" sz="6200" b="1" dirty="0" smtClean="0"/>
              <a:t>Spolu:						200 bodov</a:t>
            </a:r>
            <a:endParaRPr lang="sk-SK" sz="6200" dirty="0" smtClean="0"/>
          </a:p>
          <a:p>
            <a:pPr>
              <a:buNone/>
            </a:pPr>
            <a:r>
              <a:rPr lang="sk-SK" sz="6200" dirty="0" smtClean="0"/>
              <a:t>Minimálne dosiahnuteľné body:				140 bodov</a:t>
            </a:r>
          </a:p>
          <a:p>
            <a:endParaRPr lang="sk-SK" sz="6200" dirty="0" smtClean="0"/>
          </a:p>
          <a:p>
            <a:pPr>
              <a:buNone/>
            </a:pPr>
            <a:r>
              <a:rPr lang="sk-SK" sz="6200" b="1" dirty="0" smtClean="0"/>
              <a:t>Spolu:						300 bodov</a:t>
            </a:r>
            <a:endParaRPr lang="sk-SK" sz="6200" dirty="0" smtClean="0"/>
          </a:p>
          <a:p>
            <a:pPr>
              <a:buNone/>
            </a:pPr>
            <a:r>
              <a:rPr lang="sk-SK" sz="6200" dirty="0" smtClean="0"/>
              <a:t>Minimálne dosiahnuteľné body:				210 bodov</a:t>
            </a:r>
          </a:p>
          <a:p>
            <a:pPr>
              <a:buNone/>
            </a:pPr>
            <a:r>
              <a:rPr lang="sk-SK" sz="6200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733676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Skúška práce záchranárskeho psa </a:t>
            </a:r>
            <a:br>
              <a:rPr lang="sk-SK" b="1" dirty="0" smtClean="0"/>
            </a:br>
            <a:r>
              <a:rPr lang="sk-SK" b="1" dirty="0" smtClean="0">
                <a:solidFill>
                  <a:srgbClr val="C00000"/>
                </a:solidFill>
              </a:rPr>
              <a:t>na stope – SPZP-S 2</a:t>
            </a:r>
            <a:endParaRPr lang="sk-SK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Kritéria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400" dirty="0" smtClean="0"/>
              <a:t>vek psa najmenej 16 mesiacov</a:t>
            </a:r>
          </a:p>
          <a:p>
            <a:pPr lvl="0"/>
            <a:r>
              <a:rPr lang="sk-SK" sz="2400" dirty="0" smtClean="0"/>
              <a:t>účasť na skúške je podmienená splnením skúšky SPZP-S 1</a:t>
            </a:r>
          </a:p>
          <a:p>
            <a:pPr lvl="0"/>
            <a:r>
              <a:rPr lang="sk-SK" sz="2400" dirty="0" smtClean="0"/>
              <a:t>skúšky sa môže zúčastniť len zdravý pes, ktorého fyzická kondícia a telesná konštrukcia a typ vyššej nervovej sústavy dávajú predpoklady pre úspešné absolvovanie skúšky</a:t>
            </a:r>
          </a:p>
          <a:p>
            <a:pPr lvl="0"/>
            <a:r>
              <a:rPr lang="sk-SK" sz="2400" dirty="0" smtClean="0"/>
              <a:t>úspešne vykonaná skúška je vtedy, ak ZT v každej časti skúšky dosiahne najmenej 70 % z dosiahnuteľných bodov</a:t>
            </a:r>
          </a:p>
          <a:p>
            <a:pPr lvl="0"/>
            <a:r>
              <a:rPr lang="sk-SK" sz="2400" dirty="0" smtClean="0"/>
              <a:t>povelová technika je uvedená za cvikom Z- zvukový povel, P- posunkový povel.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Skúšky NSPZT SR delíme: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dirty="0" smtClean="0"/>
              <a:t>základné:</a:t>
            </a:r>
          </a:p>
          <a:p>
            <a:pPr lvl="1"/>
            <a:r>
              <a:rPr lang="sk-SK" sz="2000" dirty="0" smtClean="0"/>
              <a:t>SVZM</a:t>
            </a:r>
          </a:p>
          <a:p>
            <a:pPr lvl="1"/>
            <a:r>
              <a:rPr lang="sk-SK" sz="2000" dirty="0" smtClean="0"/>
              <a:t>SPZP-R 1, SPZP-S 1, SPZP-P 1, SPZP-V 1, SPZP-L 1, </a:t>
            </a:r>
          </a:p>
          <a:p>
            <a:pPr lvl="1"/>
            <a:r>
              <a:rPr lang="sk-SK" sz="2000" dirty="0" smtClean="0"/>
              <a:t>SPZP-R 2, SPZP-S 2, , SPZP-P 2, SPZP-V 2, SPZP-L 2</a:t>
            </a:r>
          </a:p>
          <a:p>
            <a:pPr lvl="0"/>
            <a:r>
              <a:rPr lang="sk-SK" b="1" dirty="0" smtClean="0"/>
              <a:t>vrcholové:</a:t>
            </a:r>
          </a:p>
          <a:p>
            <a:pPr lvl="1"/>
            <a:r>
              <a:rPr lang="sk-SK" sz="2000" dirty="0" smtClean="0"/>
              <a:t>SPZP-S 3, SPZP-P 3, SPZP-R 3, SPZP-V 3, SPZP-L 3 </a:t>
            </a:r>
          </a:p>
          <a:p>
            <a:pPr lvl="1"/>
            <a:r>
              <a:rPr lang="sk-SK" sz="2000" dirty="0" smtClean="0"/>
              <a:t>SNPZS</a:t>
            </a:r>
          </a:p>
          <a:p>
            <a:endParaRPr lang="sk-SK" dirty="0"/>
          </a:p>
        </p:txBody>
      </p:sp>
      <p:pic>
        <p:nvPicPr>
          <p:cNvPr id="4" name="Picture 7" descr="Momentka z denní části ates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500570"/>
            <a:ext cx="2719387" cy="204311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" name="Picture 17" descr="vycvik04n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500570"/>
            <a:ext cx="2730500" cy="2057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Predmet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Poslušnosť</a:t>
            </a:r>
            <a:endParaRPr lang="sk-SK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7200" dirty="0" smtClean="0"/>
              <a:t> </a:t>
            </a:r>
          </a:p>
          <a:p>
            <a:pPr lvl="0">
              <a:buNone/>
            </a:pPr>
            <a:r>
              <a:rPr lang="sk-SK" sz="7200" dirty="0" smtClean="0"/>
              <a:t>1. Kladina nízka s nábehovými doskami (</a:t>
            </a:r>
            <a:r>
              <a:rPr lang="sk-SK" sz="7200" dirty="0" err="1" smtClean="0"/>
              <a:t>tam-späť</a:t>
            </a:r>
            <a:r>
              <a:rPr lang="sk-SK" sz="7200" dirty="0" smtClean="0"/>
              <a:t>)		10 bodov	ZP</a:t>
            </a:r>
          </a:p>
          <a:p>
            <a:pPr lvl="0">
              <a:buNone/>
            </a:pPr>
            <a:r>
              <a:rPr lang="sk-SK" sz="7200" dirty="0" smtClean="0"/>
              <a:t>2. Šplh 1,8 m prekážka typu "A„ (</a:t>
            </a:r>
            <a:r>
              <a:rPr lang="sk-SK" sz="7200" dirty="0" err="1" smtClean="0"/>
              <a:t>tam-späť</a:t>
            </a:r>
            <a:r>
              <a:rPr lang="sk-SK" sz="7200" dirty="0" smtClean="0"/>
              <a:t>)          		10 bodov	ZP </a:t>
            </a:r>
          </a:p>
          <a:p>
            <a:pPr lvl="0">
              <a:buNone/>
            </a:pPr>
            <a:r>
              <a:rPr lang="sk-SK" sz="7200" dirty="0" smtClean="0"/>
              <a:t>3. Skok ďaleký 1,5 m, 0,3 m vysoký cez prekážku  (tam)		10 bodov	ZP</a:t>
            </a:r>
          </a:p>
          <a:p>
            <a:pPr lvl="0">
              <a:buNone/>
            </a:pPr>
            <a:r>
              <a:rPr lang="sk-SK" sz="7200" dirty="0" smtClean="0"/>
              <a:t>4. Plazenie cez rúru 3m dlhú  (tam)     			10 bodov	ZP</a:t>
            </a:r>
          </a:p>
          <a:p>
            <a:pPr lvl="0">
              <a:buNone/>
            </a:pPr>
            <a:r>
              <a:rPr lang="sk-SK" sz="7200" dirty="0" smtClean="0"/>
              <a:t>5. Vodorovný rebrík (tam)                      			10 bodov	ZP</a:t>
            </a:r>
          </a:p>
          <a:p>
            <a:pPr lvl="0">
              <a:buNone/>
            </a:pPr>
            <a:r>
              <a:rPr lang="sk-SK" sz="7200" dirty="0" smtClean="0"/>
              <a:t>6. </a:t>
            </a:r>
            <a:r>
              <a:rPr lang="sk-SK" sz="7200" dirty="0" err="1" smtClean="0"/>
              <a:t>Aport</a:t>
            </a:r>
            <a:r>
              <a:rPr lang="sk-SK" sz="7200" dirty="0" smtClean="0"/>
              <a:t> voľný predmet psovoda				10 bodov	ZP</a:t>
            </a:r>
          </a:p>
          <a:p>
            <a:pPr lvl="0">
              <a:buNone/>
            </a:pPr>
            <a:r>
              <a:rPr lang="sk-SK" sz="7200" dirty="0" smtClean="0"/>
              <a:t>7. Pohyblivá kladina na sudoch  (tam)     			10 bodov	ZP</a:t>
            </a:r>
          </a:p>
          <a:p>
            <a:pPr lvl="0">
              <a:buNone/>
            </a:pPr>
            <a:r>
              <a:rPr lang="sk-SK" sz="7200" dirty="0" smtClean="0"/>
              <a:t>8. Preklápacia prekážka (tam)               			10 bodov	ZP</a:t>
            </a:r>
          </a:p>
          <a:p>
            <a:pPr lvl="0">
              <a:buNone/>
            </a:pPr>
            <a:r>
              <a:rPr lang="sk-SK" sz="7200" dirty="0" smtClean="0"/>
              <a:t>9. Vysielanie na cieľ  30 m vzdialený (</a:t>
            </a:r>
            <a:r>
              <a:rPr lang="sk-SK" sz="7200" dirty="0" err="1" smtClean="0"/>
              <a:t>bedňa</a:t>
            </a:r>
            <a:r>
              <a:rPr lang="sk-SK" sz="7200" dirty="0" smtClean="0"/>
              <a:t> a pod.) (tam)	10 bodov	ZP </a:t>
            </a:r>
          </a:p>
          <a:p>
            <a:pPr lvl="0">
              <a:buNone/>
            </a:pPr>
            <a:r>
              <a:rPr lang="sk-SK" sz="7200" u="sng" dirty="0" smtClean="0"/>
              <a:t>10. Dlhodobé odloženie s rušivými vplyvmi			10 bodov ZP</a:t>
            </a:r>
            <a:endParaRPr lang="sk-SK" sz="7200" dirty="0" smtClean="0"/>
          </a:p>
          <a:p>
            <a:pPr>
              <a:buNone/>
            </a:pPr>
            <a:r>
              <a:rPr lang="sk-SK" sz="7200" b="1" dirty="0" smtClean="0"/>
              <a:t>Spolu:							100 bodov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Minimálne dosiahnuteľné body:				  70 bodov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285728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400" b="1" dirty="0" smtClean="0">
                <a:solidFill>
                  <a:srgbClr val="FF0000"/>
                </a:solidFill>
              </a:rPr>
              <a:t>Špeciálna práca </a:t>
            </a:r>
            <a:endParaRPr lang="sk-SK" sz="2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sk-SK" sz="2000" b="1" dirty="0" smtClean="0"/>
              <a:t> </a:t>
            </a:r>
            <a:r>
              <a:rPr lang="sk-SK" sz="1600" b="1" dirty="0" smtClean="0">
                <a:solidFill>
                  <a:srgbClr val="00B050"/>
                </a:solidFill>
              </a:rPr>
              <a:t>1.   Stopa </a:t>
            </a:r>
            <a:r>
              <a:rPr lang="sk-SK" sz="1600" dirty="0" smtClean="0"/>
              <a:t>cudzia, 120 min. stará, 1000 krokov dlhá, 5 krát lomená (jeden lom je ostrý), vedená cez dva rôzne terény (</a:t>
            </a:r>
            <a:r>
              <a:rPr lang="sk-SK" sz="1600" dirty="0" err="1" smtClean="0"/>
              <a:t>les-oranica</a:t>
            </a:r>
            <a:r>
              <a:rPr lang="sk-SK" sz="1600" dirty="0" smtClean="0"/>
              <a:t>, </a:t>
            </a:r>
            <a:r>
              <a:rPr lang="sk-SK" sz="1600" dirty="0" err="1" smtClean="0"/>
              <a:t>lúka-oranica</a:t>
            </a:r>
            <a:r>
              <a:rPr lang="sk-SK" sz="1600" dirty="0" smtClean="0"/>
              <a:t> apod.) dva predmety na stope, pomocník na konci stopy, začiatok stopy nie je a je umiestnený na úsečke o dĺžke 20 krokov. Časový limit na vypracovanie je 25 minút. Časový limit na vyhľadanie </a:t>
            </a:r>
            <a:r>
              <a:rPr lang="sk-SK" sz="1600" dirty="0" err="1" smtClean="0"/>
              <a:t>nášľapu</a:t>
            </a:r>
            <a:r>
              <a:rPr lang="sk-SK" sz="1600" dirty="0" smtClean="0"/>
              <a:t> 3 min.</a:t>
            </a:r>
          </a:p>
          <a:p>
            <a:pPr lvl="0">
              <a:buNone/>
            </a:pPr>
            <a:r>
              <a:rPr lang="sk-SK" sz="1600" dirty="0" smtClean="0"/>
              <a:t>	1. vyhľadanie </a:t>
            </a:r>
            <a:r>
              <a:rPr lang="sk-SK" sz="1600" dirty="0" err="1" smtClean="0"/>
              <a:t>nášľapu</a:t>
            </a:r>
            <a:r>
              <a:rPr lang="sk-SK" sz="1600" dirty="0" smtClean="0"/>
              <a:t>					 10 bodov</a:t>
            </a:r>
          </a:p>
          <a:p>
            <a:pPr lvl="0">
              <a:buNone/>
            </a:pPr>
            <a:r>
              <a:rPr lang="sk-SK" sz="1600" dirty="0" smtClean="0"/>
              <a:t>	2. sledovanie 1. úseku stopy				15 bodov</a:t>
            </a:r>
          </a:p>
          <a:p>
            <a:pPr lvl="0">
              <a:buNone/>
            </a:pPr>
            <a:r>
              <a:rPr lang="sk-SK" sz="1600" dirty="0" smtClean="0"/>
              <a:t>	3. vypracovanie 1. lomu	                		                                       5 bodov</a:t>
            </a:r>
          </a:p>
          <a:p>
            <a:pPr lvl="0">
              <a:buNone/>
            </a:pPr>
            <a:r>
              <a:rPr lang="sk-SK" sz="1600" dirty="0" smtClean="0"/>
              <a:t>	4. sledovanie 2. úseku stopy			                  15 bodov</a:t>
            </a:r>
          </a:p>
          <a:p>
            <a:pPr lvl="0">
              <a:buNone/>
            </a:pPr>
            <a:r>
              <a:rPr lang="sk-SK" sz="1600" dirty="0" smtClean="0"/>
              <a:t>	5. vypracovanie 2. lomu				                     5 bodov</a:t>
            </a:r>
          </a:p>
          <a:p>
            <a:pPr lvl="0">
              <a:buNone/>
            </a:pPr>
            <a:r>
              <a:rPr lang="sk-SK" sz="1600" dirty="0" smtClean="0"/>
              <a:t>	6. sledovanie 3. úseku stopy				  15 bodov</a:t>
            </a:r>
          </a:p>
          <a:p>
            <a:pPr lvl="0">
              <a:buNone/>
            </a:pPr>
            <a:r>
              <a:rPr lang="sk-SK" sz="1600" dirty="0" smtClean="0"/>
              <a:t>	7. vypracovanie 3. lomu				                      5 bodov</a:t>
            </a:r>
          </a:p>
          <a:p>
            <a:pPr lvl="0">
              <a:buNone/>
            </a:pPr>
            <a:r>
              <a:rPr lang="sk-SK" sz="1600" dirty="0" smtClean="0"/>
              <a:t>	8. sledovanie 4. úseku stopy				  15 bodov</a:t>
            </a:r>
          </a:p>
          <a:p>
            <a:pPr lvl="0">
              <a:buNone/>
            </a:pPr>
            <a:r>
              <a:rPr lang="sk-SK" sz="1600" dirty="0" smtClean="0"/>
              <a:t>	9. vypracovanie 4. lomu				                      5 bodov</a:t>
            </a:r>
          </a:p>
          <a:p>
            <a:pPr lvl="0">
              <a:buNone/>
            </a:pPr>
            <a:r>
              <a:rPr lang="sk-SK" sz="1600" dirty="0" smtClean="0"/>
              <a:t>	10. sledovanie 5. úseku stopy				  15 bodov</a:t>
            </a:r>
          </a:p>
          <a:p>
            <a:pPr lvl="0">
              <a:buNone/>
            </a:pPr>
            <a:r>
              <a:rPr lang="sk-SK" sz="1600" dirty="0" smtClean="0"/>
              <a:t>	11. vypracovanie 5. lomu				                      5 bodov</a:t>
            </a:r>
          </a:p>
          <a:p>
            <a:pPr lvl="0">
              <a:buNone/>
            </a:pPr>
            <a:r>
              <a:rPr lang="sk-SK" sz="1600" dirty="0" smtClean="0"/>
              <a:t>	12. sledovanie 6. úseku stopy				  15 bodov</a:t>
            </a:r>
          </a:p>
          <a:p>
            <a:pPr lvl="0">
              <a:buNone/>
            </a:pPr>
            <a:r>
              <a:rPr lang="sk-SK" sz="1600" dirty="0" smtClean="0"/>
              <a:t>	13. označenie 1.predmetu				                      7 bodov</a:t>
            </a:r>
          </a:p>
          <a:p>
            <a:pPr lvl="0">
              <a:buNone/>
            </a:pPr>
            <a:r>
              <a:rPr lang="sk-SK" sz="1600" dirty="0" smtClean="0"/>
              <a:t>	14. označenie 2. predmetu				                      8 bodov</a:t>
            </a:r>
          </a:p>
          <a:p>
            <a:pPr lvl="0">
              <a:buNone/>
            </a:pPr>
            <a:r>
              <a:rPr lang="sk-SK" sz="1600" u="sng" dirty="0" smtClean="0"/>
              <a:t>	15. označenie osoby				   	  60 bodov</a:t>
            </a:r>
            <a:endParaRPr lang="sk-SK" sz="1600" dirty="0" smtClean="0"/>
          </a:p>
          <a:p>
            <a:pPr>
              <a:buNone/>
            </a:pPr>
            <a:r>
              <a:rPr lang="sk-SK" sz="1600" b="1" dirty="0" smtClean="0"/>
              <a:t>Spolu:							200 bodov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Minimálne dosiahnuteľné body:				                  140 bodov</a:t>
            </a:r>
          </a:p>
          <a:p>
            <a:endParaRPr lang="sk-SK" sz="2000" dirty="0" smtClean="0"/>
          </a:p>
          <a:p>
            <a:endParaRPr lang="sk-SK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876552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Skúška práce záchranárskeho psa </a:t>
            </a:r>
            <a:br>
              <a:rPr lang="sk-SK" b="1" dirty="0" smtClean="0"/>
            </a:br>
            <a:r>
              <a:rPr lang="sk-SK" b="1" dirty="0" smtClean="0">
                <a:solidFill>
                  <a:srgbClr val="C00000"/>
                </a:solidFill>
              </a:rPr>
              <a:t>na stope – SPZP-S 3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Kritéria skúšky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000" dirty="0" smtClean="0"/>
              <a:t>vek psa najmenej 18 mesiacov</a:t>
            </a:r>
          </a:p>
          <a:p>
            <a:pPr lvl="0"/>
            <a:r>
              <a:rPr lang="sk-SK" sz="2000" dirty="0" smtClean="0"/>
              <a:t>účasť na skúške je podmienená splnením skúšky SPZP-S 2</a:t>
            </a:r>
          </a:p>
          <a:p>
            <a:pPr lvl="0"/>
            <a:r>
              <a:rPr lang="sk-SK" sz="2000" dirty="0" smtClean="0"/>
              <a:t>skúšky sa môže zúčastniť len zdravý pes, ktorého fyzická kondícia a telesná konštrukcia a typ vyššej nervovej sústavy dávajú predpoklady pre úspešné absolvovanie skúšky</a:t>
            </a:r>
          </a:p>
          <a:p>
            <a:pPr lvl="0"/>
            <a:r>
              <a:rPr lang="sk-SK" sz="2000" dirty="0" smtClean="0"/>
              <a:t>úspešne vykonaná skúška je vtedy, ak ZT v každej časti skúšky dosiahne najmenej 70 % z dosiahnuteľných bodov</a:t>
            </a:r>
          </a:p>
          <a:p>
            <a:pPr lvl="0"/>
            <a:r>
              <a:rPr lang="sk-SK" sz="2000" dirty="0" smtClean="0"/>
              <a:t>povelová technika je uvedená za cvikom Z- zvukový povel, P- posunkový povel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Predmet skúšky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11200" b="1" dirty="0" smtClean="0">
                <a:solidFill>
                  <a:srgbClr val="FF0000"/>
                </a:solidFill>
              </a:rPr>
              <a:t>Poslušnosť</a:t>
            </a:r>
            <a:endParaRPr lang="sk-SK" sz="11200" dirty="0" smtClean="0">
              <a:solidFill>
                <a:srgbClr val="FF0000"/>
              </a:solidFill>
            </a:endParaRPr>
          </a:p>
          <a:p>
            <a:endParaRPr lang="sk-SK" sz="7200" dirty="0" smtClean="0"/>
          </a:p>
          <a:p>
            <a:pPr lvl="0">
              <a:buNone/>
            </a:pPr>
            <a:r>
              <a:rPr lang="sk-SK" sz="7200" dirty="0" smtClean="0"/>
              <a:t>1. Kladina vysoká 2 m  (tam)  			10 bodov	ZP</a:t>
            </a:r>
          </a:p>
          <a:p>
            <a:pPr lvl="0">
              <a:buNone/>
            </a:pPr>
            <a:r>
              <a:rPr lang="sk-SK" sz="7200" dirty="0" smtClean="0"/>
              <a:t>2. Šplh 1,8 m prekážka typu "A„ (</a:t>
            </a:r>
            <a:r>
              <a:rPr lang="sk-SK" sz="7200" dirty="0" err="1" smtClean="0"/>
              <a:t>tam-späť</a:t>
            </a:r>
            <a:r>
              <a:rPr lang="sk-SK" sz="7200" dirty="0" smtClean="0"/>
              <a:t>)		10 bodov	ZP </a:t>
            </a:r>
          </a:p>
          <a:p>
            <a:pPr lvl="0">
              <a:buNone/>
            </a:pPr>
            <a:r>
              <a:rPr lang="sk-SK" sz="7200" dirty="0" smtClean="0"/>
              <a:t>3. Skok ďaleký 2 m, široký min. 2 m cez priekopu (tam)	10 bodov	ZP</a:t>
            </a:r>
          </a:p>
          <a:p>
            <a:pPr lvl="0">
              <a:buNone/>
            </a:pPr>
            <a:r>
              <a:rPr lang="sk-SK" sz="7200" dirty="0" smtClean="0"/>
              <a:t>4. Plazenie cez rúru 3 m dlhú (tam)			10 bodov	ZP</a:t>
            </a:r>
          </a:p>
          <a:p>
            <a:pPr lvl="0">
              <a:buNone/>
            </a:pPr>
            <a:r>
              <a:rPr lang="sk-SK" sz="7200" dirty="0" smtClean="0"/>
              <a:t>5. Vodorovný rebrík (tam)       			10 bodov	ZP</a:t>
            </a:r>
          </a:p>
          <a:p>
            <a:pPr lvl="0">
              <a:buNone/>
            </a:pPr>
            <a:r>
              <a:rPr lang="sk-SK" sz="7200" dirty="0" smtClean="0"/>
              <a:t>6. </a:t>
            </a:r>
            <a:r>
              <a:rPr lang="sk-SK" sz="7200" dirty="0" err="1" smtClean="0"/>
              <a:t>Aport</a:t>
            </a:r>
            <a:r>
              <a:rPr lang="sk-SK" sz="7200" dirty="0" smtClean="0"/>
              <a:t> k pomocníkovi				10 bodov	ZP</a:t>
            </a:r>
          </a:p>
          <a:p>
            <a:pPr lvl="0">
              <a:buNone/>
            </a:pPr>
            <a:r>
              <a:rPr lang="sk-SK" sz="7200" dirty="0" smtClean="0"/>
              <a:t>7. Pohyblivá kladina na sudoch (tam)			10 bodov	ZP</a:t>
            </a:r>
          </a:p>
          <a:p>
            <a:pPr lvl="0">
              <a:buNone/>
            </a:pPr>
            <a:r>
              <a:rPr lang="sk-SK" sz="7200" dirty="0" smtClean="0"/>
              <a:t>8. Preklápacia prekážka (tam)			10 bodov	ZP</a:t>
            </a:r>
          </a:p>
          <a:p>
            <a:pPr lvl="0">
              <a:buNone/>
            </a:pPr>
            <a:r>
              <a:rPr lang="sk-SK" sz="7200" dirty="0" smtClean="0"/>
              <a:t>9. Vysielanie na cieľ  30 m vzdialený (</a:t>
            </a:r>
            <a:r>
              <a:rPr lang="sk-SK" sz="7200" dirty="0" err="1" smtClean="0"/>
              <a:t>bedňa</a:t>
            </a:r>
            <a:r>
              <a:rPr lang="sk-SK" sz="7200" dirty="0" smtClean="0"/>
              <a:t> a pod.) (tam)10 </a:t>
            </a:r>
            <a:r>
              <a:rPr lang="sk-SK" sz="7200" dirty="0" err="1" smtClean="0"/>
              <a:t>bodovZP</a:t>
            </a:r>
            <a:r>
              <a:rPr lang="sk-SK" sz="7200" dirty="0" smtClean="0"/>
              <a:t> </a:t>
            </a:r>
          </a:p>
          <a:p>
            <a:pPr lvl="0">
              <a:buNone/>
            </a:pPr>
            <a:r>
              <a:rPr lang="sk-SK" sz="7200" u="sng" dirty="0" smtClean="0"/>
              <a:t>10.Dlhodobé odloženie s rušivými vplyvmi		10 bodov ZP</a:t>
            </a:r>
            <a:endParaRPr lang="sk-SK" sz="7200" dirty="0" smtClean="0"/>
          </a:p>
          <a:p>
            <a:pPr>
              <a:buNone/>
            </a:pPr>
            <a:r>
              <a:rPr lang="sk-SK" sz="7200" b="1" dirty="0" smtClean="0"/>
              <a:t>Spolu:						100 bodov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Minimálne dosiahnuteľné body:			  70 bodov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214290"/>
            <a:ext cx="8686800" cy="6357982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sk-SK" sz="4900" b="1" dirty="0" smtClean="0"/>
              <a:t> </a:t>
            </a:r>
            <a:r>
              <a:rPr lang="sk-SK" sz="8000" b="1" dirty="0" smtClean="0">
                <a:solidFill>
                  <a:srgbClr val="00B050"/>
                </a:solidFill>
              </a:rPr>
              <a:t>Stopa cudzia</a:t>
            </a:r>
            <a:r>
              <a:rPr lang="sk-SK" sz="6400" dirty="0" smtClean="0"/>
              <a:t>, 240 min. stará, 2000 krokov dlhá, 6 krát lomená (jeden lom je ostrý, jeden oblúk), stopa je v dvoch úsekoch krížená používanou poľnou cestou (alebo kríženie je zabezpečené iným pomocníkom), 4 predmety na stope, pomocník na konci stopy, začiatok stopy nie je označený a je opatrený predmetom pomocníka položeným na štvorci 20 x 20 krokov. Časový limit na vypracovanie je 40 minút. Časový limit na vyhľadanie predmetu 3 min.</a:t>
            </a:r>
          </a:p>
          <a:p>
            <a:pPr lvl="0">
              <a:buNone/>
            </a:pPr>
            <a:r>
              <a:rPr lang="sk-SK" sz="6400" dirty="0" smtClean="0"/>
              <a:t>	1. vyhľadanie predmetu				  10 bodov</a:t>
            </a:r>
          </a:p>
          <a:p>
            <a:pPr lvl="0">
              <a:buNone/>
            </a:pPr>
            <a:r>
              <a:rPr lang="sk-SK" sz="6400" dirty="0" smtClean="0"/>
              <a:t>	2. sledovanie 1. úseku stopy		                    10 bodov</a:t>
            </a:r>
          </a:p>
          <a:p>
            <a:pPr lvl="0">
              <a:buNone/>
            </a:pPr>
            <a:r>
              <a:rPr lang="sk-SK" sz="6400" dirty="0" smtClean="0"/>
              <a:t>	3. vypracovanie 1. lomu				    5 bodov</a:t>
            </a:r>
          </a:p>
          <a:p>
            <a:pPr lvl="0">
              <a:buNone/>
            </a:pPr>
            <a:r>
              <a:rPr lang="sk-SK" sz="6400" dirty="0" smtClean="0"/>
              <a:t>	4. sledovanie 2. úseku stopy			  10 bodov</a:t>
            </a:r>
          </a:p>
          <a:p>
            <a:pPr lvl="0">
              <a:buNone/>
            </a:pPr>
            <a:r>
              <a:rPr lang="sk-SK" sz="6400" dirty="0" smtClean="0"/>
              <a:t>	5. vypracovanie 2. lomu				    5 bodov</a:t>
            </a:r>
          </a:p>
          <a:p>
            <a:pPr lvl="0">
              <a:buNone/>
            </a:pPr>
            <a:r>
              <a:rPr lang="sk-SK" sz="6400" dirty="0" smtClean="0"/>
              <a:t>	6. sledovanie 3. úseku stopy			  10 bodov</a:t>
            </a:r>
          </a:p>
          <a:p>
            <a:pPr lvl="0">
              <a:buNone/>
            </a:pPr>
            <a:r>
              <a:rPr lang="sk-SK" sz="6400" dirty="0" smtClean="0"/>
              <a:t>	7. vypracovanie 3. lomu				    5 bodov</a:t>
            </a:r>
          </a:p>
          <a:p>
            <a:pPr lvl="0">
              <a:buNone/>
            </a:pPr>
            <a:r>
              <a:rPr lang="sk-SK" sz="6400" dirty="0" smtClean="0"/>
              <a:t>	8. sledovanie 4. úseku stopy			  10 bodov</a:t>
            </a:r>
          </a:p>
          <a:p>
            <a:pPr lvl="0">
              <a:buNone/>
            </a:pPr>
            <a:r>
              <a:rPr lang="sk-SK" sz="6400" dirty="0" smtClean="0"/>
              <a:t>	9. vypracovanie 4. lomu				    5 bodov</a:t>
            </a:r>
          </a:p>
          <a:p>
            <a:pPr lvl="0">
              <a:buNone/>
            </a:pPr>
            <a:r>
              <a:rPr lang="sk-SK" sz="6400" dirty="0" smtClean="0"/>
              <a:t>	10. sledovanie 5. úseku stopy			  10 bodov</a:t>
            </a:r>
          </a:p>
          <a:p>
            <a:pPr lvl="0">
              <a:buNone/>
            </a:pPr>
            <a:r>
              <a:rPr lang="sk-SK" sz="6400" dirty="0" smtClean="0"/>
              <a:t>	11. vypracovanie 5. lomu				    5 bodov</a:t>
            </a:r>
          </a:p>
          <a:p>
            <a:pPr lvl="0">
              <a:buNone/>
            </a:pPr>
            <a:r>
              <a:rPr lang="sk-SK" sz="6400" dirty="0" smtClean="0"/>
              <a:t>	12. sledovanie 6. úseku stopy			  10 bodov</a:t>
            </a:r>
          </a:p>
          <a:p>
            <a:pPr lvl="0">
              <a:buNone/>
            </a:pPr>
            <a:r>
              <a:rPr lang="sk-SK" sz="6400" dirty="0" smtClean="0"/>
              <a:t>	13. vypracovanie 6. lomu				   5 bodov</a:t>
            </a:r>
          </a:p>
          <a:p>
            <a:pPr lvl="0">
              <a:buNone/>
            </a:pPr>
            <a:r>
              <a:rPr lang="sk-SK" sz="6400" dirty="0" smtClean="0"/>
              <a:t>	14. sledovanie 7. úseku stopy		                   10 bodov</a:t>
            </a:r>
          </a:p>
          <a:p>
            <a:pPr lvl="0">
              <a:buNone/>
            </a:pPr>
            <a:r>
              <a:rPr lang="sk-SK" sz="6400" dirty="0" smtClean="0"/>
              <a:t>	15. označenie 1.predmetu				   7 bodov</a:t>
            </a:r>
          </a:p>
          <a:p>
            <a:pPr lvl="0">
              <a:buNone/>
            </a:pPr>
            <a:r>
              <a:rPr lang="sk-SK" sz="6400" dirty="0" smtClean="0"/>
              <a:t>	16. označenie 2. predmetu				    8 bodov</a:t>
            </a:r>
          </a:p>
          <a:p>
            <a:pPr lvl="0">
              <a:buNone/>
            </a:pPr>
            <a:r>
              <a:rPr lang="sk-SK" sz="6400" dirty="0" smtClean="0"/>
              <a:t>	17. označenie 3. predmetu				    7 bodov</a:t>
            </a:r>
          </a:p>
          <a:p>
            <a:pPr lvl="0">
              <a:buNone/>
            </a:pPr>
            <a:r>
              <a:rPr lang="sk-SK" sz="6400" dirty="0" smtClean="0"/>
              <a:t>	18. označenie 4. predmetu				    8 bodov</a:t>
            </a:r>
          </a:p>
          <a:p>
            <a:pPr lvl="0">
              <a:buNone/>
            </a:pPr>
            <a:r>
              <a:rPr lang="sk-SK" sz="6400" u="sng" dirty="0" smtClean="0"/>
              <a:t>	19. označenie osoby				  60 bodov</a:t>
            </a:r>
            <a:endParaRPr lang="sk-SK" sz="6400" dirty="0" smtClean="0"/>
          </a:p>
          <a:p>
            <a:pPr>
              <a:buNone/>
            </a:pPr>
            <a:r>
              <a:rPr lang="sk-SK" sz="6400" b="1" dirty="0" smtClean="0"/>
              <a:t>Spolu:						200 bodov</a:t>
            </a:r>
            <a:endParaRPr lang="sk-SK" sz="6400" dirty="0" smtClean="0"/>
          </a:p>
          <a:p>
            <a:pPr>
              <a:buNone/>
            </a:pPr>
            <a:r>
              <a:rPr lang="sk-SK" sz="6400" dirty="0" smtClean="0"/>
              <a:t>Minimálne dosiahnuteľné body:				140 bodov</a:t>
            </a:r>
          </a:p>
          <a:p>
            <a:pPr>
              <a:buNone/>
            </a:pPr>
            <a:r>
              <a:rPr lang="sk-SK" sz="6400" b="1" dirty="0" smtClean="0"/>
              <a:t>Spolu:						300 bodov</a:t>
            </a:r>
            <a:endParaRPr lang="sk-SK" sz="6400" dirty="0" smtClean="0"/>
          </a:p>
          <a:p>
            <a:pPr>
              <a:buNone/>
            </a:pPr>
            <a:r>
              <a:rPr lang="sk-SK" sz="6400" dirty="0" smtClean="0"/>
              <a:t>Minimálne dosiahnuteľné body:				210 bodov</a:t>
            </a:r>
          </a:p>
          <a:p>
            <a:pPr>
              <a:buNone/>
            </a:pPr>
            <a:r>
              <a:rPr lang="sk-SK" sz="6400" dirty="0" smtClean="0"/>
              <a:t> </a:t>
            </a:r>
          </a:p>
          <a:p>
            <a:endParaRPr lang="sk-SK" sz="6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Podmienky účasti ZT na skúškach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sk-SK" dirty="0" smtClean="0"/>
              <a:t>Na skúškach môže psa viesť len psovod, ktorý pozná ustanovenia tohto NSPZT SR a ktorý je schopný psa zvládnuť v každej situácií.</a:t>
            </a:r>
          </a:p>
          <a:p>
            <a:pPr lvl="0"/>
            <a:r>
              <a:rPr lang="sk-SK" dirty="0" smtClean="0"/>
              <a:t>Psovod je zodpovedný za škody spôsobené psom na majetku alebo na zdraví ďalších osôb a proti týmto rizikám musí byť poistený.</a:t>
            </a:r>
          </a:p>
          <a:p>
            <a:pPr lvl="0"/>
            <a:r>
              <a:rPr lang="sk-SK" dirty="0" smtClean="0"/>
              <a:t>Skúšok sa môže zúčastniť len pes, ktorý svojimi fyzickými a povahovými vlastnosťami je schopný splniť cviky a práce NSPZT SR.</a:t>
            </a:r>
          </a:p>
          <a:p>
            <a:pPr lvl="0"/>
            <a:r>
              <a:rPr lang="sk-SK" dirty="0" smtClean="0"/>
              <a:t>Choré psy, suky v druhej polovici gravidity, dojčiace suky do mesiaca po pôrode sa ku skúškam nepripustia. </a:t>
            </a:r>
          </a:p>
          <a:p>
            <a:pPr lvl="0"/>
            <a:r>
              <a:rPr lang="sk-SK" dirty="0" err="1" smtClean="0"/>
              <a:t>Háravé</a:t>
            </a:r>
            <a:r>
              <a:rPr lang="sk-SK" dirty="0" smtClean="0"/>
              <a:t> suky sa môžu skúšok zúčastniť za predpokladu, že ich preskúšanie bude vykonané oddelene od psov, prípadne na záver skúšok.</a:t>
            </a:r>
          </a:p>
          <a:p>
            <a:pPr lvl="0"/>
            <a:r>
              <a:rPr lang="sk-SK" dirty="0" smtClean="0"/>
              <a:t>Na </a:t>
            </a:r>
            <a:r>
              <a:rPr lang="sk-SK" dirty="0" err="1" smtClean="0"/>
              <a:t>háranie</a:t>
            </a:r>
            <a:r>
              <a:rPr lang="sk-SK" dirty="0" smtClean="0"/>
              <a:t> suky, prípadne na dobu pred a po </a:t>
            </a:r>
            <a:r>
              <a:rPr lang="sk-SK" dirty="0" err="1" smtClean="0"/>
              <a:t>háraní</a:t>
            </a:r>
            <a:r>
              <a:rPr lang="sk-SK" dirty="0" smtClean="0"/>
              <a:t> musí psovod upozorniť vedúceho skúšok pred začatím skúšok.</a:t>
            </a:r>
          </a:p>
          <a:p>
            <a:pPr lvl="0"/>
            <a:r>
              <a:rPr lang="sk-SK" dirty="0" smtClean="0"/>
              <a:t>Psovod musí zabezpečiť, aby </a:t>
            </a:r>
            <a:r>
              <a:rPr lang="sk-SK" dirty="0" err="1" smtClean="0"/>
              <a:t>háravá</a:t>
            </a:r>
            <a:r>
              <a:rPr lang="sk-SK" dirty="0" smtClean="0"/>
              <a:t> suka neprišla do priestorov, kde sa vykonávajú jednotlivé časti skúšok.</a:t>
            </a:r>
          </a:p>
          <a:p>
            <a:pPr lvl="0"/>
            <a:r>
              <a:rPr lang="sk-SK" dirty="0" smtClean="0"/>
              <a:t>Skúšok sa môžu zúčastniť len psy a suky, ktoré sú zdravé a riadne očkované v zmysle veterinárnych predpisov.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Podmienky účasti ZT na skúškach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428736"/>
            <a:ext cx="8686800" cy="5214974"/>
          </a:xfrm>
        </p:spPr>
        <p:txBody>
          <a:bodyPr>
            <a:noAutofit/>
          </a:bodyPr>
          <a:lstStyle/>
          <a:p>
            <a:pPr lvl="0"/>
            <a:r>
              <a:rPr lang="sk-SK" sz="2000" dirty="0" smtClean="0"/>
              <a:t>Pred začatím skúšky je psovod povinný predložiť doklad o očkovaní, resp. o zdravotnom stave psa veterinárovi, ktorý je poverený veterinárnym dozorom nad skúškami.</a:t>
            </a:r>
          </a:p>
          <a:p>
            <a:pPr lvl="0"/>
            <a:r>
              <a:rPr lang="sk-SK" sz="2000" dirty="0" smtClean="0"/>
              <a:t>Najnižší vek psa  je určený kritériami pre  jednotlivé druhy skúšok.</a:t>
            </a:r>
          </a:p>
          <a:p>
            <a:pPr lvl="0"/>
            <a:r>
              <a:rPr lang="sk-SK" sz="2000" dirty="0" smtClean="0"/>
              <a:t>Každý ZT môže nastúpiť v ten istý deň len na jednu skúšku a u jedného usporiadateľa.</a:t>
            </a:r>
          </a:p>
          <a:p>
            <a:pPr lvl="0"/>
            <a:r>
              <a:rPr lang="sk-SK" sz="2000" dirty="0" smtClean="0"/>
              <a:t>Na skúšku vyššieho stupňa môže nastúpiť len za predpokladu splnenia skúšky nižšieho stupňa daného druhu skúšky.</a:t>
            </a:r>
          </a:p>
          <a:p>
            <a:pPr lvl="0"/>
            <a:r>
              <a:rPr lang="sk-SK" sz="2000" dirty="0" smtClean="0"/>
              <a:t>Splnená skúška sa zapisuje do pracovnej knižky ZT.</a:t>
            </a:r>
          </a:p>
          <a:p>
            <a:pPr lvl="0"/>
            <a:r>
              <a:rPr lang="sk-SK" sz="2000" dirty="0" smtClean="0"/>
              <a:t>Psovod môže odmietnuť zapísanie skúšky pokiaľ nie je spokojný s dosiahnutou známkou a môže v najbližšom termíne skúšku opakovať.</a:t>
            </a:r>
          </a:p>
          <a:p>
            <a:pPr lvl="0"/>
            <a:r>
              <a:rPr lang="sk-SK" sz="2000" dirty="0" smtClean="0"/>
              <a:t>Ak ZT nesplní skúšku môže ju opakovať v najbližšom termíne, nie však v ten istý deň.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Podmienky účasti ZT na skúškach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357298"/>
            <a:ext cx="8686800" cy="5286412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sk-SK" sz="8800" dirty="0" smtClean="0"/>
              <a:t>Konanie skúšok sa zverejňuje v kalendári záchranárskych podujatí s označením:</a:t>
            </a:r>
          </a:p>
          <a:p>
            <a:pPr>
              <a:buFont typeface="Wingdings" pitchFamily="2" charset="2"/>
              <a:buChar char="q"/>
            </a:pPr>
            <a:r>
              <a:rPr lang="sk-SK" sz="8000" dirty="0" smtClean="0"/>
              <a:t>miesta a dátumu konania skúšok</a:t>
            </a:r>
          </a:p>
          <a:p>
            <a:pPr lvl="0">
              <a:buFont typeface="Wingdings" pitchFamily="2" charset="2"/>
              <a:buChar char="q"/>
            </a:pPr>
            <a:r>
              <a:rPr lang="sk-SK" sz="8000" dirty="0" smtClean="0"/>
              <a:t>druhu a stupňa skúšok, ktoré sa budú na akcii vykonávať</a:t>
            </a:r>
          </a:p>
          <a:p>
            <a:pPr lvl="0">
              <a:buFont typeface="Wingdings" pitchFamily="2" charset="2"/>
              <a:buChar char="q"/>
            </a:pPr>
            <a:r>
              <a:rPr lang="sk-SK" sz="8000" dirty="0" smtClean="0"/>
              <a:t>mena a bydliska vedúceho skúšok</a:t>
            </a:r>
          </a:p>
          <a:p>
            <a:pPr>
              <a:buFont typeface="Wingdings" pitchFamily="2" charset="2"/>
              <a:buChar char="q"/>
            </a:pPr>
            <a:r>
              <a:rPr lang="sk-SK" sz="8000" dirty="0" smtClean="0"/>
              <a:t>mena rozhodcu, ktorý je na skúšky delegovaný</a:t>
            </a:r>
          </a:p>
          <a:p>
            <a:pPr lvl="0"/>
            <a:endParaRPr lang="sk-SK" sz="8000" dirty="0" smtClean="0"/>
          </a:p>
          <a:p>
            <a:pPr lvl="0"/>
            <a:r>
              <a:rPr lang="sk-SK" sz="8000" dirty="0" smtClean="0"/>
              <a:t>Prihláška na skúšku sa podáva vedúcemu skúšok najneskôr 14 dní pred začiatkom konania skúšok.</a:t>
            </a:r>
          </a:p>
          <a:p>
            <a:pPr lvl="0"/>
            <a:r>
              <a:rPr lang="sk-SK" sz="8000" dirty="0" smtClean="0"/>
              <a:t>Prihláška musí obsahovať:</a:t>
            </a:r>
          </a:p>
          <a:p>
            <a:pPr lvl="0"/>
            <a:r>
              <a:rPr lang="sk-SK" sz="8000" dirty="0" smtClean="0"/>
              <a:t>druh a stupeň skúšky, na ktorú sa ZT prihlasuje</a:t>
            </a:r>
          </a:p>
          <a:p>
            <a:pPr lvl="0"/>
            <a:r>
              <a:rPr lang="sk-SK" sz="8000" dirty="0" smtClean="0"/>
              <a:t>meno, chovateľskú stanicu, plemeno, dátum narodenia, pohlavie a číslo zápisu psa</a:t>
            </a:r>
          </a:p>
          <a:p>
            <a:pPr lvl="0"/>
            <a:r>
              <a:rPr lang="sk-SK" sz="8000" dirty="0" smtClean="0"/>
              <a:t>meno, bydlisko, rok narodenia, názov členskej organizácie psovoda.</a:t>
            </a:r>
          </a:p>
          <a:p>
            <a:pPr lvl="0"/>
            <a:r>
              <a:rPr lang="sk-SK" sz="8000" dirty="0" smtClean="0"/>
              <a:t>Výšku štartovného určuje usporiadateľ.</a:t>
            </a:r>
          </a:p>
          <a:p>
            <a:pPr lvl="0"/>
            <a:r>
              <a:rPr lang="sk-SK" sz="8000" dirty="0" smtClean="0"/>
              <a:t>Štartovné musí byť uhradené spoločne s prihláškou. Výnimku z tohto ustanovenia môže urobiť len usporiadateľ, ktorý po dohode so psovodmi určí termín úhrady štartovného.</a:t>
            </a:r>
          </a:p>
          <a:p>
            <a:pPr>
              <a:buNone/>
            </a:pPr>
            <a:r>
              <a:rPr lang="sk-SK" sz="8000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a">
  <a:themeElements>
    <a:clrScheme name="Cest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260</TotalTime>
  <Words>1212</Words>
  <Application>Microsoft Office PowerPoint</Application>
  <PresentationFormat>Předvádění na obrazovce (4:3)</PresentationFormat>
  <Paragraphs>658</Paragraphs>
  <Slides>65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65</vt:i4>
      </vt:variant>
    </vt:vector>
  </HeadingPairs>
  <TitlesOfParts>
    <vt:vector size="66" baseType="lpstr">
      <vt:lpstr>Cesta</vt:lpstr>
      <vt:lpstr>NÁRODNÝ SKÚŠOBNÝ PORIADOK  ZÁCHRANÁRSKYCH TÍMOV SR 1. časť</vt:lpstr>
      <vt:lpstr>Definícia pojmov</vt:lpstr>
      <vt:lpstr>Definícia pojmov</vt:lpstr>
      <vt:lpstr>Definícia pojmov</vt:lpstr>
      <vt:lpstr>Zloženie NSPZT SR: </vt:lpstr>
      <vt:lpstr>Skúšky NSPZT SR delíme:</vt:lpstr>
      <vt:lpstr>Podmienky účasti ZT na skúškach</vt:lpstr>
      <vt:lpstr>Podmienky účasti ZT na skúškach</vt:lpstr>
      <vt:lpstr>Podmienky účasti ZT na skúškach</vt:lpstr>
      <vt:lpstr>Organizovanie skúšok a prípustné  množstvo psov na skúškach </vt:lpstr>
      <vt:lpstr>Snímek 11</vt:lpstr>
      <vt:lpstr>Delegovanie rozhodcov, vedúcich skúšok a pomocníkov</vt:lpstr>
      <vt:lpstr>Miesto na usporiadanie skúšok</vt:lpstr>
      <vt:lpstr>Výstroj psovoda a psa</vt:lpstr>
      <vt:lpstr>Snímek 15</vt:lpstr>
      <vt:lpstr>Snímek 16</vt:lpstr>
      <vt:lpstr>Snímek 17</vt:lpstr>
      <vt:lpstr>Snímek 18</vt:lpstr>
      <vt:lpstr>Poradie a posudzovanie cvikov </vt:lpstr>
      <vt:lpstr>Záznamy o záchranárskych skúškach</vt:lpstr>
      <vt:lpstr>Určenie výcvikovej známky a značky</vt:lpstr>
      <vt:lpstr>Práva a povinnosti </vt:lpstr>
      <vt:lpstr>Snímek 23</vt:lpstr>
      <vt:lpstr>Snímek 24</vt:lpstr>
      <vt:lpstr>Snímek 25</vt:lpstr>
      <vt:lpstr>Snímek 26</vt:lpstr>
      <vt:lpstr>Snímek 27</vt:lpstr>
      <vt:lpstr>Snímek 28</vt:lpstr>
      <vt:lpstr>Snímek 29</vt:lpstr>
      <vt:lpstr>Snímek 30</vt:lpstr>
      <vt:lpstr>Snímek 31</vt:lpstr>
      <vt:lpstr>Snímek 32</vt:lpstr>
      <vt:lpstr>Skúška všestranného  záchranárskeho minima – SVZM </vt:lpstr>
      <vt:lpstr>Snímek 34</vt:lpstr>
      <vt:lpstr>Predmet skúšky</vt:lpstr>
      <vt:lpstr>Snímek 36</vt:lpstr>
      <vt:lpstr>Snímek 37</vt:lpstr>
      <vt:lpstr>Snímek 38</vt:lpstr>
      <vt:lpstr>Skúška práce záchranárskeho psa v ruine – SPZP-R 1</vt:lpstr>
      <vt:lpstr>Kritéria skúšky</vt:lpstr>
      <vt:lpstr>Predmet skúšky</vt:lpstr>
      <vt:lpstr>Snímek 42</vt:lpstr>
      <vt:lpstr>Snímek 43</vt:lpstr>
      <vt:lpstr>Skúška práce záchranárskeho psa v ruine – SPZP-R 2 </vt:lpstr>
      <vt:lpstr>Kritéria skúšky</vt:lpstr>
      <vt:lpstr>Predmet skúšky</vt:lpstr>
      <vt:lpstr>Snímek 47</vt:lpstr>
      <vt:lpstr>Snímek 48</vt:lpstr>
      <vt:lpstr>Skúška práce záchranárskeho psa v ruine – SPZP-R 3</vt:lpstr>
      <vt:lpstr>Kritéria skúšky </vt:lpstr>
      <vt:lpstr>Predmet skúšky  </vt:lpstr>
      <vt:lpstr>Snímek 52</vt:lpstr>
      <vt:lpstr>Snímek 53</vt:lpstr>
      <vt:lpstr>Skúška práce záchranárskeho psa  na stope – SPZP-S 1 </vt:lpstr>
      <vt:lpstr>Kritéria skúšky</vt:lpstr>
      <vt:lpstr>Predmet skúšky</vt:lpstr>
      <vt:lpstr>Snímek 57</vt:lpstr>
      <vt:lpstr>Skúška práce záchranárskeho psa  na stope – SPZP-S 2</vt:lpstr>
      <vt:lpstr>Kritéria skúšky</vt:lpstr>
      <vt:lpstr>Predmet skúšky</vt:lpstr>
      <vt:lpstr>Snímek 61</vt:lpstr>
      <vt:lpstr>Skúška práce záchranárskeho psa  na stope – SPZP-S 3 </vt:lpstr>
      <vt:lpstr>Kritéria skúšky</vt:lpstr>
      <vt:lpstr>Predmet skúšky </vt:lpstr>
      <vt:lpstr>Snímek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NÁRODNÝ SKÚŠOBNÝ PORIADOK  ZÁCHRANÁRSKYCH TÍMOV SR </dc:title>
  <dc:creator>Curlik</dc:creator>
  <cp:lastModifiedBy>Curlik</cp:lastModifiedBy>
  <cp:revision>121</cp:revision>
  <dcterms:created xsi:type="dcterms:W3CDTF">2008-02-14T15:12:22Z</dcterms:created>
  <dcterms:modified xsi:type="dcterms:W3CDTF">2008-02-15T20:43:11Z</dcterms:modified>
</cp:coreProperties>
</file>