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5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A6A0E-7499-4815-B961-70A61004C14A}" v="3" dt="2020-11-09T14:55:2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.fejkov15@gmail.com" userId="89d134a6b134ccfd" providerId="LiveId" clId="{062A6A0E-7499-4815-B961-70A61004C14A}"/>
    <pc:docChg chg="modSld">
      <pc:chgData name="veronika.fejkov15@gmail.com" userId="89d134a6b134ccfd" providerId="LiveId" clId="{062A6A0E-7499-4815-B961-70A61004C14A}" dt="2020-11-09T14:55:25.334" v="2" actId="20577"/>
      <pc:docMkLst>
        <pc:docMk/>
      </pc:docMkLst>
      <pc:sldChg chg="modSp">
        <pc:chgData name="veronika.fejkov15@gmail.com" userId="89d134a6b134ccfd" providerId="LiveId" clId="{062A6A0E-7499-4815-B961-70A61004C14A}" dt="2020-11-09T14:55:25.334" v="2" actId="20577"/>
        <pc:sldMkLst>
          <pc:docMk/>
          <pc:sldMk cId="1805366934" sldId="259"/>
        </pc:sldMkLst>
        <pc:spChg chg="mod">
          <ac:chgData name="veronika.fejkov15@gmail.com" userId="89d134a6b134ccfd" providerId="LiveId" clId="{062A6A0E-7499-4815-B961-70A61004C14A}" dt="2020-11-09T14:55:25.334" v="2" actId="20577"/>
          <ac:spMkLst>
            <pc:docMk/>
            <pc:sldMk cId="1805366934" sldId="259"/>
            <ac:spMk id="3" creationId="{3A8384E3-8115-4128-808B-628827481270}"/>
          </ac:spMkLst>
        </pc:spChg>
      </pc:sldChg>
      <pc:sldChg chg="modSp">
        <pc:chgData name="veronika.fejkov15@gmail.com" userId="89d134a6b134ccfd" providerId="LiveId" clId="{062A6A0E-7499-4815-B961-70A61004C14A}" dt="2020-11-05T08:20:31.221" v="1" actId="20577"/>
        <pc:sldMkLst>
          <pc:docMk/>
          <pc:sldMk cId="1701091901" sldId="260"/>
        </pc:sldMkLst>
        <pc:spChg chg="mod">
          <ac:chgData name="veronika.fejkov15@gmail.com" userId="89d134a6b134ccfd" providerId="LiveId" clId="{062A6A0E-7499-4815-B961-70A61004C14A}" dt="2020-11-05T08:20:31.221" v="1" actId="20577"/>
          <ac:spMkLst>
            <pc:docMk/>
            <pc:sldMk cId="1701091901" sldId="260"/>
            <ac:spMk id="8" creationId="{4C6041BB-C56D-4F8A-9519-4BC384C8C8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2B13DB2-968B-4365-AE34-A7C73F71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72CD712B-47C5-4999-9A38-537E5D883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4B042BC6-7B1D-4593-A603-6ED86015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524C757-A043-4118-B593-B4153AAA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80C5FE15-A950-41FB-8A7D-32215D7A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0078BCD5-A326-4AF8-9A98-706FEFF5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68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BFE537-F184-4B88-9477-58B4B37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3101F2D2-1B66-491B-82C8-58154D97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6C34DF5-B25E-456A-ACC1-68B3C54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FF48ED4-EADB-483E-B4D4-09873D92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AC19E99-D751-4EE9-8642-6F9C231F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15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ABFD82DF-AA2B-4FBC-8137-076DB6F8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468186CC-F885-47F4-AABC-E593BED0B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72AD399-9B27-4AE3-9320-DB387AC3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A004C65-EBDE-4840-83A6-BDDFBE91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3E209A9-23E7-4972-9AE6-B2446742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91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A1CC449-2A19-46CB-B715-BAF97744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E8F29A79-5FEB-41FB-8926-14597BB3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D4C32AE8-AF5D-4E2C-A3BF-8C089649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E59A539-CDF8-4DF1-A035-F1A20473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5DAC7D2A-D7CF-4403-9D71-D6B1BC47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51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33C23AB-C95C-4782-965C-B00BAC02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09EB391-790F-497E-ABCA-80DC3608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6968E1D5-F4C0-420B-9100-7A3E8B2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43A5519-DDA4-4E23-AA8B-61BF4676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2B0D437-B2A8-415E-9F71-347DDB9A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0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82F59F6-5E57-412E-86A9-68C4EAB8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AAF2AF0-4074-4592-8983-1CE54868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62A6FF1-1A59-4B05-A337-C25D7F8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FE1DBB8-7479-4A54-BFA2-BFBACC0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101FBB6-8D45-4144-90E5-6A174A1C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55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CB340C3-D135-4E93-A066-DC732388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FDDD6FF-C350-4323-8EDD-71AEBD40B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B4568D30-23B9-4866-A515-52507EA1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3D852C85-25A2-415A-8E73-79FA3EB0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CCC8DAEB-0D71-42B1-93CE-196A802C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76609BE-B9A3-455E-B485-15ED35B4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2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18524F5-A354-468B-B99C-76EE4BF6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620C01F7-CD4C-4081-A05D-778F3079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06F3428D-A33B-4997-9BD4-0F802EC7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4FBBE341-D31D-4876-B781-EC05C2C34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4ECA9A5B-47E9-4E5B-A711-B744BD443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3C3171CE-7535-43F8-96A7-052C5938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58144EE8-4ADB-4AFC-885E-74FEDC93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0F2F89F5-DDED-49CF-98CF-D907D01E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12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D51DB6-F2EB-4E63-BB9F-D0848C34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F1BDF7A7-DC5B-4F10-9701-3CFD04C5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5CFCB4C9-1BA1-4F4F-BBA3-7C1102C8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A4FAA979-33BE-4D3B-9895-AC0E8C3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8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0C8B6CBF-2ABF-4D96-97F1-1C1D6219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1E388727-93DF-49C7-81C8-E257A931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1A7E6824-05BA-4952-87D9-F3C1370C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7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F767F35-1AEB-4050-94E2-52028725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FBE970E-5360-4784-B2B3-290C6734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AE7E7A3C-283D-4BC5-926B-0305B3B7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24C76B35-8DC7-4DE5-A336-C3BE15F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597A5A5F-DC58-44AA-B4C7-60CB0659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B12AADE-11DE-4DB4-82B8-0CC33DB5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9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752A696E-4E34-4735-9615-19F99F56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41BB40E2-70DC-46FB-B04F-5E0379BB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016B9A5-68FA-4546-BFF5-FE0C47EA5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5EC38E13-005B-4A12-BFED-217983ED5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8ACEA45-94E5-4626-8849-6B32D7EB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B4A12B6-EF0D-43E8-8C17-4FAD4D2766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E107525-0C02-447F-8A3F-553320A72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9C94A5CE-9CB9-452D-9668-6A4051A1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sk-SK" sz="5400" b="1" dirty="0"/>
              <a:t>Najväčší Spoločný Deliteľ</a:t>
            </a:r>
            <a:br>
              <a:rPr lang="sk-SK" sz="5400" b="1" dirty="0"/>
            </a:br>
            <a:r>
              <a:rPr lang="sk-SK" sz="5400" b="1" dirty="0"/>
              <a:t>najmenší spoločný násobok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C32EBFA1-1204-4273-B8D2-3CB36166E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0051" y="4892486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k-SK" sz="2000" dirty="0"/>
              <a:t>5.11.2020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7A42E3-05D8-4A0B-9D4E-20EF581E5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EE9A54B-189D-4645-8254-FDC4210EC6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11CE48F-D5E4-4520-AF1E-8F85CFBDA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41448851-39AD-4943-BF9C-C50704E08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1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xmlns="" id="{64EADF76-E493-405C-99C6-7E37FBA5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1582"/>
            <a:ext cx="10668000" cy="1343025"/>
          </a:xfrm>
        </p:spPr>
        <p:txBody>
          <a:bodyPr>
            <a:normAutofit/>
          </a:bodyPr>
          <a:lstStyle/>
          <a:p>
            <a:r>
              <a:rPr lang="sk-SK" b="1" dirty="0"/>
              <a:t>Najväčší spoločný deliteľ = NSD</a:t>
            </a:r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xmlns="" id="{45A8E16E-416D-4B95-8B1D-2D29B90B50D9}"/>
              </a:ext>
            </a:extLst>
          </p:cNvPr>
          <p:cNvSpPr txBox="1">
            <a:spLocks/>
          </p:cNvSpPr>
          <p:nvPr/>
        </p:nvSpPr>
        <p:spPr>
          <a:xfrm>
            <a:off x="-1088255" y="6274925"/>
            <a:ext cx="12229729" cy="116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i="1" dirty="0" err="1"/>
              <a:t>link</a:t>
            </a:r>
            <a:r>
              <a:rPr lang="sk-SK" i="1" dirty="0"/>
              <a:t> na video s vysvetlením: https://www.youtube.com/watch?v=wrzRuOsRpjM</a:t>
            </a:r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xmlns="" id="{A833BE38-41CE-4308-8E51-6F806718ACB3}"/>
              </a:ext>
            </a:extLst>
          </p:cNvPr>
          <p:cNvSpPr txBox="1">
            <a:spLocks/>
          </p:cNvSpPr>
          <p:nvPr/>
        </p:nvSpPr>
        <p:spPr>
          <a:xfrm>
            <a:off x="147781" y="1881043"/>
            <a:ext cx="6772564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D(6) = množina všetkých deliteľov čísla 6</a:t>
            </a:r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xmlns="" id="{F0CAD7F7-4BDF-416E-A93E-25EC3F76458F}"/>
              </a:ext>
            </a:extLst>
          </p:cNvPr>
          <p:cNvSpPr txBox="1">
            <a:spLocks/>
          </p:cNvSpPr>
          <p:nvPr/>
        </p:nvSpPr>
        <p:spPr>
          <a:xfrm>
            <a:off x="994064" y="2308625"/>
            <a:ext cx="2329872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= {1, 2, 3, 6}</a:t>
            </a:r>
          </a:p>
        </p:txBody>
      </p:sp>
      <p:sp>
        <p:nvSpPr>
          <p:cNvPr id="13" name="Zástupný objekt pre obsah 2">
            <a:extLst>
              <a:ext uri="{FF2B5EF4-FFF2-40B4-BE49-F238E27FC236}">
                <a16:creationId xmlns:a16="http://schemas.microsoft.com/office/drawing/2014/main" xmlns="" id="{21E8B14A-1333-4087-A68B-046C2448156A}"/>
              </a:ext>
            </a:extLst>
          </p:cNvPr>
          <p:cNvSpPr txBox="1">
            <a:spLocks/>
          </p:cNvSpPr>
          <p:nvPr/>
        </p:nvSpPr>
        <p:spPr>
          <a:xfrm>
            <a:off x="332509" y="3225792"/>
            <a:ext cx="6772564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D(12) = množina všetkých deliteľov čísla 12</a:t>
            </a:r>
          </a:p>
        </p:txBody>
      </p:sp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xmlns="" id="{980871DE-A94A-4461-AF79-3156B51686DD}"/>
              </a:ext>
            </a:extLst>
          </p:cNvPr>
          <p:cNvSpPr txBox="1">
            <a:spLocks/>
          </p:cNvSpPr>
          <p:nvPr/>
        </p:nvSpPr>
        <p:spPr>
          <a:xfrm>
            <a:off x="994064" y="3692228"/>
            <a:ext cx="3574472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= {1, 2, 3, 4, 6, 12}</a:t>
            </a:r>
          </a:p>
        </p:txBody>
      </p:sp>
      <p:sp>
        <p:nvSpPr>
          <p:cNvPr id="15" name="Zástupný objekt pre obsah 2">
            <a:extLst>
              <a:ext uri="{FF2B5EF4-FFF2-40B4-BE49-F238E27FC236}">
                <a16:creationId xmlns:a16="http://schemas.microsoft.com/office/drawing/2014/main" xmlns="" id="{F80C8B75-6E03-4123-B3F0-E9618170DC29}"/>
              </a:ext>
            </a:extLst>
          </p:cNvPr>
          <p:cNvSpPr txBox="1">
            <a:spLocks/>
          </p:cNvSpPr>
          <p:nvPr/>
        </p:nvSpPr>
        <p:spPr>
          <a:xfrm>
            <a:off x="1617888" y="4570541"/>
            <a:ext cx="8484385" cy="116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rgbClr val="FF0000"/>
                </a:solidFill>
              </a:rPr>
              <a:t>Aký je najväčší spoločný deliteľ týchto čísel? 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077C9447-A9BF-45CF-AD46-0275922B4433}"/>
              </a:ext>
            </a:extLst>
          </p:cNvPr>
          <p:cNvSpPr/>
          <p:nvPr/>
        </p:nvSpPr>
        <p:spPr>
          <a:xfrm>
            <a:off x="2568864" y="2338860"/>
            <a:ext cx="424872" cy="411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xmlns="" id="{1EA0C5F2-F1B9-44A1-9729-D30983D8C452}"/>
              </a:ext>
            </a:extLst>
          </p:cNvPr>
          <p:cNvSpPr/>
          <p:nvPr/>
        </p:nvSpPr>
        <p:spPr>
          <a:xfrm>
            <a:off x="3109191" y="3715326"/>
            <a:ext cx="424872" cy="411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Zástupný objekt pre obsah 2">
            <a:extLst>
              <a:ext uri="{FF2B5EF4-FFF2-40B4-BE49-F238E27FC236}">
                <a16:creationId xmlns:a16="http://schemas.microsoft.com/office/drawing/2014/main" xmlns="" id="{E1DF4251-11B9-49E2-9A2C-7B8099BEA566}"/>
              </a:ext>
            </a:extLst>
          </p:cNvPr>
          <p:cNvSpPr txBox="1">
            <a:spLocks/>
          </p:cNvSpPr>
          <p:nvPr/>
        </p:nvSpPr>
        <p:spPr>
          <a:xfrm>
            <a:off x="1617889" y="5253722"/>
            <a:ext cx="8484384" cy="62000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/>
              <a:t>NSD = najväčší deliteľ zo všetkých možných</a:t>
            </a:r>
          </a:p>
        </p:txBody>
      </p:sp>
    </p:spTree>
    <p:extLst>
      <p:ext uri="{BB962C8B-B14F-4D97-AF65-F5344CB8AC3E}">
        <p14:creationId xmlns:p14="http://schemas.microsoft.com/office/powerpoint/2010/main" val="25766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xmlns="" id="{64EADF76-E493-405C-99C6-7E37FBA5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15" y="366597"/>
            <a:ext cx="10668000" cy="1039091"/>
          </a:xfrm>
        </p:spPr>
        <p:txBody>
          <a:bodyPr>
            <a:normAutofit fontScale="90000"/>
          </a:bodyPr>
          <a:lstStyle/>
          <a:p>
            <a:r>
              <a:rPr lang="sk-SK" sz="6600" b="1" dirty="0"/>
              <a:t>najmenší spoločný násobok = </a:t>
            </a:r>
            <a:r>
              <a:rPr lang="sk-SK" sz="6700" b="1" dirty="0" err="1"/>
              <a:t>nsn</a:t>
            </a:r>
            <a:endParaRPr lang="sk-SK" sz="66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E64A5BD-2A5E-4288-9B38-1FC541FCF358}"/>
              </a:ext>
            </a:extLst>
          </p:cNvPr>
          <p:cNvSpPr txBox="1">
            <a:spLocks/>
          </p:cNvSpPr>
          <p:nvPr/>
        </p:nvSpPr>
        <p:spPr>
          <a:xfrm>
            <a:off x="-990600" y="6193438"/>
            <a:ext cx="12229729" cy="116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i="1" dirty="0" err="1"/>
              <a:t>link</a:t>
            </a:r>
            <a:r>
              <a:rPr lang="sk-SK" i="1" dirty="0"/>
              <a:t> na video s vysvetlením: https://www.youtube.com/watch?v=XEuvinbBRf4 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xmlns="" id="{481D4F50-88D1-492C-B2A2-2157B84DA98D}"/>
              </a:ext>
            </a:extLst>
          </p:cNvPr>
          <p:cNvSpPr txBox="1">
            <a:spLocks/>
          </p:cNvSpPr>
          <p:nvPr/>
        </p:nvSpPr>
        <p:spPr>
          <a:xfrm>
            <a:off x="75925" y="1805288"/>
            <a:ext cx="6772564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n(6) = množina násobkov čísla 6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xmlns="" id="{FBB550D9-20D9-4CD3-AAFF-7F0E733D45C1}"/>
              </a:ext>
            </a:extLst>
          </p:cNvPr>
          <p:cNvSpPr txBox="1">
            <a:spLocks/>
          </p:cNvSpPr>
          <p:nvPr/>
        </p:nvSpPr>
        <p:spPr>
          <a:xfrm>
            <a:off x="1218723" y="2228750"/>
            <a:ext cx="6111010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= {6, 12, 18, 24, 30, 36, 42, 48, ...}</a:t>
            </a:r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xmlns="" id="{918E7BF0-EAD9-4DC1-B4EF-D8A4A5ED90EF}"/>
              </a:ext>
            </a:extLst>
          </p:cNvPr>
          <p:cNvSpPr txBox="1">
            <a:spLocks/>
          </p:cNvSpPr>
          <p:nvPr/>
        </p:nvSpPr>
        <p:spPr>
          <a:xfrm>
            <a:off x="277090" y="3123655"/>
            <a:ext cx="6772564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n(12) = množina násobkov čísla 12</a:t>
            </a:r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xmlns="" id="{145AF7C1-ED41-4407-96E2-8513DAE3EE14}"/>
              </a:ext>
            </a:extLst>
          </p:cNvPr>
          <p:cNvSpPr txBox="1">
            <a:spLocks/>
          </p:cNvSpPr>
          <p:nvPr/>
        </p:nvSpPr>
        <p:spPr>
          <a:xfrm>
            <a:off x="1080805" y="3590091"/>
            <a:ext cx="6386845" cy="668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= {12, 24, 36, 48, 60, 72, 84, ...}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xmlns="" id="{3740FD1A-1D67-4871-B750-94A55BB001D8}"/>
              </a:ext>
            </a:extLst>
          </p:cNvPr>
          <p:cNvSpPr txBox="1">
            <a:spLocks/>
          </p:cNvSpPr>
          <p:nvPr/>
        </p:nvSpPr>
        <p:spPr>
          <a:xfrm>
            <a:off x="1317792" y="4439872"/>
            <a:ext cx="9367646" cy="116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rgbClr val="FF0000"/>
                </a:solidFill>
              </a:rPr>
              <a:t>Aký je najmenší spoločný násobok týchto čísel? 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DB0E8CED-1757-4D74-A228-9C6C32C394BE}"/>
              </a:ext>
            </a:extLst>
          </p:cNvPr>
          <p:cNvSpPr/>
          <p:nvPr/>
        </p:nvSpPr>
        <p:spPr>
          <a:xfrm>
            <a:off x="2374776" y="3615860"/>
            <a:ext cx="424872" cy="411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xmlns="" id="{63F07D88-086E-4E3E-BE23-67B1D986B4E3}"/>
              </a:ext>
            </a:extLst>
          </p:cNvPr>
          <p:cNvSpPr txBox="1">
            <a:spLocks/>
          </p:cNvSpPr>
          <p:nvPr/>
        </p:nvSpPr>
        <p:spPr>
          <a:xfrm>
            <a:off x="1729442" y="5159723"/>
            <a:ext cx="8542021" cy="57488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i="1" dirty="0" err="1"/>
              <a:t>nsn</a:t>
            </a:r>
            <a:r>
              <a:rPr lang="sk-SK" sz="3200" i="1" dirty="0"/>
              <a:t> = najmenší násobok zo všetkých možných</a:t>
            </a: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xmlns="" id="{88E8088D-0E51-42AF-BCE5-083882F6156F}"/>
              </a:ext>
            </a:extLst>
          </p:cNvPr>
          <p:cNvCxnSpPr/>
          <p:nvPr/>
        </p:nvCxnSpPr>
        <p:spPr>
          <a:xfrm>
            <a:off x="2565646" y="2654424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xmlns="" id="{3715AAD5-1257-465D-93EF-8747C961D8BA}"/>
              </a:ext>
            </a:extLst>
          </p:cNvPr>
          <p:cNvCxnSpPr/>
          <p:nvPr/>
        </p:nvCxnSpPr>
        <p:spPr>
          <a:xfrm>
            <a:off x="3663372" y="2670712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xmlns="" id="{4D20D5BA-4D69-4E4D-BE7C-594CCFF1E94A}"/>
              </a:ext>
            </a:extLst>
          </p:cNvPr>
          <p:cNvCxnSpPr/>
          <p:nvPr/>
        </p:nvCxnSpPr>
        <p:spPr>
          <a:xfrm>
            <a:off x="4742524" y="2654424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xmlns="" id="{7E2DBA24-FD3E-4B49-8CF3-D26A2C47CD2B}"/>
              </a:ext>
            </a:extLst>
          </p:cNvPr>
          <p:cNvCxnSpPr/>
          <p:nvPr/>
        </p:nvCxnSpPr>
        <p:spPr>
          <a:xfrm>
            <a:off x="5742293" y="2670712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xmlns="" id="{2FE3AACF-4F0C-4EB8-B588-15F61062359A}"/>
              </a:ext>
            </a:extLst>
          </p:cNvPr>
          <p:cNvCxnSpPr/>
          <p:nvPr/>
        </p:nvCxnSpPr>
        <p:spPr>
          <a:xfrm>
            <a:off x="2374776" y="4058575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xmlns="" id="{BF98242C-88A8-4F29-9451-8FC7ACF87DA2}"/>
              </a:ext>
            </a:extLst>
          </p:cNvPr>
          <p:cNvCxnSpPr/>
          <p:nvPr/>
        </p:nvCxnSpPr>
        <p:spPr>
          <a:xfrm>
            <a:off x="2947386" y="4058575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>
            <a:extLst>
              <a:ext uri="{FF2B5EF4-FFF2-40B4-BE49-F238E27FC236}">
                <a16:creationId xmlns:a16="http://schemas.microsoft.com/office/drawing/2014/main" xmlns="" id="{8048A721-49A0-4FD2-ACA2-4E4514E39F63}"/>
              </a:ext>
            </a:extLst>
          </p:cNvPr>
          <p:cNvCxnSpPr/>
          <p:nvPr/>
        </p:nvCxnSpPr>
        <p:spPr>
          <a:xfrm>
            <a:off x="3472502" y="4058575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xmlns="" id="{06C38010-89F8-4CAF-A1D8-D45886B547A6}"/>
              </a:ext>
            </a:extLst>
          </p:cNvPr>
          <p:cNvCxnSpPr/>
          <p:nvPr/>
        </p:nvCxnSpPr>
        <p:spPr>
          <a:xfrm>
            <a:off x="3978675" y="4058575"/>
            <a:ext cx="381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E7E4FFC5-9169-4A8C-9414-6099CD669247}"/>
              </a:ext>
            </a:extLst>
          </p:cNvPr>
          <p:cNvSpPr/>
          <p:nvPr/>
        </p:nvSpPr>
        <p:spPr>
          <a:xfrm>
            <a:off x="2528286" y="2261821"/>
            <a:ext cx="424872" cy="411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5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  <p:bldP spid="11" grpId="0" animBg="1"/>
      <p:bldP spid="12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A5A1403-76A8-48AF-B0CB-F0C342A0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208107"/>
            <a:ext cx="10515600" cy="1325563"/>
          </a:xfrm>
        </p:spPr>
        <p:txBody>
          <a:bodyPr/>
          <a:lstStyle/>
          <a:p>
            <a:r>
              <a:rPr lang="sk-SK" b="1" u="sng" dirty="0"/>
              <a:t>Príklad č.1:</a:t>
            </a:r>
            <a:r>
              <a:rPr lang="sk-SK" b="1" dirty="0"/>
              <a:t> Určte NSD(72,96) a </a:t>
            </a:r>
            <a:r>
              <a:rPr lang="sk-SK" b="1" dirty="0" err="1"/>
              <a:t>nsn</a:t>
            </a:r>
            <a:r>
              <a:rPr lang="sk-SK" b="1" dirty="0"/>
              <a:t>(72,96).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D8FBD05-7136-4A2D-A2F2-1B01B1805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03901"/>
              </a:xfrm>
            </p:spPr>
            <p:txBody>
              <a:bodyPr/>
              <a:lstStyle/>
              <a:p>
                <a:r>
                  <a:rPr lang="sk-SK" dirty="0"/>
                  <a:t>72 = 8*9 = 4*2*3*3 = 2*2*2*3*3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96 = 3*32 = 3*4*8 = 3*2*2*2*2*2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/>
                  <a:t> * 3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D8FBD05-7136-4A2D-A2F2-1B01B180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03901"/>
              </a:xfrm>
              <a:blipFill>
                <a:blip r:embed="rId2"/>
                <a:stretch>
                  <a:fillRect l="-1043" t="-80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xmlns="" id="{22894AAE-2068-4E35-987A-F13D6C5DC988}"/>
              </a:ext>
            </a:extLst>
          </p:cNvPr>
          <p:cNvCxnSpPr>
            <a:cxnSpLocks/>
          </p:cNvCxnSpPr>
          <p:nvPr/>
        </p:nvCxnSpPr>
        <p:spPr>
          <a:xfrm>
            <a:off x="838200" y="1431636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4C6041BB-C56D-4F8A-9519-4BC384C8C894}"/>
              </a:ext>
            </a:extLst>
          </p:cNvPr>
          <p:cNvSpPr txBox="1">
            <a:spLocks/>
          </p:cNvSpPr>
          <p:nvPr/>
        </p:nvSpPr>
        <p:spPr>
          <a:xfrm>
            <a:off x="1010219" y="3769877"/>
            <a:ext cx="37829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72 = 2 * 2 * 2 * 3 * 3</a:t>
            </a:r>
          </a:p>
          <a:p>
            <a:pPr marL="0" indent="0">
              <a:buNone/>
            </a:pPr>
            <a:r>
              <a:rPr lang="sk-SK" dirty="0"/>
              <a:t>96 = 2 * 2 * 2 * 3* 2 </a:t>
            </a:r>
            <a:r>
              <a:rPr lang="sk-SK"/>
              <a:t>* 2</a:t>
            </a:r>
            <a:endParaRPr lang="sk-SK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FBD96E23-5215-4B0A-8389-5DB465CDDAE5}"/>
              </a:ext>
            </a:extLst>
          </p:cNvPr>
          <p:cNvSpPr/>
          <p:nvPr/>
        </p:nvSpPr>
        <p:spPr>
          <a:xfrm>
            <a:off x="1719110" y="37840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DB9145E7-90D4-47D8-BCEA-9548F6E1F4DE}"/>
              </a:ext>
            </a:extLst>
          </p:cNvPr>
          <p:cNvSpPr/>
          <p:nvPr/>
        </p:nvSpPr>
        <p:spPr>
          <a:xfrm>
            <a:off x="2231728" y="37840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xmlns="" id="{D45B2C75-42B9-459A-A9C2-A4A8A23A0B3F}"/>
              </a:ext>
            </a:extLst>
          </p:cNvPr>
          <p:cNvSpPr/>
          <p:nvPr/>
        </p:nvSpPr>
        <p:spPr>
          <a:xfrm>
            <a:off x="2739727" y="37840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xmlns="" id="{775F1BF0-B0F1-402D-9A19-32F1DC683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199" y="5367766"/>
                <a:ext cx="4743524" cy="1203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NSD(72,96) = 2*2*2*3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sk-SK" dirty="0"/>
                  <a:t> * 3</a:t>
                </a:r>
                <a:br>
                  <a:rPr lang="sk-SK" dirty="0"/>
                </a:br>
                <a:r>
                  <a:rPr lang="sk-SK" dirty="0"/>
                  <a:t>                     = </a:t>
                </a:r>
                <a:r>
                  <a:rPr lang="sk-SK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</mc:Choice>
        <mc:Fallback xmlns="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775F1BF0-B0F1-402D-9A19-32F1DC683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9" y="5367766"/>
                <a:ext cx="4743524" cy="1203901"/>
              </a:xfrm>
              <a:prstGeom prst="rect">
                <a:avLst/>
              </a:prstGeom>
              <a:blipFill>
                <a:blip r:embed="rId3"/>
                <a:stretch>
                  <a:fillRect l="-2699" t="-8629" r="-3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ástupný objekt pre obsah 2">
            <a:extLst>
              <a:ext uri="{FF2B5EF4-FFF2-40B4-BE49-F238E27FC236}">
                <a16:creationId xmlns:a16="http://schemas.microsoft.com/office/drawing/2014/main" xmlns="" id="{633B4D11-7202-4F5C-9CA7-31BE8368EF3C}"/>
              </a:ext>
            </a:extLst>
          </p:cNvPr>
          <p:cNvSpPr txBox="1">
            <a:spLocks/>
          </p:cNvSpPr>
          <p:nvPr/>
        </p:nvSpPr>
        <p:spPr>
          <a:xfrm>
            <a:off x="6767945" y="3746928"/>
            <a:ext cx="37829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72 = 2 * 2 * 2 * 3 * 3</a:t>
            </a:r>
          </a:p>
          <a:p>
            <a:pPr marL="0" indent="0">
              <a:buNone/>
            </a:pPr>
            <a:r>
              <a:rPr lang="sk-SK" dirty="0"/>
              <a:t>96 = 2 * 2 * 2 * 3 * 2 * 2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4A62CBE4-3149-4D44-9230-F0223EDF3AB8}"/>
              </a:ext>
            </a:extLst>
          </p:cNvPr>
          <p:cNvSpPr/>
          <p:nvPr/>
        </p:nvSpPr>
        <p:spPr>
          <a:xfrm>
            <a:off x="7476836" y="3761071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xmlns="" id="{509F2BE3-91E6-4059-8F3D-023D3D66DD8F}"/>
              </a:ext>
            </a:extLst>
          </p:cNvPr>
          <p:cNvSpPr/>
          <p:nvPr/>
        </p:nvSpPr>
        <p:spPr>
          <a:xfrm>
            <a:off x="7989454" y="3761071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xmlns="" id="{712784C6-C941-4A45-8009-8CC2790D3364}"/>
              </a:ext>
            </a:extLst>
          </p:cNvPr>
          <p:cNvSpPr/>
          <p:nvPr/>
        </p:nvSpPr>
        <p:spPr>
          <a:xfrm>
            <a:off x="8497453" y="3761071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ástupný objekt pre obsah 2">
                <a:extLst>
                  <a:ext uri="{FF2B5EF4-FFF2-40B4-BE49-F238E27FC236}">
                    <a16:creationId xmlns:a16="http://schemas.microsoft.com/office/drawing/2014/main" xmlns="" id="{E6CFBCFF-F4CB-44EC-952B-130AB85D32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5356" y="5320680"/>
                <a:ext cx="6043542" cy="1203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nsn(72,96) = 2*2*2*3*</a:t>
                </a:r>
                <a:r>
                  <a:rPr lang="sk-SK" dirty="0">
                    <a:solidFill>
                      <a:srgbClr val="00B050"/>
                    </a:solidFill>
                  </a:rPr>
                  <a:t>2</a:t>
                </a:r>
                <a:r>
                  <a:rPr lang="sk-SK" dirty="0"/>
                  <a:t>*</a:t>
                </a:r>
                <a:r>
                  <a:rPr lang="sk-SK" dirty="0">
                    <a:solidFill>
                      <a:srgbClr val="00B050"/>
                    </a:solidFill>
                  </a:rPr>
                  <a:t>2</a:t>
                </a:r>
                <a:r>
                  <a:rPr lang="sk-SK" dirty="0"/>
                  <a:t>*</a:t>
                </a:r>
                <a:r>
                  <a:rPr lang="sk-SK" dirty="0">
                    <a:solidFill>
                      <a:srgbClr val="00B050"/>
                    </a:solidFill>
                  </a:rPr>
                  <a:t>3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b="0" dirty="0"/>
                  <a:t/>
                </a:r>
                <a:br>
                  <a:rPr lang="sk-SK" b="0" dirty="0"/>
                </a:br>
                <a:r>
                  <a:rPr lang="sk-SK" b="0" dirty="0"/>
                  <a:t>                    = </a:t>
                </a:r>
                <a:r>
                  <a:rPr lang="sk-SK" b="0" dirty="0">
                    <a:solidFill>
                      <a:srgbClr val="FF0000"/>
                    </a:solidFill>
                  </a:rPr>
                  <a:t>288</a:t>
                </a:r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ástupný objekt pre obsah 2">
                <a:extLst>
                  <a:ext uri="{FF2B5EF4-FFF2-40B4-BE49-F238E27FC236}">
                    <a16:creationId xmlns:a16="http://schemas.microsoft.com/office/drawing/2014/main" id="{E6CFBCFF-F4CB-44EC-952B-130AB85D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356" y="5320680"/>
                <a:ext cx="6043542" cy="1203901"/>
              </a:xfrm>
              <a:prstGeom prst="rect">
                <a:avLst/>
              </a:prstGeom>
              <a:blipFill>
                <a:blip r:embed="rId4"/>
                <a:stretch>
                  <a:fillRect l="-2119" t="-81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9AAD94C8-D814-44E2-9721-688C9432E0CF}"/>
              </a:ext>
            </a:extLst>
          </p:cNvPr>
          <p:cNvSpPr/>
          <p:nvPr/>
        </p:nvSpPr>
        <p:spPr>
          <a:xfrm>
            <a:off x="9519413" y="3730313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8E41AC5A-25C4-42DA-AD69-F94E81A1356D}"/>
              </a:ext>
            </a:extLst>
          </p:cNvPr>
          <p:cNvSpPr/>
          <p:nvPr/>
        </p:nvSpPr>
        <p:spPr>
          <a:xfrm>
            <a:off x="10027552" y="4268207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78B40717-C793-49C7-BD15-45D2798DFAC6}"/>
              </a:ext>
            </a:extLst>
          </p:cNvPr>
          <p:cNvSpPr/>
          <p:nvPr/>
        </p:nvSpPr>
        <p:spPr>
          <a:xfrm>
            <a:off x="9504217" y="4271518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xmlns="" id="{C7383DB1-425B-49E1-A462-0596BC295925}"/>
              </a:ext>
            </a:extLst>
          </p:cNvPr>
          <p:cNvSpPr/>
          <p:nvPr/>
        </p:nvSpPr>
        <p:spPr>
          <a:xfrm>
            <a:off x="3268886" y="3775489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xmlns="" id="{53872A60-A0F2-4A5D-AA86-DF684053CC41}"/>
              </a:ext>
            </a:extLst>
          </p:cNvPr>
          <p:cNvSpPr/>
          <p:nvPr/>
        </p:nvSpPr>
        <p:spPr>
          <a:xfrm>
            <a:off x="9018364" y="3756243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xmlns="" id="{DBD2DB24-02EE-4632-AE95-021F3ECA1591}"/>
              </a:ext>
            </a:extLst>
          </p:cNvPr>
          <p:cNvSpPr/>
          <p:nvPr/>
        </p:nvSpPr>
        <p:spPr>
          <a:xfrm>
            <a:off x="4184073" y="5320680"/>
            <a:ext cx="434109" cy="47975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xmlns="" id="{69798B0D-7F90-4345-94E9-F3F6F785382E}"/>
              </a:ext>
            </a:extLst>
          </p:cNvPr>
          <p:cNvSpPr/>
          <p:nvPr/>
        </p:nvSpPr>
        <p:spPr>
          <a:xfrm>
            <a:off x="4848669" y="5320680"/>
            <a:ext cx="434109" cy="47975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xmlns="" id="{FBA11BCC-A317-4F8A-9F89-069D153B2A8A}"/>
              </a:ext>
            </a:extLst>
          </p:cNvPr>
          <p:cNvSpPr/>
          <p:nvPr/>
        </p:nvSpPr>
        <p:spPr>
          <a:xfrm>
            <a:off x="6205356" y="1801488"/>
            <a:ext cx="434109" cy="47975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xmlns="" id="{4935F9D0-067F-4348-B60B-B310538FF47C}"/>
              </a:ext>
            </a:extLst>
          </p:cNvPr>
          <p:cNvSpPr/>
          <p:nvPr/>
        </p:nvSpPr>
        <p:spPr>
          <a:xfrm>
            <a:off x="6422410" y="2316030"/>
            <a:ext cx="434109" cy="479756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xmlns="" id="{F197B65E-0400-46DC-AF85-D4F6F66A702A}"/>
              </a:ext>
            </a:extLst>
          </p:cNvPr>
          <p:cNvSpPr/>
          <p:nvPr/>
        </p:nvSpPr>
        <p:spPr>
          <a:xfrm>
            <a:off x="10778836" y="5255491"/>
            <a:ext cx="574964" cy="54494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xmlns="" id="{17A8DF42-1AEA-4172-AF78-C6FF097073E2}"/>
              </a:ext>
            </a:extLst>
          </p:cNvPr>
          <p:cNvSpPr/>
          <p:nvPr/>
        </p:nvSpPr>
        <p:spPr>
          <a:xfrm>
            <a:off x="11443432" y="5255491"/>
            <a:ext cx="574964" cy="54494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xmlns="" id="{975F82B9-5949-4531-B4AF-2E28FD1576BC}"/>
              </a:ext>
            </a:extLst>
          </p:cNvPr>
          <p:cNvSpPr/>
          <p:nvPr/>
        </p:nvSpPr>
        <p:spPr>
          <a:xfrm>
            <a:off x="7071788" y="2281244"/>
            <a:ext cx="574964" cy="54494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xmlns="" id="{8B39FA45-545D-4665-AC7C-BE70BAE2DDB8}"/>
              </a:ext>
            </a:extLst>
          </p:cNvPr>
          <p:cNvSpPr/>
          <p:nvPr/>
        </p:nvSpPr>
        <p:spPr>
          <a:xfrm>
            <a:off x="6901872" y="1771085"/>
            <a:ext cx="574964" cy="54494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10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0" grpId="0" animBg="1"/>
      <p:bldP spid="11" grpId="0" animBg="1"/>
      <p:bldP spid="14" grpId="0"/>
      <p:bldP spid="15" grpId="0"/>
      <p:bldP spid="16" grpId="0" animBg="1"/>
      <p:bldP spid="17" grpId="0" animBg="1"/>
      <p:bldP spid="18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A5A1403-76A8-48AF-B0CB-F0C342A0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91" y="208107"/>
            <a:ext cx="10515600" cy="1325563"/>
          </a:xfrm>
        </p:spPr>
        <p:txBody>
          <a:bodyPr/>
          <a:lstStyle/>
          <a:p>
            <a:r>
              <a:rPr lang="sk-SK" b="1" u="sng" dirty="0"/>
              <a:t>Príklad č.2:</a:t>
            </a:r>
            <a:r>
              <a:rPr lang="sk-SK" b="1" dirty="0"/>
              <a:t> Určte NSD(90,430) a </a:t>
            </a:r>
            <a:r>
              <a:rPr lang="sk-SK" b="1" dirty="0" err="1"/>
              <a:t>nsn</a:t>
            </a:r>
            <a:r>
              <a:rPr lang="sk-SK" b="1" dirty="0"/>
              <a:t>(90,430).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D8FBD05-7136-4A2D-A2F2-1B01B1805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03901"/>
              </a:xfrm>
            </p:spPr>
            <p:txBody>
              <a:bodyPr/>
              <a:lstStyle/>
              <a:p>
                <a:r>
                  <a:rPr lang="sk-SK" dirty="0"/>
                  <a:t>90 = 10*9 = 5*2*3*3 = 2*3*3*5 = 2*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*5</a:t>
                </a:r>
              </a:p>
              <a:p>
                <a:r>
                  <a:rPr lang="sk-SK" dirty="0"/>
                  <a:t>430 = 43*10 = 2*5*43 = 2*5*43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D8FBD05-7136-4A2D-A2F2-1B01B180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03901"/>
              </a:xfrm>
              <a:blipFill>
                <a:blip r:embed="rId2"/>
                <a:stretch>
                  <a:fillRect l="-1043" t="-80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xmlns="" id="{22894AAE-2068-4E35-987A-F13D6C5DC988}"/>
              </a:ext>
            </a:extLst>
          </p:cNvPr>
          <p:cNvCxnSpPr>
            <a:cxnSpLocks/>
          </p:cNvCxnSpPr>
          <p:nvPr/>
        </p:nvCxnSpPr>
        <p:spPr>
          <a:xfrm>
            <a:off x="838200" y="1431636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4C6041BB-C56D-4F8A-9519-4BC384C8C894}"/>
              </a:ext>
            </a:extLst>
          </p:cNvPr>
          <p:cNvSpPr txBox="1">
            <a:spLocks/>
          </p:cNvSpPr>
          <p:nvPr/>
        </p:nvSpPr>
        <p:spPr>
          <a:xfrm>
            <a:off x="1010219" y="3769877"/>
            <a:ext cx="37829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  90 = 2 * 5 * 3 * 3</a:t>
            </a:r>
          </a:p>
          <a:p>
            <a:pPr marL="0" indent="0">
              <a:buNone/>
            </a:pPr>
            <a:r>
              <a:rPr lang="sk-SK" dirty="0"/>
              <a:t>430 = 2 * 5 * 43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xmlns="" id="{FBD96E23-5215-4B0A-8389-5DB465CDDAE5}"/>
              </a:ext>
            </a:extLst>
          </p:cNvPr>
          <p:cNvSpPr/>
          <p:nvPr/>
        </p:nvSpPr>
        <p:spPr>
          <a:xfrm>
            <a:off x="1863969" y="37840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DB9145E7-90D4-47D8-BCEA-9548F6E1F4DE}"/>
              </a:ext>
            </a:extLst>
          </p:cNvPr>
          <p:cNvSpPr/>
          <p:nvPr/>
        </p:nvSpPr>
        <p:spPr>
          <a:xfrm>
            <a:off x="2384880" y="37840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xmlns="" id="{775F1BF0-B0F1-402D-9A19-32F1DC683EC2}"/>
              </a:ext>
            </a:extLst>
          </p:cNvPr>
          <p:cNvSpPr txBox="1">
            <a:spLocks/>
          </p:cNvSpPr>
          <p:nvPr/>
        </p:nvSpPr>
        <p:spPr>
          <a:xfrm>
            <a:off x="584199" y="5367766"/>
            <a:ext cx="4743524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NSD(90,430) = 2*5 = </a:t>
            </a:r>
            <a:r>
              <a:rPr lang="sk-SK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Zástupný objekt pre obsah 2">
            <a:extLst>
              <a:ext uri="{FF2B5EF4-FFF2-40B4-BE49-F238E27FC236}">
                <a16:creationId xmlns:a16="http://schemas.microsoft.com/office/drawing/2014/main" xmlns="" id="{633B4D11-7202-4F5C-9CA7-31BE8368EF3C}"/>
              </a:ext>
            </a:extLst>
          </p:cNvPr>
          <p:cNvSpPr txBox="1">
            <a:spLocks/>
          </p:cNvSpPr>
          <p:nvPr/>
        </p:nvSpPr>
        <p:spPr>
          <a:xfrm>
            <a:off x="6454066" y="3746928"/>
            <a:ext cx="4096821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  90 = 2 * 5 * 3 * 3</a:t>
            </a:r>
          </a:p>
          <a:p>
            <a:pPr marL="0" indent="0">
              <a:buNone/>
            </a:pPr>
            <a:r>
              <a:rPr lang="sk-SK" dirty="0"/>
              <a:t>430 = 2 * 5 * 43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4A62CBE4-3149-4D44-9230-F0223EDF3AB8}"/>
              </a:ext>
            </a:extLst>
          </p:cNvPr>
          <p:cNvSpPr/>
          <p:nvPr/>
        </p:nvSpPr>
        <p:spPr>
          <a:xfrm>
            <a:off x="7296345" y="3744621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xmlns="" id="{509F2BE3-91E6-4059-8F3D-023D3D66DD8F}"/>
              </a:ext>
            </a:extLst>
          </p:cNvPr>
          <p:cNvSpPr/>
          <p:nvPr/>
        </p:nvSpPr>
        <p:spPr>
          <a:xfrm>
            <a:off x="7851691" y="3744620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Zástupný objekt pre obsah 2">
            <a:extLst>
              <a:ext uri="{FF2B5EF4-FFF2-40B4-BE49-F238E27FC236}">
                <a16:creationId xmlns:a16="http://schemas.microsoft.com/office/drawing/2014/main" xmlns="" id="{E6CFBCFF-F4CB-44EC-952B-130AB85D32D4}"/>
              </a:ext>
            </a:extLst>
          </p:cNvPr>
          <p:cNvSpPr txBox="1">
            <a:spLocks/>
          </p:cNvSpPr>
          <p:nvPr/>
        </p:nvSpPr>
        <p:spPr>
          <a:xfrm>
            <a:off x="6205356" y="5320680"/>
            <a:ext cx="60435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nsn(72,96) = 2*5*</a:t>
            </a:r>
            <a:r>
              <a:rPr lang="sk-SK" dirty="0">
                <a:solidFill>
                  <a:srgbClr val="00B050"/>
                </a:solidFill>
              </a:rPr>
              <a:t>3</a:t>
            </a:r>
            <a:r>
              <a:rPr lang="sk-SK" dirty="0"/>
              <a:t>*</a:t>
            </a:r>
            <a:r>
              <a:rPr lang="sk-SK" dirty="0">
                <a:solidFill>
                  <a:srgbClr val="00B050"/>
                </a:solidFill>
              </a:rPr>
              <a:t>3</a:t>
            </a:r>
            <a:r>
              <a:rPr lang="sk-SK" dirty="0"/>
              <a:t>*</a:t>
            </a:r>
            <a:r>
              <a:rPr lang="sk-SK" dirty="0">
                <a:solidFill>
                  <a:srgbClr val="00B050"/>
                </a:solidFill>
              </a:rPr>
              <a:t>43</a:t>
            </a:r>
            <a:r>
              <a:rPr lang="sk-SK" dirty="0"/>
              <a:t> = </a:t>
            </a:r>
            <a:r>
              <a:rPr lang="sk-SK" dirty="0">
                <a:solidFill>
                  <a:srgbClr val="FF0000"/>
                </a:solidFill>
              </a:rPr>
              <a:t>3870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9AAD94C8-D814-44E2-9721-688C9432E0CF}"/>
              </a:ext>
            </a:extLst>
          </p:cNvPr>
          <p:cNvSpPr/>
          <p:nvPr/>
        </p:nvSpPr>
        <p:spPr>
          <a:xfrm>
            <a:off x="8327395" y="3744620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8E41AC5A-25C4-42DA-AD69-F94E81A1356D}"/>
              </a:ext>
            </a:extLst>
          </p:cNvPr>
          <p:cNvSpPr/>
          <p:nvPr/>
        </p:nvSpPr>
        <p:spPr>
          <a:xfrm>
            <a:off x="8425148" y="4292132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78B40717-C793-49C7-BD15-45D2798DFAC6}"/>
              </a:ext>
            </a:extLst>
          </p:cNvPr>
          <p:cNvSpPr/>
          <p:nvPr/>
        </p:nvSpPr>
        <p:spPr>
          <a:xfrm>
            <a:off x="8843390" y="3730313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88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 animBg="1"/>
      <p:bldP spid="10" grpId="0" animBg="1"/>
      <p:bldP spid="14" grpId="0"/>
      <p:bldP spid="15" grpId="0"/>
      <p:bldP spid="16" grpId="0" animBg="1"/>
      <p:bldP spid="17" grpId="0" animBg="1"/>
      <p:bldP spid="20" grpId="0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A5A1403-76A8-48AF-B0CB-F0C342A0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47" y="343750"/>
            <a:ext cx="10515600" cy="1325563"/>
          </a:xfrm>
        </p:spPr>
        <p:txBody>
          <a:bodyPr>
            <a:noAutofit/>
          </a:bodyPr>
          <a:lstStyle/>
          <a:p>
            <a:r>
              <a:rPr lang="sk-SK" sz="3600" b="1" u="sng" dirty="0"/>
              <a:t>Príklad č.3:</a:t>
            </a:r>
            <a:r>
              <a:rPr lang="sk-SK" sz="3600" b="1" dirty="0"/>
              <a:t> Dve kyvadlá majú dobu kyvu 9 a 12 sekúnd. </a:t>
            </a:r>
            <a:br>
              <a:rPr lang="sk-SK" sz="3600" b="1" dirty="0"/>
            </a:br>
            <a:r>
              <a:rPr lang="sk-SK" sz="3600" b="1" dirty="0"/>
              <a:t>                     Za aký čas splynie opäť tikot obidvoch </a:t>
            </a:r>
            <a:br>
              <a:rPr lang="sk-SK" sz="3600" b="1" dirty="0"/>
            </a:br>
            <a:r>
              <a:rPr lang="sk-SK" sz="3600" b="1" dirty="0"/>
              <a:t>                     kyvadlových hodín?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5D8FBD05-7136-4A2D-A2F2-1B01B1805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3573" y="2652897"/>
                <a:ext cx="4990559" cy="1203901"/>
              </a:xfrm>
            </p:spPr>
            <p:txBody>
              <a:bodyPr/>
              <a:lstStyle/>
              <a:p>
                <a:r>
                  <a:rPr lang="sk-SK" dirty="0"/>
                  <a:t>9 = 3 * 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12 = 4 * 3 = 2 * 2 * 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sk-SK" dirty="0"/>
                  <a:t>* 3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D8FBD05-7136-4A2D-A2F2-1B01B180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3573" y="2652897"/>
                <a:ext cx="4990559" cy="1203901"/>
              </a:xfrm>
              <a:blipFill>
                <a:blip r:embed="rId2"/>
                <a:stretch>
                  <a:fillRect l="-2200" t="-80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xmlns="" id="{22894AAE-2068-4E35-987A-F13D6C5DC988}"/>
              </a:ext>
            </a:extLst>
          </p:cNvPr>
          <p:cNvCxnSpPr>
            <a:cxnSpLocks/>
          </p:cNvCxnSpPr>
          <p:nvPr/>
        </p:nvCxnSpPr>
        <p:spPr>
          <a:xfrm>
            <a:off x="838200" y="179562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4C6041BB-C56D-4F8A-9519-4BC384C8C894}"/>
              </a:ext>
            </a:extLst>
          </p:cNvPr>
          <p:cNvSpPr txBox="1">
            <a:spLocks/>
          </p:cNvSpPr>
          <p:nvPr/>
        </p:nvSpPr>
        <p:spPr>
          <a:xfrm>
            <a:off x="3155313" y="3966616"/>
            <a:ext cx="37829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  9 = 3 * 3</a:t>
            </a:r>
          </a:p>
          <a:p>
            <a:pPr marL="0" indent="0">
              <a:buNone/>
            </a:pPr>
            <a:r>
              <a:rPr lang="sk-SK" dirty="0"/>
              <a:t>12 = 3 * 2 * 2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DB9145E7-90D4-47D8-BCEA-9548F6E1F4DE}"/>
              </a:ext>
            </a:extLst>
          </p:cNvPr>
          <p:cNvSpPr/>
          <p:nvPr/>
        </p:nvSpPr>
        <p:spPr>
          <a:xfrm>
            <a:off x="3808452" y="4002638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ástupný objekt pre obsah 2">
                <a:extLst>
                  <a:ext uri="{FF2B5EF4-FFF2-40B4-BE49-F238E27FC236}">
                    <a16:creationId xmlns:a16="http://schemas.microsoft.com/office/drawing/2014/main" xmlns="" id="{E6CFBCFF-F4CB-44EC-952B-130AB85D32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353" y="5491222"/>
                <a:ext cx="6043542" cy="1203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sk-SK" dirty="0"/>
                  <a:t>nsn(9,12) = 3*</a:t>
                </a:r>
                <a:r>
                  <a:rPr lang="sk-SK" dirty="0">
                    <a:solidFill>
                      <a:srgbClr val="00B050"/>
                    </a:solidFill>
                  </a:rPr>
                  <a:t>3</a:t>
                </a:r>
                <a:r>
                  <a:rPr lang="sk-SK" dirty="0"/>
                  <a:t>*</a:t>
                </a:r>
                <a:r>
                  <a:rPr lang="sk-SK" dirty="0">
                    <a:solidFill>
                      <a:srgbClr val="00B050"/>
                    </a:solidFill>
                  </a:rPr>
                  <a:t>2</a:t>
                </a:r>
                <a:r>
                  <a:rPr lang="sk-SK" dirty="0"/>
                  <a:t>*</a:t>
                </a:r>
                <a:r>
                  <a:rPr lang="sk-SK" dirty="0">
                    <a:solidFill>
                      <a:srgbClr val="00B050"/>
                    </a:solidFill>
                  </a:rPr>
                  <a:t>2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sk-SK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= </a:t>
                </a:r>
                <a:r>
                  <a:rPr lang="sk-SK" dirty="0">
                    <a:solidFill>
                      <a:srgbClr val="FF0000"/>
                    </a:solidFill>
                  </a:rPr>
                  <a:t>36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ástupný objekt pre obsah 2">
                <a:extLst>
                  <a:ext uri="{FF2B5EF4-FFF2-40B4-BE49-F238E27FC236}">
                    <a16:creationId xmlns:a16="http://schemas.microsoft.com/office/drawing/2014/main" id="{E6CFBCFF-F4CB-44EC-952B-130AB85D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53" y="5491222"/>
                <a:ext cx="6043542" cy="1203901"/>
              </a:xfrm>
              <a:prstGeom prst="rect">
                <a:avLst/>
              </a:prstGeom>
              <a:blipFill>
                <a:blip r:embed="rId3"/>
                <a:stretch>
                  <a:fillRect l="-2119" t="-86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9AAD94C8-D814-44E2-9721-688C9432E0CF}"/>
              </a:ext>
            </a:extLst>
          </p:cNvPr>
          <p:cNvSpPr/>
          <p:nvPr/>
        </p:nvSpPr>
        <p:spPr>
          <a:xfrm>
            <a:off x="4374163" y="3980757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8E41AC5A-25C4-42DA-AD69-F94E81A1356D}"/>
              </a:ext>
            </a:extLst>
          </p:cNvPr>
          <p:cNvSpPr/>
          <p:nvPr/>
        </p:nvSpPr>
        <p:spPr>
          <a:xfrm>
            <a:off x="4329782" y="4490530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78B40717-C793-49C7-BD15-45D2798DFAC6}"/>
              </a:ext>
            </a:extLst>
          </p:cNvPr>
          <p:cNvSpPr/>
          <p:nvPr/>
        </p:nvSpPr>
        <p:spPr>
          <a:xfrm>
            <a:off x="4888853" y="4486825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Zástupný objekt pre obsah 2">
            <a:extLst>
              <a:ext uri="{FF2B5EF4-FFF2-40B4-BE49-F238E27FC236}">
                <a16:creationId xmlns:a16="http://schemas.microsoft.com/office/drawing/2014/main" xmlns="" id="{E2CDB6F2-4CC2-4D93-82E2-A1806B86A639}"/>
              </a:ext>
            </a:extLst>
          </p:cNvPr>
          <p:cNvSpPr txBox="1">
            <a:spLocks/>
          </p:cNvSpPr>
          <p:nvPr/>
        </p:nvSpPr>
        <p:spPr>
          <a:xfrm>
            <a:off x="639054" y="2031885"/>
            <a:ext cx="8298539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i="1" dirty="0"/>
              <a:t>Hľadáme najmenší spoločný násobok čísel 9 a 12</a:t>
            </a:r>
            <a:endParaRPr lang="sk-S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 animBg="1"/>
      <p:bldP spid="20" grpId="0"/>
      <p:bldP spid="21" grpId="0" animBg="1"/>
      <p:bldP spid="22" grpId="0" animBg="1"/>
      <p:bldP spid="23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A5A1403-76A8-48AF-B0CB-F0C342A0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47" y="343750"/>
            <a:ext cx="11400250" cy="1693051"/>
          </a:xfrm>
        </p:spPr>
        <p:txBody>
          <a:bodyPr>
            <a:noAutofit/>
          </a:bodyPr>
          <a:lstStyle/>
          <a:p>
            <a:r>
              <a:rPr lang="sk-SK" sz="3600" b="1" u="sng" dirty="0"/>
              <a:t>Príklad č.4:</a:t>
            </a:r>
            <a:r>
              <a:rPr lang="sk-SK" sz="3600" b="1" dirty="0"/>
              <a:t>  Koľko musíme mať najmenej orechov , aby sme </a:t>
            </a:r>
            <a:br>
              <a:rPr lang="sk-SK" sz="3600" b="1" dirty="0"/>
            </a:br>
            <a:r>
              <a:rPr lang="sk-SK" sz="3600" b="1" dirty="0"/>
              <a:t>                      ich mohli rozdeliť rovnakým dielom medzi </a:t>
            </a:r>
            <a:br>
              <a:rPr lang="sk-SK" sz="3600" b="1" dirty="0"/>
            </a:br>
            <a:r>
              <a:rPr lang="sk-SK" sz="3600" b="1" dirty="0"/>
              <a:t>                      10 detí, 14 detí alebo 19 detí a aby nám žiaden </a:t>
            </a:r>
            <a:br>
              <a:rPr lang="sk-SK" sz="3600" b="1" dirty="0"/>
            </a:br>
            <a:r>
              <a:rPr lang="sk-SK" sz="3600" b="1" dirty="0"/>
              <a:t>                      orech nezostal?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D8FBD05-7136-4A2D-A2F2-1B01B180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218" y="3306380"/>
            <a:ext cx="2701739" cy="2313185"/>
          </a:xfrm>
        </p:spPr>
        <p:txBody>
          <a:bodyPr/>
          <a:lstStyle/>
          <a:p>
            <a:r>
              <a:rPr lang="sk-SK" dirty="0"/>
              <a:t>10 = 2 * 5</a:t>
            </a:r>
          </a:p>
          <a:p>
            <a:r>
              <a:rPr lang="sk-SK" dirty="0"/>
              <a:t>14 = 2 * 7</a:t>
            </a:r>
          </a:p>
          <a:p>
            <a:r>
              <a:rPr lang="sk-SK" dirty="0"/>
              <a:t>19 = 19</a:t>
            </a: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xmlns="" id="{22894AAE-2068-4E35-987A-F13D6C5DC988}"/>
              </a:ext>
            </a:extLst>
          </p:cNvPr>
          <p:cNvCxnSpPr>
            <a:cxnSpLocks/>
          </p:cNvCxnSpPr>
          <p:nvPr/>
        </p:nvCxnSpPr>
        <p:spPr>
          <a:xfrm>
            <a:off x="838200" y="2319402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>
            <a:extLst>
              <a:ext uri="{FF2B5EF4-FFF2-40B4-BE49-F238E27FC236}">
                <a16:creationId xmlns:a16="http://schemas.microsoft.com/office/drawing/2014/main" xmlns="" id="{DB9145E7-90D4-47D8-BCEA-9548F6E1F4DE}"/>
              </a:ext>
            </a:extLst>
          </p:cNvPr>
          <p:cNvSpPr/>
          <p:nvPr/>
        </p:nvSpPr>
        <p:spPr>
          <a:xfrm>
            <a:off x="2632211" y="3310892"/>
            <a:ext cx="378691" cy="968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Zástupný objekt pre obsah 2">
            <a:extLst>
              <a:ext uri="{FF2B5EF4-FFF2-40B4-BE49-F238E27FC236}">
                <a16:creationId xmlns:a16="http://schemas.microsoft.com/office/drawing/2014/main" xmlns="" id="{E6CFBCFF-F4CB-44EC-952B-130AB85D32D4}"/>
              </a:ext>
            </a:extLst>
          </p:cNvPr>
          <p:cNvSpPr txBox="1">
            <a:spLocks/>
          </p:cNvSpPr>
          <p:nvPr/>
        </p:nvSpPr>
        <p:spPr>
          <a:xfrm>
            <a:off x="1156494" y="5281362"/>
            <a:ext cx="6043542" cy="120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 err="1"/>
              <a:t>nsn</a:t>
            </a:r>
            <a:r>
              <a:rPr lang="sk-SK" dirty="0"/>
              <a:t>(10,14,19) = 2*</a:t>
            </a:r>
            <a:r>
              <a:rPr lang="sk-SK" dirty="0">
                <a:solidFill>
                  <a:srgbClr val="00B050"/>
                </a:solidFill>
              </a:rPr>
              <a:t>5</a:t>
            </a:r>
            <a:r>
              <a:rPr lang="sk-SK" dirty="0"/>
              <a:t>*</a:t>
            </a:r>
            <a:r>
              <a:rPr lang="sk-SK" dirty="0">
                <a:solidFill>
                  <a:srgbClr val="00B050"/>
                </a:solidFill>
              </a:rPr>
              <a:t>7</a:t>
            </a:r>
            <a:r>
              <a:rPr lang="sk-SK" dirty="0"/>
              <a:t>*</a:t>
            </a:r>
            <a:r>
              <a:rPr lang="sk-SK" dirty="0">
                <a:solidFill>
                  <a:srgbClr val="00B050"/>
                </a:solidFill>
              </a:rPr>
              <a:t>19</a:t>
            </a:r>
            <a:r>
              <a:rPr lang="sk-SK" dirty="0"/>
              <a:t> = </a:t>
            </a:r>
            <a:r>
              <a:rPr lang="sk-SK" dirty="0">
                <a:solidFill>
                  <a:srgbClr val="FF0000"/>
                </a:solidFill>
              </a:rPr>
              <a:t>1 330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8E41AC5A-25C4-42DA-AD69-F94E81A1356D}"/>
              </a:ext>
            </a:extLst>
          </p:cNvPr>
          <p:cNvSpPr/>
          <p:nvPr/>
        </p:nvSpPr>
        <p:spPr>
          <a:xfrm>
            <a:off x="3134929" y="3814818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78B40717-C793-49C7-BD15-45D2798DFAC6}"/>
              </a:ext>
            </a:extLst>
          </p:cNvPr>
          <p:cNvSpPr/>
          <p:nvPr/>
        </p:nvSpPr>
        <p:spPr>
          <a:xfrm>
            <a:off x="3165046" y="3321161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Zástupný objekt pre obsah 2">
            <a:extLst>
              <a:ext uri="{FF2B5EF4-FFF2-40B4-BE49-F238E27FC236}">
                <a16:creationId xmlns:a16="http://schemas.microsoft.com/office/drawing/2014/main" xmlns="" id="{E2CDB6F2-4CC2-4D93-82E2-A1806B86A639}"/>
              </a:ext>
            </a:extLst>
          </p:cNvPr>
          <p:cNvSpPr txBox="1">
            <a:spLocks/>
          </p:cNvSpPr>
          <p:nvPr/>
        </p:nvSpPr>
        <p:spPr>
          <a:xfrm>
            <a:off x="887718" y="2556299"/>
            <a:ext cx="9168550" cy="55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i="1" dirty="0"/>
              <a:t>Hľadáme najmenší spoločný násobok čísel 10, 14 a 19</a:t>
            </a:r>
            <a:endParaRPr lang="sk-SK" i="1" dirty="0">
              <a:solidFill>
                <a:srgbClr val="FF0000"/>
              </a:solidFill>
            </a:endParaRP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xmlns="" id="{D4698901-4A1F-4939-BAE8-98998EDAF5F4}"/>
              </a:ext>
            </a:extLst>
          </p:cNvPr>
          <p:cNvSpPr/>
          <p:nvPr/>
        </p:nvSpPr>
        <p:spPr>
          <a:xfrm>
            <a:off x="2706504" y="4328135"/>
            <a:ext cx="458542" cy="4447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24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20" grpId="0"/>
      <p:bldP spid="22" grpId="0" animBg="1"/>
      <p:bldP spid="23" grpId="0" animBg="1"/>
      <p:bldP spid="1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xmlns="" id="{3A8384E3-8115-4128-808B-628827481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73" y="582749"/>
                <a:ext cx="10537054" cy="2453413"/>
              </a:xfrm>
              <a:ln w="28575">
                <a:solidFill>
                  <a:srgbClr val="00B050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sk-SK" sz="3200" dirty="0"/>
                  <a:t>          </a:t>
                </a:r>
                <a:br>
                  <a:rPr lang="sk-SK" sz="3200" dirty="0"/>
                </a:br>
                <a:r>
                  <a:rPr lang="sk-SK" sz="3200" dirty="0"/>
                  <a:t>           Čísla </a:t>
                </a:r>
                <a:r>
                  <a:rPr lang="sk-SK" sz="3200" i="1" dirty="0"/>
                  <a:t>a</a:t>
                </a:r>
                <a:r>
                  <a:rPr lang="sk-SK" sz="3200" dirty="0"/>
                  <a:t> </a:t>
                </a:r>
                <a:r>
                  <a:rPr lang="sk-SK" sz="3200" dirty="0" err="1"/>
                  <a:t>a</a:t>
                </a:r>
                <a:r>
                  <a:rPr lang="sk-SK" sz="3200" dirty="0"/>
                  <a:t> </a:t>
                </a:r>
                <a:r>
                  <a:rPr lang="sk-SK" sz="3200" i="1" dirty="0"/>
                  <a:t>b</a:t>
                </a:r>
                <a:r>
                  <a:rPr lang="sk-SK" sz="3200" dirty="0"/>
                  <a:t> nazývame </a:t>
                </a:r>
                <a:r>
                  <a:rPr lang="sk-SK" sz="3200" b="1" dirty="0" err="1"/>
                  <a:t>nesúdeliteľné</a:t>
                </a:r>
                <a:r>
                  <a:rPr lang="sk-SK" sz="3200" dirty="0"/>
                  <a:t>, ak </a:t>
                </a:r>
                <a:r>
                  <a:rPr lang="sk-SK" sz="3200" b="1" i="1" dirty="0"/>
                  <a:t>NSD(</a:t>
                </a:r>
                <a:r>
                  <a:rPr lang="sk-SK" sz="3200" b="1" i="1" dirty="0" err="1"/>
                  <a:t>a,b</a:t>
                </a:r>
                <a:r>
                  <a:rPr lang="sk-SK" sz="3200" b="1" i="1" dirty="0"/>
                  <a:t>) = 1</a:t>
                </a:r>
                <a:r>
                  <a:rPr lang="sk-SK" sz="3200" dirty="0"/>
                  <a:t>.</a:t>
                </a:r>
                <a:br>
                  <a:rPr lang="sk-SK" sz="3200" dirty="0"/>
                </a:br>
                <a:r>
                  <a:rPr lang="sk-SK" sz="3200" dirty="0"/>
                  <a:t/>
                </a:r>
                <a:br>
                  <a:rPr lang="sk-SK" sz="3200" dirty="0"/>
                </a:br>
                <a:r>
                  <a:rPr lang="sk-SK" sz="3200" dirty="0"/>
                  <a:t>           Čísla </a:t>
                </a:r>
                <a:r>
                  <a:rPr lang="sk-SK" sz="3200" i="1" dirty="0"/>
                  <a:t>a</a:t>
                </a:r>
                <a:r>
                  <a:rPr lang="sk-SK" sz="3200" dirty="0"/>
                  <a:t> </a:t>
                </a:r>
                <a:r>
                  <a:rPr lang="sk-SK" sz="3200" dirty="0" err="1"/>
                  <a:t>a</a:t>
                </a:r>
                <a:r>
                  <a:rPr lang="sk-SK" sz="3200" dirty="0"/>
                  <a:t> </a:t>
                </a:r>
                <a:r>
                  <a:rPr lang="sk-SK" sz="3200" i="1" dirty="0"/>
                  <a:t>b</a:t>
                </a:r>
                <a:r>
                  <a:rPr lang="sk-SK" sz="3200" dirty="0"/>
                  <a:t> nazývame </a:t>
                </a:r>
                <a:r>
                  <a:rPr lang="sk-SK" sz="3200" b="1" dirty="0" err="1"/>
                  <a:t>súdeliteľné</a:t>
                </a:r>
                <a:r>
                  <a:rPr lang="sk-SK" sz="3200" dirty="0"/>
                  <a:t>, ak </a:t>
                </a:r>
                <a:r>
                  <a:rPr lang="sk-SK" sz="3200" b="1" i="1" dirty="0"/>
                  <a:t>NSD(</a:t>
                </a:r>
                <a:r>
                  <a:rPr lang="sk-SK" sz="3200" b="1" i="1"/>
                  <a:t>a,b</a:t>
                </a:r>
                <a:r>
                  <a:rPr lang="sk-SK" sz="3200" b="1" i="1" dirty="0"/>
                  <a:t>) </a:t>
                </a:r>
                <a14:m>
                  <m:oMath xmlns:m="http://schemas.openxmlformats.org/officeDocument/2006/math">
                    <m:r>
                      <a:rPr lang="sk-SK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sk-SK" sz="3200" b="1" i="1" dirty="0"/>
                  <a:t>1</a:t>
                </a:r>
                <a:r>
                  <a:rPr lang="sk-SK" sz="3200" dirty="0"/>
                  <a:t>. 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A8384E3-8115-4128-808B-628827481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73" y="582749"/>
                <a:ext cx="10537054" cy="2453413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xmlns="" id="{A3B539E8-39BE-44DA-9EC8-C7B5EC5737BB}"/>
              </a:ext>
            </a:extLst>
          </p:cNvPr>
          <p:cNvSpPr txBox="1">
            <a:spLocks/>
          </p:cNvSpPr>
          <p:nvPr/>
        </p:nvSpPr>
        <p:spPr>
          <a:xfrm>
            <a:off x="827472" y="3450239"/>
            <a:ext cx="4055245" cy="3092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5 a 7</a:t>
            </a:r>
          </a:p>
          <a:p>
            <a:endParaRPr lang="sk-SK" dirty="0"/>
          </a:p>
          <a:p>
            <a:r>
              <a:rPr lang="sk-SK" dirty="0"/>
              <a:t>12 a 16</a:t>
            </a:r>
          </a:p>
          <a:p>
            <a:endParaRPr lang="sk-SK" dirty="0"/>
          </a:p>
          <a:p>
            <a:r>
              <a:rPr lang="sk-SK" dirty="0"/>
              <a:t>15 a 25 </a:t>
            </a:r>
            <a:br>
              <a:rPr lang="sk-SK" dirty="0"/>
            </a:br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xmlns="" id="{4099878D-F39F-4F7A-B5C5-C671DCF660FA}"/>
              </a:ext>
            </a:extLst>
          </p:cNvPr>
          <p:cNvCxnSpPr/>
          <p:nvPr/>
        </p:nvCxnSpPr>
        <p:spPr>
          <a:xfrm>
            <a:off x="2654423" y="3710866"/>
            <a:ext cx="1535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xmlns="" id="{DEA85D32-7897-4A83-B7BE-620A953FBD8F}"/>
              </a:ext>
            </a:extLst>
          </p:cNvPr>
          <p:cNvCxnSpPr/>
          <p:nvPr/>
        </p:nvCxnSpPr>
        <p:spPr>
          <a:xfrm>
            <a:off x="2654423" y="4724400"/>
            <a:ext cx="1535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xmlns="" id="{B23CEAA1-CD19-41DA-BC57-9853278CB1DE}"/>
              </a:ext>
            </a:extLst>
          </p:cNvPr>
          <p:cNvCxnSpPr/>
          <p:nvPr/>
        </p:nvCxnSpPr>
        <p:spPr>
          <a:xfrm>
            <a:off x="2654423" y="5745332"/>
            <a:ext cx="1535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xmlns="" id="{CD2778A2-AE2C-41C4-A561-51FC8012568F}"/>
              </a:ext>
            </a:extLst>
          </p:cNvPr>
          <p:cNvSpPr txBox="1">
            <a:spLocks/>
          </p:cNvSpPr>
          <p:nvPr/>
        </p:nvSpPr>
        <p:spPr>
          <a:xfrm>
            <a:off x="4593081" y="3455942"/>
            <a:ext cx="2189456" cy="9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NSD(5,7) = 1</a:t>
            </a:r>
            <a:br>
              <a:rPr lang="sk-SK" dirty="0"/>
            </a:b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xmlns="" id="{686C2B89-02D7-431C-BE5A-212E1D36C668}"/>
              </a:ext>
            </a:extLst>
          </p:cNvPr>
          <p:cNvCxnSpPr/>
          <p:nvPr/>
        </p:nvCxnSpPr>
        <p:spPr>
          <a:xfrm>
            <a:off x="6926058" y="3682538"/>
            <a:ext cx="15358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ástupný objekt pre obsah 2">
            <a:extLst>
              <a:ext uri="{FF2B5EF4-FFF2-40B4-BE49-F238E27FC236}">
                <a16:creationId xmlns:a16="http://schemas.microsoft.com/office/drawing/2014/main" xmlns="" id="{2F16E897-996A-4723-B783-853E94BC7675}"/>
              </a:ext>
            </a:extLst>
          </p:cNvPr>
          <p:cNvSpPr txBox="1">
            <a:spLocks/>
          </p:cNvSpPr>
          <p:nvPr/>
        </p:nvSpPr>
        <p:spPr>
          <a:xfrm>
            <a:off x="8648326" y="3491452"/>
            <a:ext cx="2716201" cy="9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NESÚDELITEĽNÉ</a:t>
            </a:r>
            <a:br>
              <a:rPr lang="sk-SK" dirty="0"/>
            </a:br>
            <a:endParaRPr lang="sk-SK" dirty="0"/>
          </a:p>
        </p:txBody>
      </p:sp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xmlns="" id="{36F2BB6D-3C89-45FC-B6D0-50538B5D63C8}"/>
              </a:ext>
            </a:extLst>
          </p:cNvPr>
          <p:cNvSpPr txBox="1">
            <a:spLocks/>
          </p:cNvSpPr>
          <p:nvPr/>
        </p:nvSpPr>
        <p:spPr>
          <a:xfrm>
            <a:off x="4593081" y="4540606"/>
            <a:ext cx="2454312" cy="120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NSD(12,16) = 4</a:t>
            </a:r>
            <a:br>
              <a:rPr lang="sk-SK" dirty="0"/>
            </a:br>
            <a:endParaRPr lang="sk-SK" dirty="0"/>
          </a:p>
        </p:txBody>
      </p: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xmlns="" id="{1ADB61EB-CD39-4870-B30F-798A445E7EA2}"/>
              </a:ext>
            </a:extLst>
          </p:cNvPr>
          <p:cNvCxnSpPr/>
          <p:nvPr/>
        </p:nvCxnSpPr>
        <p:spPr>
          <a:xfrm>
            <a:off x="7254532" y="4759805"/>
            <a:ext cx="15358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ástupný objekt pre obsah 2">
            <a:extLst>
              <a:ext uri="{FF2B5EF4-FFF2-40B4-BE49-F238E27FC236}">
                <a16:creationId xmlns:a16="http://schemas.microsoft.com/office/drawing/2014/main" xmlns="" id="{9BC70062-1259-4F96-9EE7-5C6EA56C30CE}"/>
              </a:ext>
            </a:extLst>
          </p:cNvPr>
          <p:cNvSpPr txBox="1">
            <a:spLocks/>
          </p:cNvSpPr>
          <p:nvPr/>
        </p:nvSpPr>
        <p:spPr>
          <a:xfrm>
            <a:off x="9076114" y="4529103"/>
            <a:ext cx="2716201" cy="9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SÚDELITEĽNÉ</a:t>
            </a:r>
            <a:br>
              <a:rPr lang="sk-SK" dirty="0"/>
            </a:br>
            <a:endParaRPr lang="sk-SK" dirty="0"/>
          </a:p>
        </p:txBody>
      </p:sp>
      <p:sp>
        <p:nvSpPr>
          <p:cNvPr id="17" name="Zástupný objekt pre obsah 2">
            <a:extLst>
              <a:ext uri="{FF2B5EF4-FFF2-40B4-BE49-F238E27FC236}">
                <a16:creationId xmlns:a16="http://schemas.microsoft.com/office/drawing/2014/main" xmlns="" id="{21318BFF-DC6A-4601-9A1F-D4F0F4D79421}"/>
              </a:ext>
            </a:extLst>
          </p:cNvPr>
          <p:cNvSpPr txBox="1">
            <a:spLocks/>
          </p:cNvSpPr>
          <p:nvPr/>
        </p:nvSpPr>
        <p:spPr>
          <a:xfrm>
            <a:off x="4593080" y="5531244"/>
            <a:ext cx="2454312" cy="114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NSD(15,25) = 5</a:t>
            </a:r>
            <a:br>
              <a:rPr lang="sk-SK" dirty="0"/>
            </a:br>
            <a:endParaRPr lang="sk-SK" dirty="0"/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xmlns="" id="{35672B63-7C29-4046-A285-726FDABD129B}"/>
              </a:ext>
            </a:extLst>
          </p:cNvPr>
          <p:cNvCxnSpPr/>
          <p:nvPr/>
        </p:nvCxnSpPr>
        <p:spPr>
          <a:xfrm>
            <a:off x="7112489" y="5745322"/>
            <a:ext cx="15358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ástupný objekt pre obsah 2">
            <a:extLst>
              <a:ext uri="{FF2B5EF4-FFF2-40B4-BE49-F238E27FC236}">
                <a16:creationId xmlns:a16="http://schemas.microsoft.com/office/drawing/2014/main" xmlns="" id="{DE5B4D23-F05C-48D5-9AC4-39E46CE0FA39}"/>
              </a:ext>
            </a:extLst>
          </p:cNvPr>
          <p:cNvSpPr txBox="1">
            <a:spLocks/>
          </p:cNvSpPr>
          <p:nvPr/>
        </p:nvSpPr>
        <p:spPr>
          <a:xfrm>
            <a:off x="8852513" y="5566754"/>
            <a:ext cx="2716201" cy="9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SÚDELITEĽNÉ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36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11" grpId="0"/>
      <p:bldP spid="13" grpId="0"/>
      <p:bldP spid="14" grpId="0"/>
      <p:bldP spid="16" grpId="0"/>
      <p:bldP spid="17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81AC87"/>
      </a:accent1>
      <a:accent2>
        <a:srgbClr val="75AB92"/>
      </a:accent2>
      <a:accent3>
        <a:srgbClr val="80A9A8"/>
      </a:accent3>
      <a:accent4>
        <a:srgbClr val="7FA3BA"/>
      </a:accent4>
      <a:accent5>
        <a:srgbClr val="96A0C6"/>
      </a:accent5>
      <a:accent6>
        <a:srgbClr val="8C7FBA"/>
      </a:accent6>
      <a:hlink>
        <a:srgbClr val="AE69A5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495</Words>
  <Application>Microsoft Office PowerPoint</Application>
  <PresentationFormat>Vlastná</PresentationFormat>
  <Paragraphs>61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8</vt:i4>
      </vt:variant>
    </vt:vector>
  </HeadingPairs>
  <TitlesOfParts>
    <vt:vector size="10" baseType="lpstr">
      <vt:lpstr>SavonVTI</vt:lpstr>
      <vt:lpstr>Motív Office</vt:lpstr>
      <vt:lpstr>Najväčší Spoločný Deliteľ najmenší spoločný násobok</vt:lpstr>
      <vt:lpstr>Najväčší spoločný deliteľ = NSD</vt:lpstr>
      <vt:lpstr>najmenší spoločný násobok = nsn</vt:lpstr>
      <vt:lpstr>Príklad č.1: Určte NSD(72,96) a nsn(72,96).</vt:lpstr>
      <vt:lpstr>Príklad č.2: Určte NSD(90,430) a nsn(90,430).</vt:lpstr>
      <vt:lpstr>Príklad č.3: Dve kyvadlá majú dobu kyvu 9 a 12 sekúnd.                       Za aký čas splynie opäť tikot obidvoch                       kyvadlových hodín?</vt:lpstr>
      <vt:lpstr>Príklad č.4:  Koľko musíme mať najmenej orechov , aby sme                        ich mohli rozdeliť rovnakým dielom medzi                        10 detí, 14 detí alebo 19 detí a aby nám žiaden                        orech nezostal?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Najväčší Spoločný Deliteľ najmenší spoločný násobok</dc:title>
  <dc:creator>veronika.fejkov15@gmail.com</dc:creator>
  <cp:lastModifiedBy>ucitel</cp:lastModifiedBy>
  <cp:revision>11</cp:revision>
  <dcterms:created xsi:type="dcterms:W3CDTF">2020-11-04T18:27:19Z</dcterms:created>
  <dcterms:modified xsi:type="dcterms:W3CDTF">2022-11-16T10:48:03Z</dcterms:modified>
</cp:coreProperties>
</file>