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75" r:id="rId6"/>
    <p:sldId id="259" r:id="rId7"/>
    <p:sldId id="273" r:id="rId8"/>
    <p:sldId id="260" r:id="rId9"/>
    <p:sldId id="270" r:id="rId10"/>
    <p:sldId id="276" r:id="rId11"/>
    <p:sldId id="277" r:id="rId12"/>
    <p:sldId id="271" r:id="rId13"/>
    <p:sldId id="272" r:id="rId14"/>
    <p:sldId id="261" r:id="rId15"/>
    <p:sldId id="262" r:id="rId16"/>
    <p:sldId id="278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33"/>
    <a:srgbClr val="234600"/>
    <a:srgbClr val="336600"/>
    <a:srgbClr val="EE006C"/>
    <a:srgbClr val="F8025A"/>
    <a:srgbClr val="FFE4B3"/>
    <a:srgbClr val="FFAD19"/>
    <a:srgbClr val="CC8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192525"/>
            <a:ext cx="7635250" cy="1374346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719575"/>
            <a:ext cx="763525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51712" y="-6742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093212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2054655"/>
            <a:ext cx="8085130" cy="4275739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74901"/>
            <a:ext cx="6566315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443835"/>
            <a:ext cx="6566314" cy="4886559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4607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102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70885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4102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70885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0897" y="6664262"/>
            <a:ext cx="469300" cy="16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9" y="4039820"/>
            <a:ext cx="7940661" cy="1679755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Finan</a:t>
            </a:r>
            <a:r>
              <a:rPr lang="sk-SK" sz="4800" b="1" dirty="0" smtClean="0"/>
              <a:t>čné riadenie podniku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INVESTICIE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b="1" u="sng" dirty="0" smtClean="0"/>
              <a:t>Podľa charakteru</a:t>
            </a:r>
          </a:p>
          <a:p>
            <a:r>
              <a:rPr lang="sk-SK" dirty="0" smtClean="0"/>
              <a:t>Hmotné (výdavky na obstaranie budov, strojov....)</a:t>
            </a:r>
          </a:p>
          <a:p>
            <a:r>
              <a:rPr lang="sk-SK" dirty="0" smtClean="0"/>
              <a:t>Nehmotné (výdavky na obstaranie napr. licencií, </a:t>
            </a:r>
            <a:r>
              <a:rPr lang="sk-SK" dirty="0" err="1" smtClean="0"/>
              <a:t>know-how</a:t>
            </a:r>
            <a:r>
              <a:rPr lang="sk-SK" dirty="0" smtClean="0"/>
              <a:t>)</a:t>
            </a:r>
          </a:p>
          <a:p>
            <a:r>
              <a:rPr lang="sk-SK" dirty="0" smtClean="0"/>
              <a:t>Finančné (výdavky na obstaranie napr. cenných papierov)</a:t>
            </a:r>
          </a:p>
          <a:p>
            <a:pPr marL="0" indent="0">
              <a:buNone/>
            </a:pPr>
            <a:r>
              <a:rPr lang="sk-SK" b="1" u="sng" dirty="0" smtClean="0"/>
              <a:t>Podľa obratu majetku</a:t>
            </a:r>
          </a:p>
          <a:p>
            <a:r>
              <a:rPr lang="sk-SK" dirty="0" smtClean="0"/>
              <a:t>Investície do neobežného majetku (pozemky, budovy...)</a:t>
            </a:r>
          </a:p>
          <a:p>
            <a:r>
              <a:rPr lang="sk-SK" dirty="0" smtClean="0"/>
              <a:t>Investície do obežného majetku (napr. zásoby, KFM...)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893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670" y="985719"/>
            <a:ext cx="8093212" cy="1068935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INVESTICIE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1671" y="1901949"/>
            <a:ext cx="8085130" cy="47338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sk-SK" b="1" u="sng" dirty="0" smtClean="0"/>
          </a:p>
          <a:p>
            <a:pPr marL="0" indent="0">
              <a:buNone/>
            </a:pPr>
            <a:r>
              <a:rPr lang="sk-SK" b="1" u="sng" dirty="0" smtClean="0"/>
              <a:t>Podľa času</a:t>
            </a:r>
          </a:p>
          <a:p>
            <a:r>
              <a:rPr lang="sk-SK" dirty="0" smtClean="0"/>
              <a:t>Krátkodobé investície = návratnosť do 1 r. napr. investovanie do zásob</a:t>
            </a:r>
          </a:p>
          <a:p>
            <a:r>
              <a:rPr lang="sk-SK" dirty="0" smtClean="0"/>
              <a:t>Dlhodobé investície = návratnosť dlhšia ako 1 r. napr. investovanie do výstavby novej budovy, </a:t>
            </a:r>
            <a:r>
              <a:rPr lang="sk-SK" dirty="0" err="1" smtClean="0"/>
              <a:t>technologie</a:t>
            </a:r>
            <a:r>
              <a:rPr lang="sk-SK" dirty="0" smtClean="0"/>
              <a:t>...</a:t>
            </a:r>
          </a:p>
          <a:p>
            <a:pPr marL="0" indent="0">
              <a:buNone/>
            </a:pPr>
            <a:r>
              <a:rPr lang="sk-SK" b="1" u="sng" dirty="0" smtClean="0"/>
              <a:t>Podľa účelu</a:t>
            </a:r>
          </a:p>
          <a:p>
            <a:pPr>
              <a:buFontTx/>
              <a:buChar char="-"/>
            </a:pPr>
            <a:r>
              <a:rPr lang="sk-SK" dirty="0" smtClean="0"/>
              <a:t>Rozvojové investície = na rozširovanie činnosti podniku</a:t>
            </a:r>
          </a:p>
          <a:p>
            <a:pPr>
              <a:buFontTx/>
              <a:buChar char="-"/>
            </a:pPr>
            <a:r>
              <a:rPr lang="sk-SK" dirty="0" smtClean="0"/>
              <a:t>Obnovovacie investície = zabezpečujú nahradenie opotrebovaného DM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34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670" y="1291129"/>
            <a:ext cx="8093212" cy="7635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KRITÉRIA ROZHODOVANIA O INVESTÍCIACH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1670" y="2207360"/>
            <a:ext cx="8390541" cy="442844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endParaRPr lang="sk-SK" b="1" dirty="0" smtClean="0"/>
          </a:p>
          <a:p>
            <a:pPr marL="514350" indent="-514350">
              <a:buAutoNum type="arabicPeriod"/>
            </a:pPr>
            <a:r>
              <a:rPr lang="sk-SK" b="1" dirty="0" smtClean="0"/>
              <a:t>Výnosnosť </a:t>
            </a:r>
            <a:r>
              <a:rPr lang="sk-SK" b="1" dirty="0" smtClean="0"/>
              <a:t>investície </a:t>
            </a:r>
            <a:r>
              <a:rPr lang="sk-SK" dirty="0" smtClean="0"/>
              <a:t>(aký zisk resp. úžitok investícia prinesie</a:t>
            </a:r>
            <a:r>
              <a:rPr lang="sk-SK" dirty="0" smtClean="0"/>
              <a:t>)                    </a:t>
            </a:r>
            <a:r>
              <a:rPr lang="sk-SK" u="sng" dirty="0" smtClean="0"/>
              <a:t>čistý zisk z investície za rok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                           N na obstaranie investície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2. Doba návratnosti investície </a:t>
            </a:r>
            <a:r>
              <a:rPr lang="sk-SK" dirty="0" smtClean="0"/>
              <a:t>(čas, za ktorý sa vrátia vynaložené výdavky</a:t>
            </a:r>
            <a:r>
              <a:rPr lang="sk-SK" dirty="0" smtClean="0"/>
              <a:t>) </a:t>
            </a:r>
            <a:r>
              <a:rPr lang="sk-SK" u="sng" dirty="0" smtClean="0"/>
              <a:t> N na obstaranie investície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čistý zisk z investície za rok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3. Riziko investície </a:t>
            </a:r>
            <a:r>
              <a:rPr lang="sk-SK" dirty="0" smtClean="0"/>
              <a:t>(pravdepodobnosť, že sa z danej investície nedosiahne očakávaný zisk)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32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INVESTÍCIE DO KRÁTKODOBÉHO MAJETKU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Predstavujú krátkodobé investovanie t.j. umiestnenie peňazí do obežného majetku:</a:t>
            </a:r>
          </a:p>
          <a:p>
            <a:pPr>
              <a:buFontTx/>
              <a:buChar char="-"/>
            </a:pPr>
            <a:r>
              <a:rPr lang="sk-SK" dirty="0" smtClean="0"/>
              <a:t>Zásob</a:t>
            </a:r>
          </a:p>
          <a:p>
            <a:pPr>
              <a:buFontTx/>
              <a:buChar char="-"/>
            </a:pPr>
            <a:r>
              <a:rPr lang="sk-SK" dirty="0" smtClean="0"/>
              <a:t>Krátkodobých pohľadávok</a:t>
            </a:r>
          </a:p>
          <a:p>
            <a:pPr>
              <a:buFontTx/>
              <a:buChar char="-"/>
            </a:pPr>
            <a:r>
              <a:rPr lang="sk-SK" dirty="0" smtClean="0"/>
              <a:t>Krátkodobého finančného majetku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Základné kritérium rozhodovania = efektívnosť vynakladania finančných zdrojov podniku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04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Finančná analýza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054655"/>
            <a:ext cx="8704185" cy="458115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= rozbor</a:t>
            </a:r>
          </a:p>
          <a:p>
            <a:r>
              <a:rPr lang="sk-SK" dirty="0" smtClean="0"/>
              <a:t>zameriava </a:t>
            </a:r>
            <a:r>
              <a:rPr lang="sk-SK" dirty="0"/>
              <a:t>sa na hodnotenie finančnej situácie podniku </a:t>
            </a:r>
            <a:endParaRPr lang="sk-SK" dirty="0" smtClean="0"/>
          </a:p>
          <a:p>
            <a:r>
              <a:rPr lang="sk-SK" dirty="0" smtClean="0"/>
              <a:t>je </a:t>
            </a:r>
            <a:r>
              <a:rPr lang="sk-SK" dirty="0"/>
              <a:t>súčasťou finančného plánovania riadenia </a:t>
            </a:r>
            <a:r>
              <a:rPr lang="sk-SK" dirty="0" smtClean="0"/>
              <a:t>podniku</a:t>
            </a:r>
          </a:p>
          <a:p>
            <a:r>
              <a:rPr lang="sk-SK" dirty="0" smtClean="0"/>
              <a:t>jej </a:t>
            </a:r>
            <a:r>
              <a:rPr lang="sk-SK" dirty="0"/>
              <a:t>úlohou je hodnotiť situáciu podniku a určiť príčiny, ktoré ju </a:t>
            </a:r>
            <a:r>
              <a:rPr lang="sk-SK" dirty="0" smtClean="0"/>
              <a:t>ovplyvňujú</a:t>
            </a:r>
          </a:p>
          <a:p>
            <a:r>
              <a:rPr lang="sk-SK" dirty="0"/>
              <a:t>m</a:t>
            </a:r>
            <a:r>
              <a:rPr lang="sk-SK" dirty="0" smtClean="0"/>
              <a:t>ôže hodnotiť minulosť a súčasnosť alebo budúcnosť</a:t>
            </a:r>
          </a:p>
          <a:p>
            <a:r>
              <a:rPr lang="sk-SK" dirty="0" smtClean="0"/>
              <a:t>sleduje </a:t>
            </a:r>
            <a:r>
              <a:rPr lang="sk-SK" dirty="0"/>
              <a:t>finančnú situáciu (finančné zdravie) -  náklady, výnosy, zisk + ďalšie faktory ( produktivitu práce, zadĺženosť, úroky</a:t>
            </a:r>
            <a:r>
              <a:rPr lang="sk-SK" dirty="0" smtClean="0"/>
              <a:t>...)</a:t>
            </a:r>
          </a:p>
          <a:p>
            <a:r>
              <a:rPr lang="sk-SK" dirty="0" smtClean="0"/>
              <a:t>výsledok </a:t>
            </a:r>
            <a:r>
              <a:rPr lang="sk-SK" dirty="0"/>
              <a:t>finančnej analýzy = pomenovanie slabých a silných stránok podniku.</a:t>
            </a:r>
            <a:endParaRPr lang="cs-CZ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Finančná analýza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54655"/>
            <a:ext cx="9305855" cy="427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Finančne zdravý podnik spĺňa 2 podmienky: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 </a:t>
            </a:r>
            <a:r>
              <a:rPr lang="sk-SK" b="1" dirty="0" smtClean="0"/>
              <a:t>LIKVIDITU</a:t>
            </a:r>
            <a:r>
              <a:rPr lang="sk-SK" dirty="0" smtClean="0"/>
              <a:t>: </a:t>
            </a:r>
            <a:r>
              <a:rPr lang="sk-SK" sz="2400" dirty="0"/>
              <a:t>schopnosť včas uhrádzať svoje záväzky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 </a:t>
            </a:r>
            <a:r>
              <a:rPr lang="sk-SK" b="1" dirty="0" smtClean="0"/>
              <a:t>RENTABILITU</a:t>
            </a:r>
            <a:r>
              <a:rPr lang="sk-SK" dirty="0" smtClean="0"/>
              <a:t>: </a:t>
            </a:r>
            <a:r>
              <a:rPr lang="sk-SK" sz="2400" dirty="0"/>
              <a:t>výnosnosť kapitálu vloženého do </a:t>
            </a:r>
            <a:r>
              <a:rPr lang="sk-SK" sz="2400" dirty="0" smtClean="0"/>
              <a:t>podnikania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Finančné </a:t>
            </a:r>
            <a:r>
              <a:rPr lang="sk-SK" dirty="0"/>
              <a:t>zdravie podniku zaujíma vlastníkov, </a:t>
            </a:r>
            <a:r>
              <a:rPr lang="sk-SK" dirty="0" smtClean="0"/>
              <a:t>zamestnancov</a:t>
            </a:r>
            <a:r>
              <a:rPr lang="sk-SK" dirty="0"/>
              <a:t>, spoločníkov, veriteľov, zákazníkov, štátne </a:t>
            </a:r>
            <a:r>
              <a:rPr lang="sk-SK" dirty="0" smtClean="0"/>
              <a:t>orgány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>
                <a:solidFill>
                  <a:schemeClr val="tx1"/>
                </a:solidFill>
              </a:rPr>
              <a:t> Finančná tieseň = opak finančného zdravia</a:t>
            </a:r>
            <a:endParaRPr lang="sk-SK" dirty="0">
              <a:solidFill>
                <a:schemeClr val="tx1"/>
              </a:solidFill>
            </a:endParaRPr>
          </a:p>
          <a:p>
            <a:endParaRPr lang="cs-CZ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Finančnú situáciu ovplyvňujú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u="sng" dirty="0" smtClean="0"/>
              <a:t>1. Externé (</a:t>
            </a:r>
            <a:r>
              <a:rPr lang="sk-SK" dirty="0" smtClean="0"/>
              <a:t>vonkajšie) činitele – napr. výška daní, miera inflácie úrokové sadzby (podnik ich nemôže ovplyvniť, musí sa im prispôsobiť)</a:t>
            </a:r>
          </a:p>
          <a:p>
            <a:r>
              <a:rPr lang="sk-SK" b="1" u="sng" dirty="0" smtClean="0"/>
              <a:t>2. Interné </a:t>
            </a:r>
            <a:r>
              <a:rPr lang="sk-SK" dirty="0" smtClean="0"/>
              <a:t>(vnútorné) činitele – napr. objem výkonov, objem tržieb, výška N (podnik ich môže ovplyvniť</a:t>
            </a:r>
          </a:p>
          <a:p>
            <a:pPr marL="0" indent="0">
              <a:buNone/>
            </a:pPr>
            <a:r>
              <a:rPr lang="sk-SK" dirty="0" smtClean="0"/>
              <a:t>Niektoré banky ponúkajú službu </a:t>
            </a:r>
            <a:r>
              <a:rPr lang="sk-SK" b="1" dirty="0" smtClean="0"/>
              <a:t>Finančná diagnostika </a:t>
            </a:r>
            <a:r>
              <a:rPr lang="sk-SK" dirty="0" smtClean="0"/>
              <a:t>– urobia klientom snímku finančného zdravia a ponúknu vhodné riešenie.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16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Zdroje informácií finančnej analýzy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901949"/>
            <a:ext cx="8543246" cy="473385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 smtClean="0"/>
              <a:t> </a:t>
            </a:r>
            <a:r>
              <a:rPr lang="sk-SK" u="sng" dirty="0" smtClean="0"/>
              <a:t>Výkazy účtovnej závierky:</a:t>
            </a:r>
          </a:p>
          <a:p>
            <a:r>
              <a:rPr lang="sk-SK" i="1" dirty="0" smtClean="0"/>
              <a:t>SÚVAHA</a:t>
            </a:r>
            <a:r>
              <a:rPr lang="sk-SK" dirty="0" smtClean="0"/>
              <a:t>: </a:t>
            </a:r>
            <a:r>
              <a:rPr lang="sk-SK" dirty="0"/>
              <a:t>aktíva a pasíva (majetok a zdroje krytia)</a:t>
            </a:r>
          </a:p>
          <a:p>
            <a:r>
              <a:rPr lang="sk-SK" i="1" dirty="0" smtClean="0"/>
              <a:t>VÝKAZ ZISKOV A STRÁT (výsledovka)</a:t>
            </a:r>
            <a:r>
              <a:rPr lang="sk-SK" dirty="0" smtClean="0"/>
              <a:t>: </a:t>
            </a:r>
            <a:r>
              <a:rPr lang="sk-SK" dirty="0"/>
              <a:t>informácie o  </a:t>
            </a:r>
            <a:r>
              <a:rPr lang="sk-SK" dirty="0" smtClean="0"/>
              <a:t>nákladoch</a:t>
            </a:r>
            <a:r>
              <a:rPr lang="sk-SK" dirty="0"/>
              <a:t>,  výnosoch a hospodárskom </a:t>
            </a:r>
            <a:r>
              <a:rPr lang="sk-SK" dirty="0" smtClean="0"/>
              <a:t>výsledku</a:t>
            </a:r>
          </a:p>
          <a:p>
            <a:r>
              <a:rPr lang="sk-SK" i="1" dirty="0" smtClean="0"/>
              <a:t>CASH FLOW</a:t>
            </a:r>
            <a:r>
              <a:rPr lang="sk-SK" dirty="0"/>
              <a:t> </a:t>
            </a:r>
            <a:r>
              <a:rPr lang="sk-SK" dirty="0" smtClean="0"/>
              <a:t>= </a:t>
            </a:r>
            <a:r>
              <a:rPr lang="sk-SK" dirty="0"/>
              <a:t>prehľad peňažných </a:t>
            </a:r>
            <a:r>
              <a:rPr lang="sk-SK" dirty="0" smtClean="0"/>
              <a:t>tokov - </a:t>
            </a:r>
            <a:r>
              <a:rPr lang="sk-SK" dirty="0"/>
              <a:t>informácie  o príjmoch a výdavkoch podniku v hotovosti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 smtClean="0"/>
              <a:t> </a:t>
            </a:r>
            <a:r>
              <a:rPr lang="sk-SK" u="sng" dirty="0" smtClean="0"/>
              <a:t>Ďalšie zdroje informácií:</a:t>
            </a:r>
            <a:r>
              <a:rPr lang="sk-SK" dirty="0" smtClean="0"/>
              <a:t> </a:t>
            </a:r>
          </a:p>
          <a:p>
            <a:r>
              <a:rPr lang="sk-SK" dirty="0"/>
              <a:t> </a:t>
            </a:r>
            <a:r>
              <a:rPr lang="sk-SK" i="1" dirty="0" smtClean="0"/>
              <a:t>počet a štruktúra zamestnancov</a:t>
            </a:r>
          </a:p>
          <a:p>
            <a:r>
              <a:rPr lang="sk-SK" i="1" dirty="0"/>
              <a:t> </a:t>
            </a:r>
            <a:r>
              <a:rPr lang="sk-SK" i="1" dirty="0" smtClean="0"/>
              <a:t>výročné správy</a:t>
            </a:r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/>
              <a:t>Výsledky analýzy sú spracované vo forme tabuliek, </a:t>
            </a:r>
            <a:r>
              <a:rPr lang="sk-SK" dirty="0" smtClean="0"/>
              <a:t>grafov</a:t>
            </a:r>
            <a:r>
              <a:rPr lang="sk-SK" dirty="0"/>
              <a:t>, výpočtov, </a:t>
            </a:r>
            <a:r>
              <a:rPr lang="sk-SK" dirty="0" smtClean="0"/>
              <a:t>komentárov. Umožňujú </a:t>
            </a:r>
            <a:r>
              <a:rPr lang="sk-SK" dirty="0"/>
              <a:t>porovnávať podnik s inými podnikmi</a:t>
            </a:r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Základné finančné ukazovatele podniku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054655"/>
            <a:ext cx="8856890" cy="458115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 </a:t>
            </a:r>
            <a:r>
              <a:rPr lang="sk-SK" sz="7400" b="1" u="sng" dirty="0" smtClean="0"/>
              <a:t>LIKVIDITA</a:t>
            </a:r>
          </a:p>
          <a:p>
            <a:pPr>
              <a:buFontTx/>
              <a:buChar char="-"/>
            </a:pPr>
            <a:r>
              <a:rPr lang="sk-SK" sz="7400" dirty="0" smtClean="0"/>
              <a:t>schopnosť </a:t>
            </a:r>
            <a:r>
              <a:rPr lang="sk-SK" sz="7400" dirty="0"/>
              <a:t>podniku premeniť majetok na peniaze, ktorými je schopný uhradiť svoje krátkodobé </a:t>
            </a:r>
            <a:r>
              <a:rPr lang="sk-SK" sz="7400" dirty="0" smtClean="0"/>
              <a:t>záväzky</a:t>
            </a:r>
            <a:endParaRPr lang="sk-SK" sz="7400" dirty="0"/>
          </a:p>
          <a:p>
            <a:pPr>
              <a:buFontTx/>
              <a:buChar char="-"/>
            </a:pPr>
            <a:r>
              <a:rPr lang="sk-SK" sz="7400" dirty="0" smtClean="0"/>
              <a:t>schopnosť </a:t>
            </a:r>
            <a:r>
              <a:rPr lang="sk-SK" sz="7400" dirty="0"/>
              <a:t>firmy predať zásoby, zinkasovať pohľadávky, mať dostatočnú hotovosť na účtoch na uhradenie krátkodobých </a:t>
            </a:r>
            <a:r>
              <a:rPr lang="sk-SK" sz="7400" dirty="0" smtClean="0"/>
              <a:t>záväzkov</a:t>
            </a:r>
          </a:p>
          <a:p>
            <a:pPr>
              <a:buFontTx/>
              <a:buChar char="-"/>
            </a:pPr>
            <a:r>
              <a:rPr lang="sk-SK" sz="7400" dirty="0" smtClean="0"/>
              <a:t>spoločnosť </a:t>
            </a:r>
            <a:r>
              <a:rPr lang="sk-SK" sz="7400" dirty="0"/>
              <a:t>je likvidná, ak nedochádza k omeškaniu v platbách </a:t>
            </a:r>
            <a:r>
              <a:rPr lang="sk-SK" sz="7400" dirty="0" smtClean="0"/>
              <a:t>veriteľom</a:t>
            </a:r>
          </a:p>
          <a:p>
            <a:pPr marL="0" indent="0">
              <a:buNone/>
            </a:pPr>
            <a:endParaRPr lang="sk-SK" sz="7400" dirty="0" smtClean="0"/>
          </a:p>
          <a:p>
            <a:pPr marL="0" indent="0">
              <a:buNone/>
            </a:pPr>
            <a:r>
              <a:rPr lang="sk-SK" sz="7400" b="1" dirty="0" smtClean="0"/>
              <a:t>Celková likvidita </a:t>
            </a:r>
            <a:r>
              <a:rPr lang="sk-SK" sz="7400" dirty="0" smtClean="0"/>
              <a:t>= </a:t>
            </a:r>
            <a:r>
              <a:rPr lang="sk-SK" sz="7400" u="sng" dirty="0" smtClean="0"/>
              <a:t>obežné aktíva </a:t>
            </a:r>
            <a:r>
              <a:rPr lang="sk-SK" sz="7400" dirty="0" smtClean="0"/>
              <a:t>(hotovosť, zásoby, krátkodobé CP)   x 100</a:t>
            </a:r>
          </a:p>
          <a:p>
            <a:pPr marL="0" indent="0">
              <a:buNone/>
            </a:pPr>
            <a:r>
              <a:rPr lang="sk-SK" sz="7400" dirty="0"/>
              <a:t> </a:t>
            </a:r>
            <a:r>
              <a:rPr lang="sk-SK" sz="7400" dirty="0" smtClean="0"/>
              <a:t>                                 krátkodobé záväzky</a:t>
            </a:r>
            <a:r>
              <a:rPr lang="sk-SK" sz="7400" dirty="0"/>
              <a:t>	</a:t>
            </a:r>
            <a:endParaRPr lang="sk-SK" sz="7400" dirty="0" smtClean="0"/>
          </a:p>
          <a:p>
            <a:pPr marL="0" indent="0">
              <a:buNone/>
            </a:pPr>
            <a:r>
              <a:rPr lang="sk-SK" sz="7400" dirty="0" smtClean="0"/>
              <a:t>(prijateľný koeficient je 1,5 -2,5)</a:t>
            </a:r>
            <a:endParaRPr lang="sk-SK" sz="7400" dirty="0"/>
          </a:p>
          <a:p>
            <a:pPr marL="0" indent="0">
              <a:buNone/>
            </a:pPr>
            <a:endParaRPr lang="sk-SK" sz="7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sk-SK" sz="7400" dirty="0"/>
              <a:t> </a:t>
            </a:r>
            <a:r>
              <a:rPr lang="sk-SK" sz="7400" b="1" u="sng" dirty="0" smtClean="0"/>
              <a:t>SOLVENTNOSŤ</a:t>
            </a:r>
            <a:endParaRPr lang="en-US" sz="7400" b="1" u="sng" dirty="0" smtClean="0"/>
          </a:p>
          <a:p>
            <a:pPr marL="0" indent="0">
              <a:buNone/>
            </a:pPr>
            <a:r>
              <a:rPr lang="en-US" sz="7400" dirty="0" smtClean="0"/>
              <a:t>-</a:t>
            </a:r>
            <a:r>
              <a:rPr lang="sk-SK" sz="7400" dirty="0"/>
              <a:t> schopnosť podniku uhrádzať všetky záväzky v stanovenom </a:t>
            </a:r>
            <a:r>
              <a:rPr lang="sk-SK" sz="7400" dirty="0" smtClean="0"/>
              <a:t>termíne</a:t>
            </a:r>
            <a:endParaRPr lang="sk-SK" sz="7400" dirty="0"/>
          </a:p>
          <a:p>
            <a:pPr marL="0" indent="0">
              <a:buNone/>
            </a:pPr>
            <a:endParaRPr lang="sk-SK" sz="7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sk-SK" sz="7400" dirty="0"/>
              <a:t> </a:t>
            </a:r>
            <a:r>
              <a:rPr lang="sk-SK" sz="7400" b="1" u="sng" dirty="0" smtClean="0"/>
              <a:t>RENTABILITA</a:t>
            </a:r>
          </a:p>
          <a:p>
            <a:pPr>
              <a:buFontTx/>
              <a:buChar char="-"/>
            </a:pPr>
            <a:r>
              <a:rPr lang="sk-SK" sz="7400" dirty="0" smtClean="0"/>
              <a:t>výnosnosť</a:t>
            </a:r>
            <a:r>
              <a:rPr lang="sk-SK" sz="7400" dirty="0"/>
              <a:t>, </a:t>
            </a:r>
            <a:r>
              <a:rPr lang="sk-SK" sz="7400" dirty="0" smtClean="0"/>
              <a:t>ziskovosť</a:t>
            </a:r>
          </a:p>
          <a:p>
            <a:pPr marL="0" indent="0">
              <a:buNone/>
            </a:pPr>
            <a:r>
              <a:rPr lang="sk-SK" sz="7400" dirty="0" smtClean="0"/>
              <a:t>- schopnosť  podniku </a:t>
            </a:r>
            <a:r>
              <a:rPr lang="sk-SK" sz="7400" dirty="0"/>
              <a:t>dosahovať zisk</a:t>
            </a:r>
          </a:p>
          <a:p>
            <a:pPr>
              <a:buFontTx/>
              <a:buChar char="-"/>
            </a:pP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6367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Ukazovateľ  rentability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4" y="2054655"/>
            <a:ext cx="8543246" cy="4275739"/>
          </a:xfrm>
        </p:spPr>
        <p:txBody>
          <a:bodyPr/>
          <a:lstStyle/>
          <a:p>
            <a:r>
              <a:rPr lang="sk-SK" dirty="0"/>
              <a:t>informuje o úspešnosti </a:t>
            </a:r>
            <a:r>
              <a:rPr lang="sk-SK" dirty="0" smtClean="0"/>
              <a:t>podnikateľskej činnosti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err="1" smtClean="0"/>
              <a:t>rentabilita</a:t>
            </a:r>
            <a:r>
              <a:rPr lang="en-US" b="1" dirty="0" smtClean="0"/>
              <a:t> </a:t>
            </a:r>
            <a:r>
              <a:rPr lang="en-US" b="1" dirty="0" err="1" smtClean="0"/>
              <a:t>majetku</a:t>
            </a:r>
            <a:endParaRPr lang="sk-SK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sk-SK" b="1" dirty="0" smtClean="0"/>
              <a:t>rentabilita tržieb</a:t>
            </a:r>
          </a:p>
          <a:p>
            <a:pPr>
              <a:buFont typeface="Wingdings" panose="05000000000000000000" pitchFamily="2" charset="2"/>
              <a:buChar char="Ø"/>
            </a:pPr>
            <a:endParaRPr lang="sk-SK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/>
              <a:t> </a:t>
            </a:r>
            <a:r>
              <a:rPr lang="sk-SK" b="1" dirty="0" smtClean="0"/>
              <a:t>rentabilita výnosov</a:t>
            </a:r>
          </a:p>
          <a:p>
            <a:pPr>
              <a:buFont typeface="Wingdings" panose="05000000000000000000" pitchFamily="2" charset="2"/>
              <a:buChar char="Ø"/>
            </a:pPr>
            <a:endParaRPr lang="sk-SK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/>
              <a:t> </a:t>
            </a:r>
            <a:r>
              <a:rPr lang="sk-SK" b="1" dirty="0" smtClean="0"/>
              <a:t>rentabilita vlastného imania</a:t>
            </a:r>
            <a:endParaRPr lang="sk-SK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1185864"/>
            <a:ext cx="2552700" cy="600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3086405"/>
            <a:ext cx="1571625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4039820"/>
            <a:ext cx="1504950" cy="59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5108755"/>
            <a:ext cx="1590675" cy="542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6177690"/>
            <a:ext cx="1695450" cy="514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0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138425"/>
            <a:ext cx="7940660" cy="763525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Podnikové financie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6" y="2054655"/>
            <a:ext cx="8704184" cy="458115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vznik podniku a jeho fungovanie je spojené s </a:t>
            </a:r>
            <a:r>
              <a:rPr lang="sk-SK" dirty="0" smtClean="0"/>
              <a:t>pohybom </a:t>
            </a:r>
            <a:r>
              <a:rPr lang="sk-SK" dirty="0"/>
              <a:t>peňažných </a:t>
            </a:r>
            <a:r>
              <a:rPr lang="sk-SK" dirty="0" smtClean="0"/>
              <a:t>prostriedkov</a:t>
            </a:r>
          </a:p>
          <a:p>
            <a:r>
              <a:rPr lang="sk-SK" dirty="0" smtClean="0"/>
              <a:t>finančné </a:t>
            </a:r>
            <a:r>
              <a:rPr lang="sk-SK" dirty="0"/>
              <a:t>hospodárenie podniku predstavuje </a:t>
            </a:r>
            <a:r>
              <a:rPr lang="sk-SK" dirty="0" smtClean="0"/>
              <a:t>pohyb: </a:t>
            </a:r>
            <a:r>
              <a:rPr lang="sk-SK" dirty="0"/>
              <a:t>peňazí, majetku a kapitálu podniku</a:t>
            </a:r>
          </a:p>
          <a:p>
            <a:pPr>
              <a:buFontTx/>
              <a:buChar char="-"/>
            </a:pPr>
            <a:endParaRPr lang="sk-SK" dirty="0"/>
          </a:p>
          <a:p>
            <a:pPr marL="0" indent="0">
              <a:buNone/>
            </a:pPr>
            <a:r>
              <a:rPr lang="sk-SK" b="1" u="sng" dirty="0"/>
              <a:t>Peniaze: </a:t>
            </a:r>
            <a:r>
              <a:rPr lang="sk-SK" dirty="0"/>
              <a:t>- peniaze v hotovosti (pokladnica)</a:t>
            </a:r>
          </a:p>
          <a:p>
            <a:pPr marL="0" indent="0">
              <a:buNone/>
            </a:pPr>
            <a:r>
              <a:rPr lang="sk-SK" dirty="0"/>
              <a:t>	    - peniaze na účtoch</a:t>
            </a:r>
          </a:p>
          <a:p>
            <a:pPr marL="0" indent="0">
              <a:buNone/>
            </a:pPr>
            <a:r>
              <a:rPr lang="sk-SK" dirty="0"/>
              <a:t>	    - ceniny, šeky, ...</a:t>
            </a:r>
          </a:p>
          <a:p>
            <a:pPr marL="0" indent="0">
              <a:buNone/>
            </a:pPr>
            <a:r>
              <a:rPr lang="sk-SK" b="1" u="sng" dirty="0"/>
              <a:t>Majetok</a:t>
            </a:r>
            <a:r>
              <a:rPr lang="sk-SK" dirty="0"/>
              <a:t>: dlhodobý + </a:t>
            </a:r>
            <a:r>
              <a:rPr lang="sk-SK" dirty="0" smtClean="0"/>
              <a:t>krátkodobý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u="sng" dirty="0"/>
              <a:t>Kapitál</a:t>
            </a:r>
            <a:r>
              <a:rPr lang="sk-SK" dirty="0"/>
              <a:t>: finančné zdroje, z ktorých sa </a:t>
            </a:r>
            <a:r>
              <a:rPr lang="sk-SK" dirty="0" smtClean="0"/>
              <a:t>majetok podniku </a:t>
            </a:r>
            <a:r>
              <a:rPr lang="sk-SK" dirty="0"/>
              <a:t>obstaral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3276295"/>
            <a:ext cx="2748690" cy="1845894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Finančná stabilita podniku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bezpečnosť, t.j. schopnosť podniku dosahovať pri </a:t>
            </a:r>
            <a:r>
              <a:rPr lang="sk-SK" dirty="0" smtClean="0"/>
              <a:t>meniacich </a:t>
            </a:r>
            <a:r>
              <a:rPr lang="sk-SK" dirty="0"/>
              <a:t>sa podmienkach požadovanú rentabilitu a </a:t>
            </a:r>
            <a:r>
              <a:rPr lang="sk-SK" dirty="0" smtClean="0"/>
              <a:t>   likviditu</a:t>
            </a:r>
          </a:p>
          <a:p>
            <a:r>
              <a:rPr lang="sk-SK" dirty="0"/>
              <a:t>stabilita sa vyjadruje najmä mierou zadlženosti, t.j.   označuje,   že podnik pri svojej činnosti využíva aj cudzie zdroje (dlhy</a:t>
            </a:r>
            <a:r>
              <a:rPr lang="sk-SK" dirty="0" smtClean="0"/>
              <a:t>)</a:t>
            </a:r>
          </a:p>
          <a:p>
            <a:pPr>
              <a:buFontTx/>
              <a:buChar char="-"/>
            </a:pPr>
            <a:r>
              <a:rPr lang="sk-SK" dirty="0"/>
              <a:t>platí, že čím väčšia zadlženosť, tým je väčšie </a:t>
            </a:r>
            <a:r>
              <a:rPr lang="sk-SK" dirty="0" smtClean="0"/>
              <a:t>riziko   </a:t>
            </a:r>
            <a:r>
              <a:rPr lang="sk-SK" dirty="0"/>
              <a:t>podnikania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/>
              <a:t>Finančná stabilita podniku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2054655"/>
            <a:ext cx="8398774" cy="4275739"/>
          </a:xfrm>
        </p:spPr>
        <p:txBody>
          <a:bodyPr/>
          <a:lstStyle/>
          <a:p>
            <a:r>
              <a:rPr lang="sk-SK" b="1" dirty="0"/>
              <a:t>z</a:t>
            </a:r>
            <a:r>
              <a:rPr lang="sk-SK" b="1" dirty="0" smtClean="0"/>
              <a:t>laté pravidlo financovania: </a:t>
            </a:r>
            <a:r>
              <a:rPr lang="sk-SK" dirty="0"/>
              <a:t>pomer vlastných </a:t>
            </a:r>
            <a:r>
              <a:rPr lang="sk-SK" dirty="0" smtClean="0"/>
              <a:t>zdrojov a cudzích </a:t>
            </a:r>
            <a:r>
              <a:rPr lang="sk-SK" dirty="0"/>
              <a:t>zdrojov je </a:t>
            </a:r>
            <a:r>
              <a:rPr lang="sk-SK" dirty="0" smtClean="0"/>
              <a:t>1:1</a:t>
            </a:r>
          </a:p>
          <a:p>
            <a:endParaRPr lang="sk-SK" dirty="0" smtClean="0"/>
          </a:p>
          <a:p>
            <a:r>
              <a:rPr lang="sk-SK" b="1" dirty="0"/>
              <a:t>u</a:t>
            </a:r>
            <a:r>
              <a:rPr lang="sk-SK" b="1" dirty="0" smtClean="0"/>
              <a:t>kazovateľ zadlženosti: </a:t>
            </a:r>
          </a:p>
          <a:p>
            <a:pPr>
              <a:buFontTx/>
              <a:buChar char="-"/>
            </a:pPr>
            <a:r>
              <a:rPr lang="sk-SK" b="1" dirty="0" smtClean="0"/>
              <a:t> </a:t>
            </a:r>
            <a:r>
              <a:rPr lang="sk-SK" dirty="0" smtClean="0"/>
              <a:t>do </a:t>
            </a:r>
            <a:r>
              <a:rPr lang="sk-SK" dirty="0"/>
              <a:t>30%    = nízka zadlženosť</a:t>
            </a:r>
          </a:p>
          <a:p>
            <a:pPr>
              <a:buFontTx/>
              <a:buChar char="-"/>
            </a:pPr>
            <a:r>
              <a:rPr lang="sk-SK" dirty="0"/>
              <a:t> 31 – 50% = stredná zadlženosť</a:t>
            </a:r>
          </a:p>
          <a:p>
            <a:pPr>
              <a:buFontTx/>
              <a:buChar char="-"/>
            </a:pPr>
            <a:r>
              <a:rPr lang="sk-SK" dirty="0"/>
              <a:t> 51 – 70% = vysoká zadlženosť</a:t>
            </a:r>
          </a:p>
          <a:p>
            <a:pPr>
              <a:buFontTx/>
              <a:buChar char="-"/>
            </a:pPr>
            <a:r>
              <a:rPr lang="sk-SK" dirty="0"/>
              <a:t> nad 70% = riziková zadlženosť</a:t>
            </a:r>
            <a:endParaRPr lang="cs-CZ" dirty="0"/>
          </a:p>
          <a:p>
            <a:pPr marL="0" indent="0">
              <a:buNone/>
            </a:pPr>
            <a:endParaRPr lang="sk-SK" b="1" dirty="0"/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3429000"/>
            <a:ext cx="184785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Cash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peňažné toky podniku, ktoré tvoria jeho príjmy a </a:t>
            </a:r>
            <a:r>
              <a:rPr lang="sk-SK" dirty="0" smtClean="0"/>
              <a:t>výdavky</a:t>
            </a:r>
          </a:p>
          <a:p>
            <a:r>
              <a:rPr lang="sk-SK" b="1" dirty="0">
                <a:solidFill>
                  <a:schemeClr val="tx1"/>
                </a:solidFill>
              </a:rPr>
              <a:t>Tok </a:t>
            </a:r>
            <a:r>
              <a:rPr lang="sk-SK" b="1" dirty="0" smtClean="0">
                <a:solidFill>
                  <a:schemeClr val="tx1"/>
                </a:solidFill>
              </a:rPr>
              <a:t>príjmov: </a:t>
            </a:r>
            <a:r>
              <a:rPr lang="sk-SK" dirty="0" smtClean="0">
                <a:solidFill>
                  <a:schemeClr val="tx1"/>
                </a:solidFill>
              </a:rPr>
              <a:t>všetky </a:t>
            </a:r>
            <a:r>
              <a:rPr lang="sk-SK" dirty="0">
                <a:solidFill>
                  <a:schemeClr val="tx1"/>
                </a:solidFill>
              </a:rPr>
              <a:t>bezhotovostné aj </a:t>
            </a:r>
            <a:r>
              <a:rPr lang="sk-SK" dirty="0" smtClean="0">
                <a:solidFill>
                  <a:schemeClr val="tx1"/>
                </a:solidFill>
              </a:rPr>
              <a:t>hotovostné</a:t>
            </a:r>
            <a:r>
              <a:rPr lang="sk-SK" dirty="0" smtClean="0"/>
              <a:t>  peniaze (tržby za výrobky a služby, úvery, príjmy z prenájmu...)</a:t>
            </a:r>
          </a:p>
          <a:p>
            <a:r>
              <a:rPr lang="sk-SK" b="1" dirty="0">
                <a:solidFill>
                  <a:schemeClr val="tx1"/>
                </a:solidFill>
              </a:rPr>
              <a:t>Tok </a:t>
            </a:r>
            <a:r>
              <a:rPr lang="sk-SK" b="1" dirty="0" smtClean="0">
                <a:solidFill>
                  <a:schemeClr val="tx1"/>
                </a:solidFill>
              </a:rPr>
              <a:t>výdavkov: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všetky peniaze bezhotovostné </a:t>
            </a:r>
            <a:r>
              <a:rPr lang="sk-SK" dirty="0" smtClean="0">
                <a:solidFill>
                  <a:schemeClr val="tx1"/>
                </a:solidFill>
              </a:rPr>
              <a:t>alebo </a:t>
            </a:r>
            <a:r>
              <a:rPr lang="sk-SK" dirty="0" smtClean="0"/>
              <a:t>  </a:t>
            </a:r>
            <a:r>
              <a:rPr lang="sk-SK" dirty="0"/>
              <a:t>hotovostné, ktoré z podniku </a:t>
            </a:r>
            <a:r>
              <a:rPr lang="sk-SK" dirty="0" smtClean="0"/>
              <a:t>odchádzajú (výdavky za nákup materiálu, energie, výplatu miezd, dane, poistné)</a:t>
            </a:r>
          </a:p>
          <a:p>
            <a:pPr>
              <a:buFontTx/>
              <a:buChar char="-"/>
            </a:pPr>
            <a:r>
              <a:rPr lang="sk-SK" dirty="0"/>
              <a:t>plán cash flow sa začína začiatočným stavom účtu, </a:t>
            </a:r>
            <a:r>
              <a:rPr lang="sk-SK" dirty="0" smtClean="0"/>
              <a:t>ktorý má </a:t>
            </a:r>
            <a:r>
              <a:rPr lang="sk-SK" dirty="0"/>
              <a:t>podnik k dispozícii na účte alebo v hotovosti</a:t>
            </a:r>
          </a:p>
          <a:p>
            <a:pPr>
              <a:buFontTx/>
              <a:buChar char="-"/>
            </a:pPr>
            <a:r>
              <a:rPr lang="sk-SK" dirty="0" smtClean="0"/>
              <a:t>k </a:t>
            </a:r>
            <a:r>
              <a:rPr lang="sk-SK" dirty="0"/>
              <a:t>nemu sa pripočítajú všetky príjmy a odpočítajú všetky výdavky za čas, pre ktorý tok hotovosti </a:t>
            </a:r>
            <a:r>
              <a:rPr lang="sk-SK" dirty="0" smtClean="0"/>
              <a:t>zostavujeme (týždeň</a:t>
            </a:r>
            <a:r>
              <a:rPr lang="sk-SK" dirty="0"/>
              <a:t>, mesiac, rok)</a:t>
            </a:r>
          </a:p>
          <a:p>
            <a:pPr>
              <a:buFontTx/>
              <a:buChar char="-"/>
            </a:pPr>
            <a:r>
              <a:rPr lang="sk-SK" dirty="0" smtClean="0"/>
              <a:t>po </a:t>
            </a:r>
            <a:r>
              <a:rPr lang="sk-SK" dirty="0"/>
              <a:t>zrátaní týchto položiek dostávame konečný stav, ktorý </a:t>
            </a:r>
            <a:r>
              <a:rPr lang="sk-SK" dirty="0" smtClean="0"/>
              <a:t>je zároveň </a:t>
            </a:r>
            <a:r>
              <a:rPr lang="sk-SK" dirty="0"/>
              <a:t>počiatočným stavom ďalšieho obdobia</a:t>
            </a:r>
          </a:p>
          <a:p>
            <a:pPr>
              <a:buFontTx/>
              <a:buChar char="-"/>
            </a:pPr>
            <a:r>
              <a:rPr lang="sk-SK" dirty="0" smtClean="0"/>
              <a:t>môže </a:t>
            </a:r>
            <a:r>
              <a:rPr lang="sk-SK" dirty="0"/>
              <a:t>byť kladný alebo záporný </a:t>
            </a:r>
            <a:endParaRPr lang="cs-CZ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8093212" cy="763525"/>
          </a:xfrm>
        </p:spPr>
        <p:txBody>
          <a:bodyPr/>
          <a:lstStyle/>
          <a:p>
            <a:pPr algn="l"/>
            <a:r>
              <a:rPr lang="sk-SK" b="1" dirty="0"/>
              <a:t>Cash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749245"/>
            <a:ext cx="8704185" cy="488656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Cieľom výkazu cash flow je preukázať celkové zdroje peňažných prostriedkov a ich využitie v členení na 3 skupiny</a:t>
            </a:r>
            <a:r>
              <a:rPr lang="sk-SK" dirty="0" smtClean="0"/>
              <a:t>: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1, Bežnú </a:t>
            </a:r>
            <a:r>
              <a:rPr lang="sk-SK" dirty="0"/>
              <a:t>hospodársku </a:t>
            </a:r>
            <a:r>
              <a:rPr lang="sk-SK" dirty="0" smtClean="0"/>
              <a:t>činnosť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2, Investičnú činnosť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3, Finančnú činnosť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/>
              <a:t>Metódy výpočtu cash flow:</a:t>
            </a:r>
          </a:p>
          <a:p>
            <a:pPr marL="457200" indent="-457200">
              <a:buAutoNum type="alphaLcParenR"/>
            </a:pPr>
            <a:r>
              <a:rPr lang="sk-SK" i="1" dirty="0"/>
              <a:t>priama metóda </a:t>
            </a:r>
            <a:r>
              <a:rPr lang="sk-SK" dirty="0"/>
              <a:t>= vykazujú sa hlavné skupiny </a:t>
            </a:r>
            <a:r>
              <a:rPr lang="sk-SK" dirty="0" smtClean="0"/>
              <a:t>hrubých príjmov </a:t>
            </a:r>
            <a:r>
              <a:rPr lang="sk-SK" dirty="0"/>
              <a:t>a </a:t>
            </a:r>
            <a:r>
              <a:rPr lang="sk-SK" dirty="0" smtClean="0"/>
              <a:t>výdavkov. Používa </a:t>
            </a:r>
            <a:r>
              <a:rPr lang="sk-SK" dirty="0"/>
              <a:t>sa pri podnikateľoch, ktorí vedú jednoduché účtovníctvo</a:t>
            </a:r>
          </a:p>
          <a:p>
            <a:pPr marL="514350" indent="-514350">
              <a:buAutoNum type="alphaLcParenR" startAt="2"/>
            </a:pPr>
            <a:r>
              <a:rPr lang="sk-SK" i="1" dirty="0" smtClean="0"/>
              <a:t>nepriama </a:t>
            </a:r>
            <a:r>
              <a:rPr lang="sk-SK" i="1" dirty="0"/>
              <a:t>metóda </a:t>
            </a:r>
            <a:r>
              <a:rPr lang="sk-SK" dirty="0"/>
              <a:t>= používa sa len v </a:t>
            </a:r>
            <a:r>
              <a:rPr lang="sk-SK" dirty="0" smtClean="0"/>
              <a:t>bežných podnikateľských činnostiach       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670" y="1138426"/>
            <a:ext cx="8093212" cy="30541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1671" y="1596541"/>
            <a:ext cx="8085130" cy="473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b="1" dirty="0" smtClean="0"/>
              <a:t>MAJETOK           =              KAPITAL</a:t>
            </a:r>
            <a:endParaRPr lang="sk-SK" sz="4000" b="1" dirty="0"/>
          </a:p>
          <a:p>
            <a:pPr marL="0" indent="0">
              <a:buNone/>
            </a:pPr>
            <a:r>
              <a:rPr lang="sk-SK" sz="4000" b="1" dirty="0" smtClean="0"/>
              <a:t>(aktíva spolu)              (pasíva spolu)</a:t>
            </a:r>
          </a:p>
          <a:p>
            <a:pPr marL="0" indent="0">
              <a:buNone/>
            </a:pPr>
            <a:r>
              <a:rPr lang="sk-SK" sz="4000" b="1" dirty="0"/>
              <a:t> </a:t>
            </a:r>
            <a:r>
              <a:rPr lang="sk-SK" sz="4000" b="1" dirty="0" smtClean="0"/>
              <a:t>Pýtame sa:                  Pýtame sa:</a:t>
            </a:r>
          </a:p>
          <a:p>
            <a:pPr marL="0" indent="0">
              <a:buNone/>
            </a:pPr>
            <a:r>
              <a:rPr lang="sk-SK" sz="4000" b="1" i="1" u="sng" dirty="0" smtClean="0"/>
              <a:t>Čo máme  </a:t>
            </a:r>
            <a:r>
              <a:rPr lang="sk-SK" sz="4000" b="1" i="1" dirty="0" smtClean="0"/>
              <a:t>                    </a:t>
            </a:r>
            <a:r>
              <a:rPr lang="sk-SK" sz="4000" b="1" i="1" u="sng" dirty="0" smtClean="0"/>
              <a:t>Odkiaľ to máme                   </a:t>
            </a:r>
          </a:p>
          <a:p>
            <a:pPr marL="0" indent="0">
              <a:buNone/>
            </a:pP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32067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Finan</a:t>
            </a:r>
            <a:r>
              <a:rPr lang="sk-SK" b="1" dirty="0" smtClean="0"/>
              <a:t>čné riadenie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054655"/>
            <a:ext cx="8390541" cy="4275739"/>
          </a:xfrm>
        </p:spPr>
        <p:txBody>
          <a:bodyPr/>
          <a:lstStyle/>
          <a:p>
            <a:r>
              <a:rPr lang="sk-SK" dirty="0"/>
              <a:t>získanie finančných prostriedkov, </a:t>
            </a:r>
            <a:r>
              <a:rPr lang="sk-SK" dirty="0" smtClean="0"/>
              <a:t>ich </a:t>
            </a:r>
            <a:r>
              <a:rPr lang="sk-SK" dirty="0"/>
              <a:t>správne  </a:t>
            </a:r>
            <a:r>
              <a:rPr lang="sk-SK" dirty="0" smtClean="0"/>
              <a:t>rozdelenie </a:t>
            </a:r>
            <a:r>
              <a:rPr lang="sk-SK" dirty="0"/>
              <a:t>a použitie = úloha finančných </a:t>
            </a:r>
            <a:r>
              <a:rPr lang="sk-SK" dirty="0" smtClean="0"/>
              <a:t>manažérov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Podnik získava financie z rôznych </a:t>
            </a:r>
            <a:r>
              <a:rPr lang="sk-SK" dirty="0" smtClean="0"/>
              <a:t>finančných </a:t>
            </a:r>
            <a:r>
              <a:rPr lang="sk-SK" dirty="0"/>
              <a:t>zdrojov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3887115"/>
            <a:ext cx="3372967" cy="25232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2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Finanční manažéri riadia finančné procesy.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Zameriavajú sa na:</a:t>
            </a:r>
          </a:p>
          <a:p>
            <a:r>
              <a:rPr lang="sk-SK" dirty="0" smtClean="0"/>
              <a:t>Finančnú analýzu (rozbor)</a:t>
            </a:r>
          </a:p>
          <a:p>
            <a:r>
              <a:rPr lang="sk-SK" dirty="0" smtClean="0"/>
              <a:t>Finančné plánovanie</a:t>
            </a:r>
          </a:p>
          <a:p>
            <a:r>
              <a:rPr lang="sk-SK" dirty="0" smtClean="0"/>
              <a:t>Financovanie (obstarávanie kapitálu)</a:t>
            </a:r>
          </a:p>
          <a:p>
            <a:r>
              <a:rPr lang="sk-SK" dirty="0" smtClean="0"/>
              <a:t>Investovanie (vloženie kapitálu)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55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Členenie finančných zdrojov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901951"/>
            <a:ext cx="8856890" cy="4733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u="sng" dirty="0" smtClean="0"/>
              <a:t>1, Podľa vlastníctva:</a:t>
            </a:r>
          </a:p>
          <a:p>
            <a:pPr marL="0" indent="0">
              <a:buNone/>
            </a:pPr>
            <a:r>
              <a:rPr lang="sk-SK" sz="2600" i="1" dirty="0" smtClean="0"/>
              <a:t>a</a:t>
            </a:r>
            <a:r>
              <a:rPr lang="sk-SK" sz="2600" i="1" dirty="0"/>
              <a:t>, vlastné: </a:t>
            </a:r>
            <a:r>
              <a:rPr lang="sk-SK" sz="1800" dirty="0"/>
              <a:t>vlastný kapitál (napr. čistý zisk, odpisy, vklady od spoločníkov, výnosy z predaja nepotrebného majetku, odpisy, fondy tvorené zo zisku...)</a:t>
            </a:r>
          </a:p>
          <a:p>
            <a:pPr marL="0" indent="0">
              <a:buNone/>
            </a:pPr>
            <a:r>
              <a:rPr lang="sk-SK" sz="2600" i="1" dirty="0"/>
              <a:t>b, cudzie: </a:t>
            </a:r>
            <a:r>
              <a:rPr lang="sk-SK" sz="1800" dirty="0"/>
              <a:t>cudzí kapitál – záväzky, ktoré sa musia v určenej dobe splatiť veriteľom (napr. záväzky, úvery, rezervy, pôžičky</a:t>
            </a:r>
            <a:r>
              <a:rPr lang="sk-SK" sz="1800" dirty="0" smtClean="0"/>
              <a:t>,...)</a:t>
            </a:r>
          </a:p>
          <a:p>
            <a:pPr marL="0" indent="0">
              <a:buNone/>
            </a:pPr>
            <a:r>
              <a:rPr lang="sk-SK" b="1" u="sng" dirty="0" smtClean="0"/>
              <a:t>2, Podľa spôsobu získavania</a:t>
            </a:r>
          </a:p>
          <a:p>
            <a:pPr marL="0" indent="0">
              <a:buNone/>
            </a:pPr>
            <a:r>
              <a:rPr lang="sk-SK" sz="2600" i="1" dirty="0" smtClean="0"/>
              <a:t>a, interné: </a:t>
            </a:r>
            <a:r>
              <a:rPr lang="sk-SK" sz="1800" dirty="0" smtClean="0"/>
              <a:t>podnik </a:t>
            </a:r>
            <a:r>
              <a:rPr lang="sk-SK" sz="1800" dirty="0"/>
              <a:t>ich získava vlastnou podnikateľskou činnosťou (napr. čistý zisk, odpisy, výnosy z predaja nepotrebného majetku, rezervné fondy..)</a:t>
            </a:r>
          </a:p>
          <a:p>
            <a:pPr marL="0" indent="0">
              <a:buNone/>
            </a:pPr>
            <a:r>
              <a:rPr lang="sk-SK" sz="2600" i="1" dirty="0" smtClean="0"/>
              <a:t>b, externé: </a:t>
            </a:r>
            <a:r>
              <a:rPr lang="sk-SK" sz="1800" dirty="0"/>
              <a:t>sú získavané z vonkajšieho </a:t>
            </a:r>
            <a:r>
              <a:rPr lang="sk-SK" sz="1800" dirty="0" smtClean="0"/>
              <a:t>prostredia (</a:t>
            </a:r>
            <a:r>
              <a:rPr lang="sk-SK" sz="1800" dirty="0"/>
              <a:t>záväzky, úvery, dotácie, vklady vlastníkov</a:t>
            </a:r>
            <a:r>
              <a:rPr lang="sk-SK" sz="1800" dirty="0" smtClean="0"/>
              <a:t>, rezervy</a:t>
            </a:r>
            <a:r>
              <a:rPr lang="sk-SK" sz="1800" dirty="0"/>
              <a:t>, leasing, faktoring, forfaiting</a:t>
            </a:r>
            <a:r>
              <a:rPr lang="sk-SK" sz="1800" dirty="0" smtClean="0"/>
              <a:t>)</a:t>
            </a:r>
          </a:p>
          <a:p>
            <a:pPr marL="0" indent="0">
              <a:buNone/>
            </a:pPr>
            <a:r>
              <a:rPr lang="sk-SK" b="1" u="sng" dirty="0" smtClean="0"/>
              <a:t>3, Podľa doby splatnosti:</a:t>
            </a:r>
          </a:p>
          <a:p>
            <a:pPr marL="0" indent="0">
              <a:buNone/>
            </a:pPr>
            <a:r>
              <a:rPr lang="sk-SK" sz="2600" i="1" dirty="0" smtClean="0"/>
              <a:t>a, dlhodobé: </a:t>
            </a:r>
            <a:r>
              <a:rPr lang="sk-SK" sz="1800" dirty="0" smtClean="0"/>
              <a:t>nad 1 rok</a:t>
            </a:r>
          </a:p>
          <a:p>
            <a:pPr marL="0" indent="0">
              <a:buNone/>
            </a:pPr>
            <a:r>
              <a:rPr lang="sk-SK" sz="2600" i="1" dirty="0" smtClean="0"/>
              <a:t>b, krátkodobé: </a:t>
            </a:r>
            <a:r>
              <a:rPr lang="sk-SK" sz="1800" dirty="0" smtClean="0"/>
              <a:t>do 1 roka</a:t>
            </a:r>
            <a:endParaRPr lang="sk-SK" sz="1800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0561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FAKTORING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odkúpenie krátkodobých pohľadávok od dodávateľa pred lehotou ich splatnosti </a:t>
            </a:r>
            <a:r>
              <a:rPr lang="sk-SK" dirty="0" err="1" smtClean="0"/>
              <a:t>faktoringovou</a:t>
            </a:r>
            <a:r>
              <a:rPr lang="sk-SK" dirty="0" smtClean="0"/>
              <a:t> spoločnosťou za cenu </a:t>
            </a:r>
            <a:r>
              <a:rPr lang="sk-SK" dirty="0" smtClean="0">
                <a:solidFill>
                  <a:schemeClr val="tx1"/>
                </a:solidFill>
              </a:rPr>
              <a:t>zníženú o diskont</a:t>
            </a:r>
          </a:p>
          <a:p>
            <a:pPr marL="0" indent="0">
              <a:buNone/>
            </a:pPr>
            <a:r>
              <a:rPr lang="sk-SK" sz="4600" dirty="0" smtClean="0">
                <a:solidFill>
                  <a:schemeClr val="bg1"/>
                </a:solidFill>
                <a:latin typeface="+mj-lt"/>
              </a:rPr>
              <a:t>FORFAITING</a:t>
            </a:r>
            <a:r>
              <a:rPr lang="sk-SK" dirty="0" smtClean="0"/>
              <a:t>	</a:t>
            </a:r>
          </a:p>
          <a:p>
            <a:r>
              <a:rPr lang="sk-SK" dirty="0" smtClean="0"/>
              <a:t>Odkúpenie strednodobých a dlhodobých pohľadávok od dodávateľa pred lehotou ich splatnosti </a:t>
            </a:r>
            <a:r>
              <a:rPr lang="sk-SK" dirty="0" err="1" smtClean="0"/>
              <a:t>forfaitingovou</a:t>
            </a:r>
            <a:r>
              <a:rPr lang="sk-SK" dirty="0" smtClean="0"/>
              <a:t> spoločnosťou. (využívajú podniky, ktoré dodávajú výrobky alebo služby väčších hodnôt)</a:t>
            </a:r>
          </a:p>
          <a:p>
            <a:pPr marL="0" indent="0">
              <a:buNone/>
            </a:pPr>
            <a:r>
              <a:rPr lang="sk-SK" sz="4600" dirty="0" smtClean="0">
                <a:solidFill>
                  <a:schemeClr val="bg1"/>
                </a:solidFill>
                <a:latin typeface="+mj-lt"/>
              </a:rPr>
              <a:t>LIZING</a:t>
            </a:r>
          </a:p>
          <a:p>
            <a:r>
              <a:rPr lang="sk-SK" dirty="0" smtClean="0"/>
              <a:t>- prenájom predmetov dlhodobej spotreby na základe zmluvy na určenú dobu a za dohodnutý poplatok. V SR sú najčastejšie predmetmi lízingu automobily, stroje a zariadenia a softvér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6244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23" y="1291130"/>
            <a:ext cx="8093212" cy="763525"/>
          </a:xfrm>
        </p:spPr>
        <p:txBody>
          <a:bodyPr/>
          <a:lstStyle/>
          <a:p>
            <a:pPr algn="l"/>
            <a:r>
              <a:rPr lang="sk-SK" b="1" dirty="0" smtClean="0"/>
              <a:t>Zlaté bilančné pravidlo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207361"/>
            <a:ext cx="8704185" cy="42757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 </a:t>
            </a:r>
            <a:r>
              <a:rPr lang="sk-SK" b="1" dirty="0" smtClean="0"/>
              <a:t>neobežný </a:t>
            </a:r>
            <a:r>
              <a:rPr lang="sk-SK" b="1" dirty="0"/>
              <a:t>majetok </a:t>
            </a:r>
            <a:r>
              <a:rPr lang="sk-SK" dirty="0"/>
              <a:t>(dlhodobý) sa má financovať </a:t>
            </a:r>
            <a:r>
              <a:rPr lang="sk-SK" dirty="0" smtClean="0"/>
              <a:t>kapitálom</a:t>
            </a:r>
            <a:r>
              <a:rPr lang="sk-SK" dirty="0"/>
              <a:t>, ktorý má podnik trvalo alebo dlhodobo k  </a:t>
            </a:r>
            <a:r>
              <a:rPr lang="sk-SK" dirty="0" smtClean="0"/>
              <a:t>dispozícii</a:t>
            </a:r>
          </a:p>
          <a:p>
            <a:pPr>
              <a:buFont typeface="Wingdings" panose="05000000000000000000" pitchFamily="2" charset="2"/>
              <a:buChar char="v"/>
            </a:pPr>
            <a:endParaRPr lang="sk-SK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sk-SK" dirty="0"/>
              <a:t> </a:t>
            </a:r>
            <a:r>
              <a:rPr lang="sk-SK" b="1" dirty="0" smtClean="0"/>
              <a:t>obežný </a:t>
            </a:r>
            <a:r>
              <a:rPr lang="sk-SK" b="1" dirty="0"/>
              <a:t>majetok </a:t>
            </a:r>
            <a:r>
              <a:rPr lang="sk-SK" dirty="0"/>
              <a:t>možno financovať aj kapitálom</a:t>
            </a:r>
            <a:r>
              <a:rPr lang="sk-SK" dirty="0" smtClean="0"/>
              <a:t>, </a:t>
            </a:r>
            <a:r>
              <a:rPr lang="sk-SK" dirty="0"/>
              <a:t>ktorý </a:t>
            </a:r>
            <a:r>
              <a:rPr lang="sk-SK" dirty="0" smtClean="0"/>
              <a:t>má </a:t>
            </a:r>
            <a:r>
              <a:rPr lang="sk-SK" dirty="0"/>
              <a:t>podnik k dispozícii aj krátkodobo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4650640"/>
            <a:ext cx="2319558" cy="19329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3686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INVESTÍCIE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INVESTÍCIE</a:t>
            </a:r>
            <a:r>
              <a:rPr lang="sk-SK" dirty="0" smtClean="0"/>
              <a:t> </a:t>
            </a:r>
            <a:r>
              <a:rPr lang="sk-SK" dirty="0" smtClean="0"/>
              <a:t>= výdavky vynaložené na získanie       určitého </a:t>
            </a:r>
            <a:r>
              <a:rPr lang="sk-SK" dirty="0" smtClean="0"/>
              <a:t>majetku</a:t>
            </a:r>
          </a:p>
          <a:p>
            <a:endParaRPr lang="sk-SK" dirty="0" smtClean="0"/>
          </a:p>
          <a:p>
            <a:r>
              <a:rPr lang="sk-SK" b="1" dirty="0" smtClean="0"/>
              <a:t>INVESTOVANIE</a:t>
            </a:r>
            <a:r>
              <a:rPr lang="sk-SK" dirty="0" smtClean="0"/>
              <a:t> = vloženie kapitálu do jednotlivých zložiek majetku podniku (so zámerom dosiahnutia zisku v budúcnosti</a:t>
            </a:r>
            <a:r>
              <a:rPr lang="sk-SK" dirty="0" smtClean="0"/>
              <a:t>)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2987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1150</Words>
  <Application>Microsoft Office PowerPoint</Application>
  <PresentationFormat>Prezentácia na obrazovke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Office Theme</vt:lpstr>
      <vt:lpstr>Finančné riadenie podniku</vt:lpstr>
      <vt:lpstr>Podnikové financie</vt:lpstr>
      <vt:lpstr>Prezentácia programu PowerPoint</vt:lpstr>
      <vt:lpstr>Finančné riadenie</vt:lpstr>
      <vt:lpstr>Finanční manažéri riadia finančné procesy.</vt:lpstr>
      <vt:lpstr>Členenie finančných zdrojov</vt:lpstr>
      <vt:lpstr>FAKTORING</vt:lpstr>
      <vt:lpstr>Zlaté bilančné pravidlo</vt:lpstr>
      <vt:lpstr>INVESTÍCIE</vt:lpstr>
      <vt:lpstr>INVESTICIE</vt:lpstr>
      <vt:lpstr>INVESTICIE</vt:lpstr>
      <vt:lpstr>KRITÉRIA ROZHODOVANIA O INVESTÍCIACH</vt:lpstr>
      <vt:lpstr>INVESTÍCIE DO KRÁTKODOBÉHO MAJETKU</vt:lpstr>
      <vt:lpstr>Finančná analýza</vt:lpstr>
      <vt:lpstr>Finančná analýza</vt:lpstr>
      <vt:lpstr>Finančnú situáciu ovplyvňujú</vt:lpstr>
      <vt:lpstr>Zdroje informácií finančnej analýzy</vt:lpstr>
      <vt:lpstr>Základné finančné ukazovatele podniku</vt:lpstr>
      <vt:lpstr>Ukazovateľ  rentability</vt:lpstr>
      <vt:lpstr>Finančná stabilita podniku</vt:lpstr>
      <vt:lpstr>Finančná stabilita podniku</vt:lpstr>
      <vt:lpstr>Cash flow</vt:lpstr>
      <vt:lpstr>Cash flow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143</cp:revision>
  <dcterms:created xsi:type="dcterms:W3CDTF">2013-08-21T19:17:07Z</dcterms:created>
  <dcterms:modified xsi:type="dcterms:W3CDTF">2017-03-23T10:27:12Z</dcterms:modified>
</cp:coreProperties>
</file>