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85" r:id="rId4"/>
    <p:sldId id="286" r:id="rId5"/>
    <p:sldId id="288" r:id="rId6"/>
    <p:sldId id="287" r:id="rId7"/>
    <p:sldId id="291" r:id="rId8"/>
    <p:sldId id="293" r:id="rId9"/>
    <p:sldId id="290" r:id="rId10"/>
    <p:sldId id="292" r:id="rId11"/>
    <p:sldId id="295" r:id="rId12"/>
    <p:sldId id="294" r:id="rId13"/>
    <p:sldId id="296" r:id="rId14"/>
    <p:sldId id="298" r:id="rId15"/>
    <p:sldId id="299" r:id="rId16"/>
    <p:sldId id="273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2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9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191A208-5083-CD89-BF2A-0CDD34977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91" b="1336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FE62DD-637F-F79F-C0C1-F1D952F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749" y="1216690"/>
            <a:ext cx="6183723" cy="3860639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200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Priama</a:t>
            </a:r>
            <a:r>
              <a:rPr lang="sk-SK" sz="7200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7200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nepriama</a:t>
            </a:r>
            <a:r>
              <a:rPr lang="en-US" sz="7200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úmernosť</a:t>
            </a:r>
            <a:endParaRPr lang="en-US" sz="7200" cap="al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92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B89E3DA-9B09-4F25-AFEB-34A02D452D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35371" y="1044054"/>
                <a:ext cx="10013709" cy="1030360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rgbClr val="92D050"/>
                    </a:solidFill>
                  </a:rPr>
                  <a:t>2) Rozdelenie v pomere :    </a:t>
                </a:r>
                <a14:m>
                  <m:oMath xmlns:m="http://schemas.openxmlformats.org/officeDocument/2006/math">
                    <m:r>
                      <a:rPr lang="sk-SK" sz="36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36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sk-SK" sz="36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dirty="0">
                    <a:solidFill>
                      <a:srgbClr val="92D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B89E3DA-9B09-4F25-AFEB-34A02D452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5371" y="1044054"/>
                <a:ext cx="10013709" cy="1030360"/>
              </a:xfrm>
              <a:blipFill>
                <a:blip r:embed="rId2"/>
                <a:stretch>
                  <a:fillRect l="-1704" b="-153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84C8476-7B32-9B79-37A6-03D02560E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3911" y="2192645"/>
                <a:ext cx="10656628" cy="3426158"/>
              </a:xfrm>
            </p:spPr>
            <p:txBody>
              <a:bodyPr anchor="t">
                <a:normAutofit/>
              </a:bodyPr>
              <a:lstStyle/>
              <a:p>
                <a:r>
                  <a:rPr lang="sk-SK" sz="2400" dirty="0">
                    <a:solidFill>
                      <a:schemeClr val="tx1"/>
                    </a:solidFill>
                  </a:rPr>
                  <a:t>= rozdelenie čísla na dve časti, ktoré sú v pomere </a:t>
                </a:r>
                <a14:m>
                  <m:oMath xmlns:m="http://schemas.openxmlformats.org/officeDocument/2006/math">
                    <m:r>
                      <a:rPr lang="sk-SK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sk-SK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</a:rPr>
                  <a:t> 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84C8476-7B32-9B79-37A6-03D02560E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3911" y="2192645"/>
                <a:ext cx="10656628" cy="3426158"/>
              </a:xfrm>
              <a:blipFill>
                <a:blip r:embed="rId3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786AE2EC-B6E3-B6EC-EBD1-1AC7EF427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242" y="4273033"/>
            <a:ext cx="2067213" cy="1905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6B697A7B-4022-04C6-F063-BC4C048957C6}"/>
              </a:ext>
            </a:extLst>
          </p:cNvPr>
          <p:cNvSpPr txBox="1"/>
          <p:nvPr/>
        </p:nvSpPr>
        <p:spPr>
          <a:xfrm>
            <a:off x="871059" y="3083307"/>
            <a:ext cx="347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rgbClr val="C00000"/>
                </a:solidFill>
              </a:rPr>
              <a:t>Rozdelenie 12 gaštanov v pomere 1 : 3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BC3D8BBE-CFEA-4727-8C47-D98E2EF1E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651" y="3852879"/>
            <a:ext cx="2229161" cy="2029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87D7BFAC-42C3-063F-4F61-35F3A2F099C9}"/>
              </a:ext>
            </a:extLst>
          </p:cNvPr>
          <p:cNvSpPr txBox="1"/>
          <p:nvPr/>
        </p:nvSpPr>
        <p:spPr>
          <a:xfrm>
            <a:off x="4687094" y="2904784"/>
            <a:ext cx="3291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rgbClr val="C00000"/>
                </a:solidFill>
              </a:rPr>
              <a:t>Najprv rozdelíme 12 na 1+3= 4 častí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5B9DC8A9-D82C-D8CB-DE61-900AB2EF6398}"/>
              </a:ext>
            </a:extLst>
          </p:cNvPr>
          <p:cNvSpPr txBox="1"/>
          <p:nvPr/>
        </p:nvSpPr>
        <p:spPr>
          <a:xfrm>
            <a:off x="3738428" y="5881987"/>
            <a:ext cx="5066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Koľko gaštanov má 1 časť?</a:t>
            </a:r>
          </a:p>
          <a:p>
            <a:r>
              <a:rPr lang="sk-SK" sz="2400" b="1" dirty="0"/>
              <a:t>Koľko gaštanov majú 3 časti?</a:t>
            </a:r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id="{7AB5BE2B-6F16-FEDD-F3FC-29B3E382F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722" y="3735781"/>
            <a:ext cx="3172280" cy="3023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BlokTextu 19">
            <a:extLst>
              <a:ext uri="{FF2B5EF4-FFF2-40B4-BE49-F238E27FC236}">
                <a16:creationId xmlns:a16="http://schemas.microsoft.com/office/drawing/2014/main" id="{949A2126-B4EC-63B0-F335-5247D64AFEDA}"/>
              </a:ext>
            </a:extLst>
          </p:cNvPr>
          <p:cNvSpPr txBox="1"/>
          <p:nvPr/>
        </p:nvSpPr>
        <p:spPr>
          <a:xfrm>
            <a:off x="8316269" y="2938598"/>
            <a:ext cx="4011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</a:rPr>
              <a:t>Výsledné rozdelenie na dve kôpky v zadanom pomere:</a:t>
            </a:r>
          </a:p>
        </p:txBody>
      </p:sp>
    </p:spTree>
    <p:extLst>
      <p:ext uri="{BB962C8B-B14F-4D97-AF65-F5344CB8AC3E}">
        <p14:creationId xmlns:p14="http://schemas.microsoft.com/office/powerpoint/2010/main" val="8619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A22A87-D8E2-527B-EC2C-99B310A2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92D050"/>
                </a:solidFill>
              </a:rPr>
              <a:t>Príklad 2: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E57616-6069-64DE-4D4C-B641BE72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3" y="2702257"/>
            <a:ext cx="10759736" cy="3426158"/>
          </a:xfrm>
        </p:spPr>
        <p:txBody>
          <a:bodyPr anchor="t">
            <a:normAutofit/>
          </a:bodyPr>
          <a:lstStyle/>
          <a:p>
            <a:pPr algn="ctr"/>
            <a:r>
              <a:rPr lang="sk-SK" sz="3600" dirty="0">
                <a:solidFill>
                  <a:schemeClr val="tx1"/>
                </a:solidFill>
              </a:rPr>
              <a:t>Rozdeľ 144 fazúľ na 3 kôpky v pomere 3 : 12 : 9. </a:t>
            </a:r>
          </a:p>
        </p:txBody>
      </p:sp>
    </p:spTree>
    <p:extLst>
      <p:ext uri="{BB962C8B-B14F-4D97-AF65-F5344CB8AC3E}">
        <p14:creationId xmlns:p14="http://schemas.microsoft.com/office/powerpoint/2010/main" val="39345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A22A87-D8E2-527B-EC2C-99B310A2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92D050"/>
                </a:solidFill>
              </a:rPr>
              <a:t>Príklad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E57616-6069-64DE-4D4C-B641BE72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305" y="2663301"/>
            <a:ext cx="10041637" cy="3465114"/>
          </a:xfrm>
        </p:spPr>
        <p:txBody>
          <a:bodyPr anchor="t">
            <a:normAutofit/>
          </a:bodyPr>
          <a:lstStyle/>
          <a:p>
            <a:r>
              <a:rPr lang="sk-SK" sz="3600" dirty="0">
                <a:solidFill>
                  <a:schemeClr val="tx1"/>
                </a:solidFill>
              </a:rPr>
              <a:t>Paula má vo vačku červené a modré guľôčky v pomere 3 : 2. Celkovo je tam 10 guľôčok. Koľko má Paula červených guľôčok?</a:t>
            </a:r>
          </a:p>
        </p:txBody>
      </p:sp>
    </p:spTree>
    <p:extLst>
      <p:ext uri="{BB962C8B-B14F-4D97-AF65-F5344CB8AC3E}">
        <p14:creationId xmlns:p14="http://schemas.microsoft.com/office/powerpoint/2010/main" val="21425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D3EAA4A-7C3B-93CF-C541-A0D64B67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75" y="962423"/>
            <a:ext cx="10670959" cy="116779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Špeciálny prípad pomeru: Mierka mapy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3C4DFD-8749-B934-3E81-2B726059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668" y="2130216"/>
            <a:ext cx="9935571" cy="3426158"/>
          </a:xfrm>
        </p:spPr>
        <p:txBody>
          <a:bodyPr anchor="t"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                 </a:t>
            </a:r>
          </a:p>
          <a:p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sk-SK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MAPE </a:t>
            </a:r>
            <a:r>
              <a:rPr lang="sk-SK" sz="2800" dirty="0">
                <a:solidFill>
                  <a:schemeClr val="tx1"/>
                </a:solidFill>
              </a:rPr>
              <a:t>ku </a:t>
            </a:r>
            <a:r>
              <a:rPr lang="sk-SK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SKUTOČNOSTI</a:t>
            </a:r>
            <a:endParaRPr lang="sk-SK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sk-SK" sz="4800" dirty="0">
                <a:solidFill>
                  <a:srgbClr val="C00000"/>
                </a:solidFill>
              </a:rPr>
              <a:t>1</a:t>
            </a:r>
            <a:r>
              <a:rPr lang="sk-SK" sz="4800" dirty="0">
                <a:solidFill>
                  <a:schemeClr val="tx1"/>
                </a:solidFill>
              </a:rPr>
              <a:t> : </a:t>
            </a:r>
            <a:r>
              <a:rPr lang="sk-SK" sz="4800" dirty="0">
                <a:solidFill>
                  <a:srgbClr val="7030A0"/>
                </a:solidFill>
              </a:rPr>
              <a:t>10 000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116A6D3-4AD3-3E4F-3CF8-ACF1D0C99FAC}"/>
              </a:ext>
            </a:extLst>
          </p:cNvPr>
          <p:cNvSpPr txBox="1"/>
          <p:nvPr/>
        </p:nvSpPr>
        <p:spPr>
          <a:xfrm>
            <a:off x="2077539" y="5251254"/>
            <a:ext cx="912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1 cm na mape </a:t>
            </a:r>
            <a:r>
              <a:rPr lang="sk-SK" sz="3200" b="1" dirty="0"/>
              <a:t>= </a:t>
            </a:r>
            <a:r>
              <a:rPr lang="sk-SK" sz="3200" b="1" dirty="0">
                <a:solidFill>
                  <a:srgbClr val="7030A0"/>
                </a:solidFill>
              </a:rPr>
              <a:t>10 000 cm v skutočnosti</a:t>
            </a:r>
          </a:p>
        </p:txBody>
      </p:sp>
    </p:spTree>
    <p:extLst>
      <p:ext uri="{BB962C8B-B14F-4D97-AF65-F5344CB8AC3E}">
        <p14:creationId xmlns:p14="http://schemas.microsoft.com/office/powerpoint/2010/main" val="40229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004EC1F-F898-7A02-438D-D7ED629C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FAF0F4-DB9E-8B45-9E2B-89007E5F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994" y="2622358"/>
            <a:ext cx="10378462" cy="3426158"/>
          </a:xfrm>
        </p:spPr>
        <p:txBody>
          <a:bodyPr anchor="t">
            <a:normAutofit/>
          </a:bodyPr>
          <a:lstStyle/>
          <a:p>
            <a:r>
              <a:rPr lang="sk-SK" sz="3200" dirty="0">
                <a:solidFill>
                  <a:schemeClr val="tx1"/>
                </a:solidFill>
              </a:rPr>
              <a:t>Vzdialenosť Rimavskej Soboty a Bardejova je 136,3 km. Aká je vzdialenosť týchto miest na mape s mierkou: </a:t>
            </a:r>
          </a:p>
          <a:p>
            <a:pPr algn="ctr"/>
            <a:r>
              <a:rPr lang="sk-SK" sz="3200" dirty="0">
                <a:solidFill>
                  <a:schemeClr val="tx1"/>
                </a:solidFill>
              </a:rPr>
              <a:t>1: 1 000 000 000.</a:t>
            </a:r>
          </a:p>
        </p:txBody>
      </p:sp>
    </p:spTree>
    <p:extLst>
      <p:ext uri="{BB962C8B-B14F-4D97-AF65-F5344CB8AC3E}">
        <p14:creationId xmlns:p14="http://schemas.microsoft.com/office/powerpoint/2010/main" val="215225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004EC1F-F898-7A02-438D-D7ED629C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2: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FAF0F4-DB9E-8B45-9E2B-89007E5F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78" y="2604602"/>
            <a:ext cx="10564893" cy="3426158"/>
          </a:xfrm>
        </p:spPr>
        <p:txBody>
          <a:bodyPr anchor="t">
            <a:normAutofit/>
          </a:bodyPr>
          <a:lstStyle/>
          <a:p>
            <a:r>
              <a:rPr lang="sk-SK" sz="3200" dirty="0">
                <a:solidFill>
                  <a:schemeClr val="tx1"/>
                </a:solidFill>
              </a:rPr>
              <a:t>Na nákrese je zobrazená dĺžka päťmetrovej sochy 2cm. Aká je mierka nákresu?</a:t>
            </a:r>
          </a:p>
        </p:txBody>
      </p:sp>
    </p:spTree>
    <p:extLst>
      <p:ext uri="{BB962C8B-B14F-4D97-AF65-F5344CB8AC3E}">
        <p14:creationId xmlns:p14="http://schemas.microsoft.com/office/powerpoint/2010/main" val="158957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5A0E9E-325C-3F3F-1430-1874C56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66" y="592947"/>
            <a:ext cx="10896558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7200" cap="all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Ďakujem</a:t>
            </a:r>
            <a:r>
              <a:rPr lang="en-US" sz="72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br>
              <a:rPr lang="sk-SK" sz="72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</a:br>
            <a:r>
              <a:rPr lang="en-US" sz="72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za </a:t>
            </a:r>
            <a:r>
              <a:rPr lang="en-US" sz="7200" cap="all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pozornosť</a:t>
            </a:r>
            <a:r>
              <a:rPr lang="en-US" sz="72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6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231C5B-9683-1C24-4AE6-4539891D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Priama a nepriama úmernosť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E6CA6E83-0556-5323-82B3-CF9377085795}"/>
              </a:ext>
            </a:extLst>
          </p:cNvPr>
          <p:cNvSpPr/>
          <p:nvPr/>
        </p:nvSpPr>
        <p:spPr>
          <a:xfrm>
            <a:off x="1260629" y="2391770"/>
            <a:ext cx="9828594" cy="1230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hrnček stojí 7 eur. Zaujíma nás, koľko bude stáť 17 hrnčekov.</a:t>
            </a:r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7FA9138F-5910-0A98-9307-203D413EEF40}"/>
              </a:ext>
            </a:extLst>
          </p:cNvPr>
          <p:cNvSpPr/>
          <p:nvPr/>
        </p:nvSpPr>
        <p:spPr>
          <a:xfrm>
            <a:off x="1213706" y="3866707"/>
            <a:ext cx="9828594" cy="1230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murári postaví múr za 12 hodín. Chceme vedieť za koľko hodín postavia múr 8 murári.</a:t>
            </a:r>
          </a:p>
        </p:txBody>
      </p: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id="{6CD9B3F5-188C-7C8D-FC99-BEF843BB7CC1}"/>
              </a:ext>
            </a:extLst>
          </p:cNvPr>
          <p:cNvSpPr/>
          <p:nvPr/>
        </p:nvSpPr>
        <p:spPr>
          <a:xfrm>
            <a:off x="1181703" y="5344146"/>
            <a:ext cx="9828594" cy="1230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vreckovka sa na šnúre vysuší za 15 minút. 4 vreckovky sa na šnúre vysušia za 60 minút.</a:t>
            </a:r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id="{4EB98E2A-79DA-9531-007C-2B5BEE2F0882}"/>
              </a:ext>
            </a:extLst>
          </p:cNvPr>
          <p:cNvSpPr/>
          <p:nvPr/>
        </p:nvSpPr>
        <p:spPr>
          <a:xfrm>
            <a:off x="1183689" y="5005762"/>
            <a:ext cx="9828594" cy="12303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Cena čokolády a množstvo čokolády, ktoré si vieme kúpiť za určitú sumu peňazí. </a:t>
            </a:r>
          </a:p>
        </p:txBody>
      </p:sp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id="{8FE4E91E-3091-E26E-0688-6E89327F4F3D}"/>
              </a:ext>
            </a:extLst>
          </p:cNvPr>
          <p:cNvSpPr/>
          <p:nvPr/>
        </p:nvSpPr>
        <p:spPr>
          <a:xfrm>
            <a:off x="1213706" y="3639899"/>
            <a:ext cx="9828594" cy="12303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plechovka farby vystačí na vymaľovanie 3 stien. Na koľko stien nám vystačia 3 plechovky farby?</a:t>
            </a:r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id="{84FF73D0-D733-BE33-5653-89C0BDFD9F8C}"/>
              </a:ext>
            </a:extLst>
          </p:cNvPr>
          <p:cNvSpPr/>
          <p:nvPr/>
        </p:nvSpPr>
        <p:spPr>
          <a:xfrm>
            <a:off x="1260629" y="2247615"/>
            <a:ext cx="9828594" cy="12303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antilopa spasie pastvu za 7 dní. Za ako dlho spasie pastvu 17 antilop.</a:t>
            </a:r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id="{12130196-B777-FC10-216B-17501E6A095D}"/>
              </a:ext>
            </a:extLst>
          </p:cNvPr>
          <p:cNvSpPr/>
          <p:nvPr/>
        </p:nvSpPr>
        <p:spPr>
          <a:xfrm>
            <a:off x="1179717" y="5232570"/>
            <a:ext cx="9828594" cy="12303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hadica naplní bazén za 3 hodiny. Za aký čas naplní 10 hadíc ten istý bazén?</a:t>
            </a:r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A9B034B4-B4DC-ACE9-FBD3-1B3929C1BAA1}"/>
              </a:ext>
            </a:extLst>
          </p:cNvPr>
          <p:cNvSpPr/>
          <p:nvPr/>
        </p:nvSpPr>
        <p:spPr>
          <a:xfrm>
            <a:off x="1213706" y="3850210"/>
            <a:ext cx="9828594" cy="12303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Rýchlosť auta a čas jazdy, ak máme tú istú dráhu.</a:t>
            </a:r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id="{9ED8D074-7385-B488-190F-18CAB422DA81}"/>
              </a:ext>
            </a:extLst>
          </p:cNvPr>
          <p:cNvSpPr/>
          <p:nvPr/>
        </p:nvSpPr>
        <p:spPr>
          <a:xfrm>
            <a:off x="1245709" y="2418396"/>
            <a:ext cx="9828594" cy="12303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vajce sa uvarí za 3 minúty. Za koľko minút sa uvaria 4 vajcia?</a:t>
            </a:r>
          </a:p>
        </p:txBody>
      </p:sp>
    </p:spTree>
    <p:extLst>
      <p:ext uri="{BB962C8B-B14F-4D97-AF65-F5344CB8AC3E}">
        <p14:creationId xmlns:p14="http://schemas.microsoft.com/office/powerpoint/2010/main" val="20689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0E55E55-027C-FC0A-88E4-59B206BF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91" y="1409240"/>
            <a:ext cx="7837643" cy="3910035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5000"/>
              </a:lnSpc>
            </a:pPr>
            <a:r>
              <a:rPr lang="sk-SK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Jednou hadicou sa naplní bazén za 18 hodín. Za aký čas sa daný bazén naplní troma hadicami?</a:t>
            </a:r>
            <a:endParaRPr lang="en-US" sz="4400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3DB426D6-FD66-4A48-A6EB-235CF408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9873" y="-10597"/>
            <a:ext cx="4067173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047" y="717163"/>
            <a:ext cx="8068913" cy="545045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C509E6C1-B33E-49E8-8D77-7D2A9B49E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9872" y="717163"/>
            <a:ext cx="4059075" cy="539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5C6EF-9ABE-BBFB-6A85-D542B81B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5239" y="776996"/>
            <a:ext cx="8469296" cy="5326611"/>
          </a:xfrm>
        </p:spPr>
        <p:txBody>
          <a:bodyPr anchor="t">
            <a:noAutofit/>
          </a:bodyPr>
          <a:lstStyle/>
          <a:p>
            <a:pPr algn="ctr"/>
            <a:r>
              <a:rPr lang="sk-SK" sz="3900" dirty="0">
                <a:solidFill>
                  <a:schemeClr val="tx1"/>
                </a:solidFill>
              </a:rPr>
              <a:t>Natierači majú natrieť most. 12 natieračov by daný most natrelo za 4 dni. Koľko natieračov potrebujeme, ak chceme mať most natretý    o deň skôr?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67615"/>
            <a:ext cx="806386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91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AD0687CC-D1D8-44B2-9573-CC65510EC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32924" y="6134669"/>
            <a:ext cx="4059075" cy="723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191A208-5083-CD89-BF2A-0CDD34977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91" b="1336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FE62DD-637F-F79F-C0C1-F1D952F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7200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Pomer</a:t>
            </a:r>
            <a:endParaRPr lang="en-US" sz="7200" cap="al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0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882C88-C9EC-C53B-13C7-2CB435B7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Zjednoduš pomer na základný tvar: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14BBE47-7C5F-71D0-9CC4-6267C66B9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244357"/>
                <a:ext cx="9935571" cy="3884058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AutoNum type="alphaLcParenR"/>
                </a:pPr>
                <a:r>
                  <a:rPr lang="sk-SK" sz="3000" dirty="0">
                    <a:solidFill>
                      <a:schemeClr val="tx1"/>
                    </a:solidFill>
                  </a:rPr>
                  <a:t>0,88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sk-SK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sk-SK" sz="30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LcParenR"/>
                </a:pPr>
                <a:r>
                  <a:rPr lang="sk-SK" sz="3000" dirty="0">
                    <a:solidFill>
                      <a:schemeClr val="tx1"/>
                    </a:solidFill>
                  </a:rPr>
                  <a:t>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sk-SK" sz="3000" dirty="0">
                    <a:solidFill>
                      <a:schemeClr val="tx1"/>
                    </a:solidFill>
                  </a:rPr>
                  <a:t> : 0,3</a:t>
                </a:r>
              </a:p>
              <a:p>
                <a:pPr marL="514350" indent="-514350">
                  <a:buAutoNum type="alphaLcParenR"/>
                </a:pPr>
                <a:r>
                  <a:rPr lang="sk-SK" sz="3000" dirty="0">
                    <a:solidFill>
                      <a:schemeClr val="tx1"/>
                    </a:solidFill>
                  </a:rPr>
                  <a:t>40 : 52 000</a:t>
                </a:r>
              </a:p>
              <a:p>
                <a:pPr marL="514350" indent="-514350">
                  <a:buAutoNum type="alphaLcParenR"/>
                </a:pPr>
                <a:endParaRPr lang="sk-SK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14BBE47-7C5F-71D0-9CC4-6267C66B9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244357"/>
                <a:ext cx="9935571" cy="3884058"/>
              </a:xfrm>
              <a:blipFill>
                <a:blip r:embed="rId2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95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45F8234-3080-4C07-B575-B7954102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E4D2B70-E00F-831F-83AA-6C1B4FC48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91" b="1336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B0E0466-9F2F-4C27-AE6F-953F891B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554430" y="1148464"/>
            <a:ext cx="4637567" cy="50191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2A423BD-41FB-2EEC-A43F-F6A0B9DC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982" y="1479339"/>
            <a:ext cx="3990109" cy="363760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US" sz="5400" cap="all" dirty="0" err="1">
                <a:solidFill>
                  <a:schemeClr val="tx1"/>
                </a:solidFill>
              </a:rPr>
              <a:t>Využitie</a:t>
            </a:r>
            <a:r>
              <a:rPr lang="en-US" sz="5400" cap="all" dirty="0">
                <a:solidFill>
                  <a:schemeClr val="tx1"/>
                </a:solidFill>
              </a:rPr>
              <a:t> </a:t>
            </a:r>
            <a:r>
              <a:rPr lang="en-US" sz="5400" cap="all" dirty="0" err="1">
                <a:solidFill>
                  <a:schemeClr val="tx1"/>
                </a:solidFill>
              </a:rPr>
              <a:t>Pomeru</a:t>
            </a:r>
            <a:endParaRPr lang="en-US" sz="5400" cap="all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F2DCBC-B44F-4E3C-871F-87CC2B8BD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5"/>
            <a:ext cx="685800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3065B8-2E07-4810-B74C-42FD0409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1084456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529F17-FB87-4ECB-9485-C58500A1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6109423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53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0364AE3A-7470-F500-EAEA-C9C249872D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35371" y="962423"/>
                <a:ext cx="10396217" cy="1111991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rgbClr val="FFFF00"/>
                    </a:solidFill>
                  </a:rPr>
                  <a:t>1) Zmena čísla v pomere:    </a:t>
                </a:r>
                <a14:m>
                  <m:oMath xmlns:m="http://schemas.openxmlformats.org/officeDocument/2006/math">
                    <m:r>
                      <a:rPr lang="sk-SK" sz="4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4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sk-SK" sz="4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sk-SK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0364AE3A-7470-F500-EAEA-C9C249872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5371" y="962423"/>
                <a:ext cx="10396217" cy="1111991"/>
              </a:xfrm>
              <a:blipFill>
                <a:blip r:embed="rId2"/>
                <a:stretch>
                  <a:fillRect l="-1642" b="-142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E69BC5F-2258-6711-4283-E4FBD78E8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</p:spPr>
            <p:txBody>
              <a:bodyPr anchor="t">
                <a:normAutofit/>
              </a:bodyPr>
              <a:lstStyle/>
              <a:p>
                <a:pPr algn="l"/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= vynásobíme číslo zlomkom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sk-SK" sz="28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sk-SK" sz="2800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k-SK" sz="280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Ak je </a:t>
                </a:r>
                <a:r>
                  <a:rPr lang="sk-SK" sz="2800" i="0" dirty="0">
                    <a:solidFill>
                      <a:srgbClr val="C00000"/>
                    </a:solidFill>
                    <a:effectLst/>
                    <a:latin typeface="KaTeX_Main"/>
                  </a:rPr>
                  <a:t>a &lt; b </a:t>
                </a:r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a teda </a:t>
                </a:r>
                <a:r>
                  <a:rPr lang="sk-SK" sz="28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sk-SK" sz="2800" b="1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sk-SK" sz="2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800" i="0" dirty="0">
                    <a:solidFill>
                      <a:srgbClr val="C00000"/>
                    </a:solidFill>
                    <a:effectLst/>
                    <a:latin typeface="KaTeX_Main"/>
                  </a:rPr>
                  <a:t> </a:t>
                </a:r>
                <a:r>
                  <a:rPr lang="en-US" sz="2800" i="0" dirty="0">
                    <a:solidFill>
                      <a:srgbClr val="C00000"/>
                    </a:solidFill>
                    <a:effectLst/>
                    <a:latin typeface="KaTeX_Main"/>
                  </a:rPr>
                  <a:t>&lt; </a:t>
                </a:r>
                <a:r>
                  <a:rPr lang="sk-SK" sz="2800" i="0" dirty="0">
                    <a:solidFill>
                      <a:srgbClr val="C00000"/>
                    </a:solidFill>
                    <a:effectLst/>
                    <a:latin typeface="KaTeX_Main"/>
                  </a:rPr>
                  <a:t>1</a:t>
                </a:r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, budeme číslo </a:t>
                </a:r>
                <a:r>
                  <a:rPr lang="sk-SK" sz="2800" i="0" dirty="0">
                    <a:solidFill>
                      <a:srgbClr val="C00000"/>
                    </a:solidFill>
                    <a:effectLst/>
                    <a:latin typeface="Roboto" panose="02000000000000000000" pitchFamily="2" charset="0"/>
                  </a:rPr>
                  <a:t>zmenšovať</a:t>
                </a:r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Ak je </a:t>
                </a:r>
                <a:r>
                  <a:rPr lang="sk-SK" sz="2800" i="0" dirty="0">
                    <a:solidFill>
                      <a:srgbClr val="C00000"/>
                    </a:solidFill>
                    <a:effectLst/>
                    <a:latin typeface="KaTeX_Main"/>
                  </a:rPr>
                  <a:t>a &gt; b</a:t>
                </a:r>
                <a:r>
                  <a:rPr lang="en-US" sz="2800" i="0" dirty="0">
                    <a:solidFill>
                      <a:srgbClr val="C00000"/>
                    </a:solidFill>
                    <a:effectLst/>
                    <a:latin typeface="KaTeX_Main"/>
                  </a:rPr>
                  <a:t> </a:t>
                </a:r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a teda </a:t>
                </a:r>
                <a:r>
                  <a:rPr lang="sk-SK" sz="28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sk-SK" sz="2800" b="1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sk-SK" sz="2800" b="1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0" dirty="0">
                    <a:solidFill>
                      <a:srgbClr val="C00000"/>
                    </a:solidFill>
                    <a:effectLst/>
                    <a:latin typeface="KaTeX_Main"/>
                  </a:rPr>
                  <a:t> &gt; </a:t>
                </a:r>
                <a:r>
                  <a:rPr lang="sk-SK" sz="2800" i="0" dirty="0">
                    <a:solidFill>
                      <a:srgbClr val="C00000"/>
                    </a:solidFill>
                    <a:effectLst/>
                    <a:latin typeface="KaTeX_Main"/>
                  </a:rPr>
                  <a:t>1</a:t>
                </a:r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, budeme číslo </a:t>
                </a:r>
                <a:r>
                  <a:rPr lang="sk-SK" sz="2800" i="0" dirty="0">
                    <a:solidFill>
                      <a:srgbClr val="C00000"/>
                    </a:solidFill>
                    <a:effectLst/>
                    <a:latin typeface="Roboto" panose="02000000000000000000" pitchFamily="2" charset="0"/>
                  </a:rPr>
                  <a:t>zväčšovať</a:t>
                </a:r>
                <a:r>
                  <a:rPr lang="sk-SK" sz="280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</a:rPr>
                  <a:t>.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E69BC5F-2258-6711-4283-E4FBD78E8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  <a:blipFill>
                <a:blip r:embed="rId3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0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F4E6F9-272C-6126-DEC4-34CCE4E5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1) Zmena čísla v pomere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D61E0D-3D06-CFE9-4C6D-73A37D6E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839" y="2416237"/>
            <a:ext cx="9935571" cy="4155743"/>
          </a:xfrm>
        </p:spPr>
        <p:txBody>
          <a:bodyPr anchor="t">
            <a:normAutofit/>
          </a:bodyPr>
          <a:lstStyle/>
          <a:p>
            <a:r>
              <a:rPr lang="sk-SK" sz="2600" dirty="0">
                <a:solidFill>
                  <a:schemeClr val="tx1"/>
                </a:solidFill>
              </a:rPr>
              <a:t>Zmeň číslo:</a:t>
            </a:r>
          </a:p>
          <a:p>
            <a:pPr marL="342900" indent="-342900">
              <a:buAutoNum type="alphaLcParenR"/>
            </a:pPr>
            <a:r>
              <a:rPr lang="sk-SK" sz="2600" dirty="0">
                <a:solidFill>
                  <a:schemeClr val="tx1"/>
                </a:solidFill>
              </a:rPr>
              <a:t> 55 v pomere 18 : 5.</a:t>
            </a:r>
          </a:p>
          <a:p>
            <a:pPr marL="342900" indent="-342900">
              <a:buAutoNum type="alphaLcParenR"/>
            </a:pPr>
            <a:endParaRPr lang="sk-SK" sz="2600" dirty="0">
              <a:solidFill>
                <a:schemeClr val="tx1"/>
              </a:solidFill>
            </a:endParaRPr>
          </a:p>
          <a:p>
            <a:pPr marL="342900" indent="-342900">
              <a:buAutoNum type="alphaLcParenR"/>
            </a:pPr>
            <a:r>
              <a:rPr lang="sk-SK" sz="2600" dirty="0">
                <a:solidFill>
                  <a:schemeClr val="tx1"/>
                </a:solidFill>
              </a:rPr>
              <a:t> 76 v pomere 1 : 4.</a:t>
            </a:r>
          </a:p>
          <a:p>
            <a:pPr marL="342900" indent="-342900">
              <a:buAutoNum type="alphaLcParenR"/>
            </a:pPr>
            <a:endParaRPr lang="sk-SK" sz="2600" dirty="0">
              <a:solidFill>
                <a:schemeClr val="tx1"/>
              </a:solidFill>
            </a:endParaRPr>
          </a:p>
          <a:p>
            <a:pPr marL="342900" indent="-342900">
              <a:buAutoNum type="alphaLcParenR"/>
            </a:pPr>
            <a:r>
              <a:rPr lang="sk-SK" sz="2600" dirty="0">
                <a:solidFill>
                  <a:schemeClr val="tx1"/>
                </a:solidFill>
              </a:rPr>
              <a:t>9 v pomere 7 : 3</a:t>
            </a:r>
          </a:p>
          <a:p>
            <a:pPr marL="342900" indent="-342900">
              <a:buAutoNum type="alphaLcParenR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204016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11C20"/>
      </a:dk2>
      <a:lt2>
        <a:srgbClr val="F0F2F3"/>
      </a:lt2>
      <a:accent1>
        <a:srgbClr val="E45D2C"/>
      </a:accent1>
      <a:accent2>
        <a:srgbClr val="D21A36"/>
      </a:accent2>
      <a:accent3>
        <a:srgbClr val="E42C94"/>
      </a:accent3>
      <a:accent4>
        <a:srgbClr val="D21ACF"/>
      </a:accent4>
      <a:accent5>
        <a:srgbClr val="9A2CE4"/>
      </a:accent5>
      <a:accent6>
        <a:srgbClr val="4B2CD5"/>
      </a:accent6>
      <a:hlink>
        <a:srgbClr val="A1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483</Words>
  <Application>Microsoft Office PowerPoint</Application>
  <PresentationFormat>Širokouhlá</PresentationFormat>
  <Paragraphs>52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4" baseType="lpstr">
      <vt:lpstr>Meiryo</vt:lpstr>
      <vt:lpstr>Arial</vt:lpstr>
      <vt:lpstr>Cambria Math</vt:lpstr>
      <vt:lpstr>Corbel</vt:lpstr>
      <vt:lpstr>KaTeX_Main</vt:lpstr>
      <vt:lpstr>Roboto</vt:lpstr>
      <vt:lpstr>Sylfaen</vt:lpstr>
      <vt:lpstr>ShojiVTI</vt:lpstr>
      <vt:lpstr>Priama, nepriama úmernosť</vt:lpstr>
      <vt:lpstr>Priama a nepriama úmernosť</vt:lpstr>
      <vt:lpstr>Jednou hadicou sa naplní bazén za 18 hodín. Za aký čas sa daný bazén naplní troma hadicami?</vt:lpstr>
      <vt:lpstr>Prezentácia programu PowerPoint</vt:lpstr>
      <vt:lpstr>Pomer</vt:lpstr>
      <vt:lpstr>Zjednoduš pomer na základný tvar:</vt:lpstr>
      <vt:lpstr>Využitie Pomeru</vt:lpstr>
      <vt:lpstr>1) Zmena čísla v pomere:    a : b</vt:lpstr>
      <vt:lpstr>1) Zmena čísla v pomere</vt:lpstr>
      <vt:lpstr>2) Rozdelenie v pomere :    a : b </vt:lpstr>
      <vt:lpstr>Príklad 2:</vt:lpstr>
      <vt:lpstr>Príklad 1:</vt:lpstr>
      <vt:lpstr>Špeciálny prípad pomeru: Mierka mapy</vt:lpstr>
      <vt:lpstr>Príklad 1:</vt:lpstr>
      <vt:lpstr>Príklad 2:</vt:lpstr>
      <vt:lpstr>Ďakujem 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Percentá</dc:title>
  <dc:creator>Radka Schwartzová</dc:creator>
  <cp:lastModifiedBy>Radka Schwartzová</cp:lastModifiedBy>
  <cp:revision>18</cp:revision>
  <dcterms:created xsi:type="dcterms:W3CDTF">2022-09-26T18:30:13Z</dcterms:created>
  <dcterms:modified xsi:type="dcterms:W3CDTF">2022-09-29T20:57:19Z</dcterms:modified>
</cp:coreProperties>
</file>