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8"/>
  </p:notesMasterIdLst>
  <p:sldIdLst>
    <p:sldId id="256" r:id="rId2"/>
    <p:sldId id="269" r:id="rId3"/>
    <p:sldId id="270" r:id="rId4"/>
    <p:sldId id="273" r:id="rId5"/>
    <p:sldId id="274" r:id="rId6"/>
    <p:sldId id="283" r:id="rId7"/>
    <p:sldId id="271" r:id="rId8"/>
    <p:sldId id="272" r:id="rId9"/>
    <p:sldId id="275" r:id="rId10"/>
    <p:sldId id="277" r:id="rId11"/>
    <p:sldId id="276" r:id="rId12"/>
    <p:sldId id="278" r:id="rId13"/>
    <p:sldId id="279" r:id="rId14"/>
    <p:sldId id="280" r:id="rId15"/>
    <p:sldId id="28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3A621-96EE-4CF8-A949-EF2836DA2FEE}" type="datetimeFigureOut">
              <a:rPr lang="en-US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47B76-D128-4BED-A4EE-DF202CD52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47B76-D128-4BED-A4EE-DF202CD52E9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2684"/>
      </p:ext>
    </p:extLst>
  </p:cSld>
  <p:clrMapOvr>
    <a:masterClrMapping/>
  </p:clrMapOvr>
  <p:transition spd="slow">
    <p:circl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19988"/>
      </p:ext>
    </p:extLst>
  </p:cSld>
  <p:clrMapOvr>
    <a:masterClrMapping/>
  </p:clrMapOvr>
  <p:transition spd="slow">
    <p:circl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3185"/>
      </p:ext>
    </p:extLst>
  </p:cSld>
  <p:clrMapOvr>
    <a:masterClrMapping/>
  </p:clrMapOvr>
  <p:transition spd="slow">
    <p:circl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D3E9E-A95C-48F2-B4BF-A71542E0BE9A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761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01468"/>
      </p:ext>
    </p:extLst>
  </p:cSld>
  <p:clrMapOvr>
    <a:masterClrMapping/>
  </p:clrMapOvr>
  <p:transition spd="slow">
    <p:circl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782"/>
      </p:ext>
    </p:extLst>
  </p:cSld>
  <p:clrMapOvr>
    <a:masterClrMapping/>
  </p:clrMapOvr>
  <p:transition spd="slow">
    <p:circl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27725"/>
      </p:ext>
    </p:extLst>
  </p:cSld>
  <p:clrMapOvr>
    <a:masterClrMapping/>
  </p:clrMapOvr>
  <p:transition spd="slow">
    <p:circl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57430"/>
      </p:ext>
    </p:extLst>
  </p:cSld>
  <p:clrMapOvr>
    <a:masterClrMapping/>
  </p:clrMapOvr>
  <p:transition spd="slow">
    <p:circl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5865"/>
      </p:ext>
    </p:extLst>
  </p:cSld>
  <p:clrMapOvr>
    <a:masterClrMapping/>
  </p:clrMapOvr>
  <p:transition spd="slow">
    <p:circl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41514"/>
      </p:ext>
    </p:extLst>
  </p:cSld>
  <p:clrMapOvr>
    <a:masterClrMapping/>
  </p:clrMapOvr>
  <p:transition spd="slow">
    <p:circl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35976"/>
      </p:ext>
    </p:extLst>
  </p:cSld>
  <p:clrMapOvr>
    <a:masterClrMapping/>
  </p:clrMapOvr>
  <p:transition spd="slow">
    <p:circl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0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circl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KmlJda_YZ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na\Documents\YouTubeDownloads\The%20family%20deportations%20from%20Bardejov%20in%20May%201942.avi" TargetMode="External"/><Relationship Id="rId4" Type="http://schemas.openxmlformats.org/officeDocument/2006/relationships/hyperlink" Target="https://www.youtube.com/watch?v=zj-ldCLH6Z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n.gov.sk/arizacie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09835" y="1914800"/>
            <a:ext cx="9068586" cy="2590800"/>
          </a:xfrm>
        </p:spPr>
        <p:txBody>
          <a:bodyPr/>
          <a:lstStyle/>
          <a:p>
            <a:r>
              <a:rPr lang="sk-SK" b="1" dirty="0" smtClean="0"/>
              <a:t>Osudy nepohodlných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6268" y="4072462"/>
            <a:ext cx="9070848" cy="457201"/>
          </a:xfrm>
        </p:spPr>
        <p:txBody>
          <a:bodyPr/>
          <a:lstStyle/>
          <a:p>
            <a:r>
              <a:rPr lang="sk-SK" dirty="0" smtClean="0"/>
              <a:t>Slovenský štát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94416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f200903060123901_r4817-r824-st.ir3-_t3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7" y="348916"/>
            <a:ext cx="4521869" cy="3014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Zástupný symbol obsahu 4" descr="201304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698194">
            <a:off x="3290724" y="3039073"/>
            <a:ext cx="3239341" cy="2591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bdélník 3"/>
          <p:cNvSpPr/>
          <p:nvPr/>
        </p:nvSpPr>
        <p:spPr>
          <a:xfrm>
            <a:off x="6435892" y="705853"/>
            <a:ext cx="4857750" cy="530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„ Svätá stolica prijala správu o nových smutných opatreniach slovenskej vlády proti </a:t>
            </a:r>
            <a:r>
              <a:rPr lang="sk-SK" sz="2400" b="1" dirty="0" err="1"/>
              <a:t>neárijcom</a:t>
            </a:r>
            <a:r>
              <a:rPr lang="sk-SK" sz="2400" b="1" dirty="0"/>
              <a:t> s hlbokým poľutovaním. Je to tým smutnejšie, že podľa Vašej správy bol tento zákon vydaný za účasti niektorých kňazov, ktorí sú poslancami v parlamente.“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000" b="1" i="1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i="1" dirty="0"/>
              <a:t>z listu kardinála M. </a:t>
            </a:r>
            <a:r>
              <a:rPr lang="sk-SK" sz="2000" b="1" i="1" dirty="0" err="1"/>
              <a:t>Burziovi</a:t>
            </a:r>
            <a:r>
              <a:rPr lang="sk-SK" sz="2000" b="1" i="1" dirty="0"/>
              <a:t> vatikánskemu chargé </a:t>
            </a:r>
            <a:r>
              <a:rPr lang="sk-SK" sz="2000" b="1" i="1" dirty="0" err="1"/>
              <a:t>d</a:t>
            </a:r>
            <a:r>
              <a:rPr lang="sk-SK" sz="2000" b="1" i="1" dirty="0" err="1">
                <a:latin typeface="Times New Roman"/>
                <a:cs typeface="Times New Roman"/>
              </a:rPr>
              <a:t>`</a:t>
            </a:r>
            <a:r>
              <a:rPr lang="sk-SK" sz="2000" b="1" i="1" dirty="0" err="1"/>
              <a:t>affaires</a:t>
            </a:r>
            <a:r>
              <a:rPr lang="sk-SK" sz="2000" b="1" i="1" dirty="0"/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i="1" dirty="0"/>
              <a:t>v Bratislave</a:t>
            </a:r>
          </a:p>
        </p:txBody>
      </p:sp>
      <p:sp>
        <p:nvSpPr>
          <p:cNvPr id="7" name="Obdélník 4"/>
          <p:cNvSpPr/>
          <p:nvPr/>
        </p:nvSpPr>
        <p:spPr>
          <a:xfrm>
            <a:off x="584992" y="3797088"/>
            <a:ext cx="2591345" cy="2062103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„Židom, Cigánom a psom vstup zakázaný.“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65745" y="3407344"/>
            <a:ext cx="4932947" cy="3025541"/>
          </a:xfrm>
        </p:spPr>
        <p:txBody>
          <a:bodyPr/>
          <a:lstStyle/>
          <a:p>
            <a:pPr lvl="2">
              <a:buNone/>
            </a:pPr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Židia</a:t>
            </a:r>
            <a:r>
              <a:rPr lang="sk-SK" sz="4000" dirty="0" smtClean="0"/>
              <a:t> </a:t>
            </a:r>
          </a:p>
          <a:p>
            <a:pPr lvl="2"/>
            <a:r>
              <a:rPr lang="sk-SK" sz="2800" dirty="0" smtClean="0"/>
              <a:t> okrajová skupina </a:t>
            </a:r>
          </a:p>
          <a:p>
            <a:pPr lvl="2"/>
            <a:r>
              <a:rPr lang="sk-SK" sz="2800" b="1" dirty="0" smtClean="0"/>
              <a:t>príťaž pre štát </a:t>
            </a:r>
            <a:endParaRPr lang="sk-SK" sz="2800" b="1" i="1" dirty="0" smtClean="0"/>
          </a:p>
          <a:p>
            <a:pPr lvl="2"/>
            <a:r>
              <a:rPr lang="sk-SK" sz="2800" dirty="0" smtClean="0"/>
              <a:t>Východisko?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NÚTENÉ VYSŤAHOVANIE</a:t>
            </a:r>
          </a:p>
          <a:p>
            <a:endParaRPr lang="sk-SK" dirty="0"/>
          </a:p>
        </p:txBody>
      </p:sp>
      <p:pic>
        <p:nvPicPr>
          <p:cNvPr id="4" name="Obrázok 3" descr="DSC_46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52" y="3384884"/>
            <a:ext cx="6445821" cy="3080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1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4784">
            <a:off x="803609" y="149990"/>
            <a:ext cx="5115928" cy="2938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stiahnuť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2023">
            <a:off x="6680533" y="326889"/>
            <a:ext cx="4212055" cy="2954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2229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48200"/>
            <a:ext cx="27432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12229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64" y="4636169"/>
            <a:ext cx="2783305" cy="2221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12229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13796" cy="3110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bdĺžnik 6"/>
          <p:cNvSpPr/>
          <p:nvPr/>
        </p:nvSpPr>
        <p:spPr>
          <a:xfrm>
            <a:off x="6568672" y="4427621"/>
            <a:ext cx="562332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25. marec 1942</a:t>
            </a:r>
            <a:endParaRPr lang="sk-SK" sz="6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8" name="Obrázok 7" descr="116643-deportacie-sa-mohli-zacat-az-ked-slovenskych-zidov-z-nestandard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0"/>
            <a:ext cx="5905500" cy="4429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Deportacie-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86525"/>
            <a:ext cx="4058653" cy="2164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holo2_re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278" y="2470484"/>
            <a:ext cx="3046328" cy="2437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68713" y="802106"/>
            <a:ext cx="5350042" cy="2294023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Zákon o vysťahovaní </a:t>
            </a:r>
            <a:br>
              <a:rPr lang="sk-SK" b="1" dirty="0" smtClean="0"/>
            </a:br>
            <a:r>
              <a:rPr lang="sk-SK" dirty="0" smtClean="0"/>
              <a:t>– 15. máj 1942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Zástupný symbol obsahu 3" descr="vlakSITA_r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214687" cy="38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6994358" y="251861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2/3 Židov boli vyvezené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5950874" y="2903166"/>
            <a:ext cx="2696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Koniec</a:t>
            </a:r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sk-SK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689557" y="3753853"/>
            <a:ext cx="3882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- 20. Október 1942</a:t>
            </a:r>
          </a:p>
          <a:p>
            <a:r>
              <a:rPr lang="sk-SK" dirty="0" smtClean="0"/>
              <a:t>Vyvezených bolo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57 628 </a:t>
            </a:r>
            <a:r>
              <a:rPr lang="sk-SK" dirty="0" smtClean="0"/>
              <a:t>Židov 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037759" y="4683841"/>
            <a:ext cx="397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Obnovenie</a:t>
            </a:r>
            <a:endParaRPr lang="sk-SK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6176210" y="5678905"/>
            <a:ext cx="5121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Jeseň 1944,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príchode nemeckej armády 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13 000 Židov 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Obrázok 9" descr="Rudolf_Vrba,_199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2745">
            <a:off x="378744" y="3634790"/>
            <a:ext cx="1552575" cy="2219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Obrázok 10" descr="stiahnuť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745" y="3481137"/>
            <a:ext cx="1693946" cy="2185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BlokTextu 11"/>
          <p:cNvSpPr txBox="1"/>
          <p:nvPr/>
        </p:nvSpPr>
        <p:spPr>
          <a:xfrm>
            <a:off x="609600" y="604787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Rudolf Vŕba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2558716" y="5735053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Alfréd </a:t>
            </a:r>
            <a:r>
              <a:rPr lang="sk-SK" dirty="0" err="1" smtClean="0"/>
              <a:t>Wetzler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 rot="21071666">
            <a:off x="918441" y="2443173"/>
            <a:ext cx="262283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8800" b="1" dirty="0" smtClean="0">
                <a:ln w="1905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Útek</a:t>
            </a:r>
            <a:endParaRPr lang="sk-SK" sz="8800" b="1" cap="none" spc="0" dirty="0">
              <a:ln w="1905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453" y="434047"/>
            <a:ext cx="10058400" cy="13716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Prenasledovanie Rómov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9706" y="1830404"/>
            <a:ext cx="5991726" cy="3931920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porajmos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sk-SK" sz="2000" dirty="0" smtClean="0"/>
              <a:t>– pohltenie, strávenie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Vyhlášky ministerstva vnútra</a:t>
            </a:r>
          </a:p>
          <a:p>
            <a:pPr lvl="1"/>
            <a:r>
              <a:rPr lang="sk-SK" sz="1800" dirty="0" smtClean="0"/>
              <a:t>1941 – zákaz kočovania</a:t>
            </a:r>
          </a:p>
          <a:p>
            <a:r>
              <a:rPr lang="sk-SK" sz="2000" dirty="0" smtClean="0"/>
              <a:t>1944 – prepadávanie osád, fyzická likvidácia</a:t>
            </a:r>
          </a:p>
          <a:p>
            <a:r>
              <a:rPr lang="sk-SK" sz="2000" dirty="0" smtClean="0"/>
              <a:t>Hromadné vraždy: </a:t>
            </a:r>
            <a:r>
              <a:rPr lang="sk-SK" sz="2000" b="1" dirty="0" smtClean="0"/>
              <a:t>Kremnička, Nemecká, Zvolen Čierny Balog, Valašská Belá, Tisovec, Brezno</a:t>
            </a:r>
          </a:p>
          <a:p>
            <a:r>
              <a:rPr lang="sk-SK" sz="2000" dirty="0" smtClean="0"/>
              <a:t>Zaisťovací tábor – </a:t>
            </a:r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Dubnica nad Váhom </a:t>
            </a:r>
            <a:r>
              <a:rPr lang="sk-SK" sz="2000" dirty="0" smtClean="0"/>
              <a:t>– epidémia týfusu</a:t>
            </a:r>
            <a:endParaRPr lang="sk-SK" sz="2000" dirty="0"/>
          </a:p>
        </p:txBody>
      </p:sp>
      <p:pic>
        <p:nvPicPr>
          <p:cNvPr id="4" name="Obrázok 3" descr="000106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37" y="1668379"/>
            <a:ext cx="4519257" cy="305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://www.asb.sk/UserFiles/Image/architektura/nadcasova-architektura/juraj-arieh-fatran-pamataj-symbol-nasej-pamati/juraj-arieh-fatran-pamataj-symbol-nasej-pamati-176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04062">
            <a:off x="6710866" y="4283241"/>
            <a:ext cx="2842848" cy="2184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545432" y="5518484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hlinkClick r:id="rId4"/>
              </a:rPr>
              <a:t>https://www.youtube.com/watch?v=sKmlJda_YZ0</a:t>
            </a:r>
            <a:endParaRPr lang="sk-SK" dirty="0"/>
          </a:p>
        </p:txBody>
      </p:sp>
    </p:spTree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omsky_holkaust-web_r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469" y="545467"/>
            <a:ext cx="9905499" cy="568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333339">
            <a:off x="906380" y="1477477"/>
            <a:ext cx="10058400" cy="3931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,,Zabudnúť znamená nechať ich znovu zomrieť.“ </a:t>
            </a:r>
            <a:r>
              <a:rPr lang="sk-SK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Elie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Wiesel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stiahnuť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082" y="2584550"/>
            <a:ext cx="2847223" cy="3699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The family deportations from Bardejov in May 194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8991" y="416092"/>
            <a:ext cx="10026315" cy="563980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18147" y="6112042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hlinkClick r:id="rId4"/>
              </a:rPr>
              <a:t>https://www.youtube.com/watch?v=zj-ldCLH6ZI</a:t>
            </a:r>
            <a:endParaRPr lang="sk-SK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4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46232" y="674679"/>
            <a:ext cx="4483768" cy="13716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Židia sú príčinou: 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3938" y="1957137"/>
            <a:ext cx="50289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nepriaznivého vývoja v krajine</a:t>
            </a:r>
          </a:p>
          <a:p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 rot="324366">
            <a:off x="6657475" y="2807368"/>
            <a:ext cx="497305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Majú nepriateľský postoj k záujmom Čechov a Slovákov, </a:t>
            </a:r>
            <a:r>
              <a:rPr lang="sk-SK" sz="3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promaďarské</a:t>
            </a:r>
            <a:r>
              <a:rPr lang="sk-SK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presvedčenie</a:t>
            </a:r>
            <a:endParaRPr lang="sk-SK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Obrázok 8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878">
            <a:off x="481263" y="994611"/>
            <a:ext cx="6264577" cy="4620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8464" y="321752"/>
            <a:ext cx="10058400" cy="1371600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Viedenskej arbitráži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2631" y="1317056"/>
            <a:ext cx="10058400" cy="1009049"/>
          </a:xfrm>
        </p:spPr>
        <p:txBody>
          <a:bodyPr/>
          <a:lstStyle/>
          <a:p>
            <a:r>
              <a:rPr lang="sk-SK" dirty="0" smtClean="0"/>
              <a:t>4. november 1938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Presťahovanie Židov na juh </a:t>
            </a:r>
          </a:p>
          <a:p>
            <a:pPr>
              <a:buNone/>
            </a:pP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2014-02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79" y="2260226"/>
            <a:ext cx="8016020" cy="4076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Za_Slovenskeho_stat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1" y="2642002"/>
            <a:ext cx="4389120" cy="3114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482171"/>
            <a:ext cx="6232358" cy="1859975"/>
          </a:xfrm>
        </p:spPr>
        <p:txBody>
          <a:bodyPr/>
          <a:lstStyle/>
          <a:p>
            <a:r>
              <a:rPr lang="sk-SK" b="1" dirty="0" smtClean="0"/>
              <a:t>Vznik</a:t>
            </a:r>
            <a:br>
              <a:rPr lang="sk-SK" b="1" dirty="0" smtClean="0"/>
            </a:br>
            <a:r>
              <a:rPr lang="sk-SK" b="1" dirty="0" smtClean="0"/>
              <a:t>Slovenského štátu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6800" y="2231457"/>
            <a:ext cx="5622758" cy="3931920"/>
          </a:xfrm>
        </p:spPr>
        <p:txBody>
          <a:bodyPr/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etapa </a:t>
            </a:r>
          </a:p>
          <a:p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Umiernená skupina</a:t>
            </a:r>
          </a:p>
          <a:p>
            <a:pPr lvl="1"/>
            <a:r>
              <a:rPr lang="sk-SK" sz="2400" b="1" i="1" dirty="0" smtClean="0"/>
              <a:t>Vymedzenie pojmu Žid – podľa </a:t>
            </a:r>
            <a:r>
              <a:rPr lang="sk-SK" sz="2400" b="1" i="1" dirty="0" err="1" smtClean="0"/>
              <a:t>konfesijného</a:t>
            </a:r>
            <a:r>
              <a:rPr lang="sk-SK" sz="2400" b="1" i="1" dirty="0" smtClean="0"/>
              <a:t> hľadiska</a:t>
            </a:r>
          </a:p>
          <a:p>
            <a:pPr lvl="1"/>
            <a:r>
              <a:rPr lang="sk-SK" sz="2400" b="1" i="1" dirty="0" smtClean="0"/>
              <a:t>Obmedzenie počtu Židov v rôznych zamestnaniach </a:t>
            </a:r>
          </a:p>
          <a:p>
            <a:pPr lvl="1"/>
            <a:r>
              <a:rPr lang="sk-SK" sz="2400" b="1" i="1" dirty="0" err="1" smtClean="0"/>
              <a:t>Arizačný</a:t>
            </a:r>
            <a:r>
              <a:rPr lang="sk-SK" sz="2400" b="1" i="1" dirty="0" smtClean="0"/>
              <a:t> zákon(jún 1940)</a:t>
            </a:r>
          </a:p>
          <a:p>
            <a:pPr lvl="1">
              <a:buNone/>
            </a:pPr>
            <a:endParaRPr lang="sk-SK" dirty="0"/>
          </a:p>
        </p:txBody>
      </p:sp>
      <p:pic>
        <p:nvPicPr>
          <p:cNvPr id="4" name="Obrázok 3" descr="12229660-20050701_v_arizacia_humor_vti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48" y="536159"/>
            <a:ext cx="4575510" cy="5710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,, Nás neobalamutia hlúpou frázou, že Žid je tiež človek. Židia sú zástupcami a agentmi diablov. Žid nie je výtvor Boží, ale diabolský, a preto Žid nie je človek, len ako človek vyzerá. Ten, kto Židov akýmkoľvek spôsobom podporuje alebo chráni – toho trest Boží neminie.“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Untitled - Cop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09600"/>
            <a:ext cx="12192000" cy="5529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Zástupný symbol obsahu 9" descr="ggs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9188"/>
            <a:ext cx="12192000" cy="604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BlokTextu 3"/>
          <p:cNvSpPr txBox="1"/>
          <p:nvPr/>
        </p:nvSpPr>
        <p:spPr>
          <a:xfrm>
            <a:off x="0" y="513348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  <a:hlinkClick r:id="rId3"/>
              </a:rPr>
              <a:t>http://www.upn.gov.sk/arizacie/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7830" y="1267326"/>
            <a:ext cx="6424863" cy="4302493"/>
          </a:xfrm>
        </p:spPr>
        <p:txBody>
          <a:bodyPr>
            <a:noAutofit/>
          </a:bodyPr>
          <a:lstStyle/>
          <a:p>
            <a:r>
              <a:rPr lang="sk-SK" sz="3200" b="1" dirty="0" smtClean="0"/>
              <a:t>II. etapa </a:t>
            </a:r>
          </a:p>
          <a:p>
            <a:pPr lvl="1"/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Radikálna skupina</a:t>
            </a:r>
          </a:p>
          <a:p>
            <a:pPr lvl="2"/>
            <a:r>
              <a:rPr lang="sk-SK" sz="2400" b="1" i="1" dirty="0" smtClean="0"/>
              <a:t>Pozbavenie majetku, základných občianskych práv a slobôd</a:t>
            </a:r>
          </a:p>
          <a:p>
            <a:pPr lvl="2"/>
            <a:r>
              <a:rPr lang="sk-SK" sz="2400" dirty="0" smtClean="0"/>
              <a:t>9. 9.1941 – 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Židovský kódex</a:t>
            </a:r>
            <a:endParaRPr lang="sk-SK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r>
              <a:rPr lang="sk-SK" sz="2400" dirty="0" smtClean="0"/>
              <a:t>Výnimka? – pokrstení Židia </a:t>
            </a:r>
          </a:p>
        </p:txBody>
      </p:sp>
      <p:pic>
        <p:nvPicPr>
          <p:cNvPr id="4" name="Obrázok 3" descr="mini_davidova-hviez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10816"/>
            <a:ext cx="19050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12229670-20050701_v_arizacia_humor_vti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0059">
            <a:off x="7507703" y="573473"/>
            <a:ext cx="3978443" cy="5272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8" descr="C:\Users\Miruska\Desktop\003-engl-judenhut-m-knaufspitze-England-13jh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2065" y="4193354"/>
            <a:ext cx="1417387" cy="1728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bdélník 11"/>
          <p:cNvSpPr>
            <a:spLocks noChangeArrowheads="1"/>
          </p:cNvSpPr>
          <p:nvPr/>
        </p:nvSpPr>
        <p:spPr bwMode="auto">
          <a:xfrm>
            <a:off x="441910" y="6020218"/>
            <a:ext cx="3852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altLang="cs-CZ" dirty="0">
                <a:latin typeface="Georgia" pitchFamily="18" charset="0"/>
              </a:rPr>
              <a:t>Židovský </a:t>
            </a:r>
            <a:r>
              <a:rPr lang="cs-CZ" altLang="cs-CZ" dirty="0" err="1" smtClean="0">
                <a:latin typeface="Georgia" pitchFamily="18" charset="0"/>
              </a:rPr>
              <a:t>klobúk</a:t>
            </a:r>
            <a:r>
              <a:rPr lang="cs-CZ" altLang="cs-CZ" dirty="0" smtClean="0">
                <a:latin typeface="Georgia" pitchFamily="18" charset="0"/>
              </a:rPr>
              <a:t>, </a:t>
            </a:r>
            <a:r>
              <a:rPr lang="cs-CZ" altLang="cs-CZ" dirty="0" err="1" smtClean="0">
                <a:latin typeface="Georgia" pitchFamily="18" charset="0"/>
              </a:rPr>
              <a:t>Anglicko</a:t>
            </a:r>
            <a:r>
              <a:rPr lang="cs-CZ" altLang="cs-CZ" dirty="0" smtClean="0">
                <a:latin typeface="Georgia" pitchFamily="18" charset="0"/>
              </a:rPr>
              <a:t>, </a:t>
            </a:r>
            <a:r>
              <a:rPr lang="cs-CZ" altLang="cs-CZ" dirty="0">
                <a:latin typeface="Georgia" pitchFamily="18" charset="0"/>
              </a:rPr>
              <a:t>13. </a:t>
            </a:r>
            <a:r>
              <a:rPr lang="cs-CZ" altLang="cs-CZ" dirty="0" smtClean="0">
                <a:latin typeface="Georgia" pitchFamily="18" charset="0"/>
              </a:rPr>
              <a:t>st.</a:t>
            </a:r>
            <a:endParaRPr lang="cs-CZ" altLang="cs-CZ" dirty="0">
              <a:latin typeface="Georgia" pitchFamily="18" charset="0"/>
            </a:endParaRPr>
          </a:p>
        </p:txBody>
      </p:sp>
      <p:pic>
        <p:nvPicPr>
          <p:cNvPr id="9" name="Picture 10" descr="C:\Users\Miruska\Desktop\014-dt-jude-m-judenfleck-in-gelber-ringform-Worms-16jh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6179" y="4235115"/>
            <a:ext cx="1264808" cy="1784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délník 1"/>
          <p:cNvSpPr>
            <a:spLocks noChangeArrowheads="1"/>
          </p:cNvSpPr>
          <p:nvPr/>
        </p:nvSpPr>
        <p:spPr bwMode="auto">
          <a:xfrm>
            <a:off x="4322763" y="6040940"/>
            <a:ext cx="4628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s-CZ" altLang="cs-CZ" dirty="0" err="1" smtClean="0">
                <a:latin typeface="Georgia" pitchFamily="18" charset="0"/>
              </a:rPr>
              <a:t>Označenie</a:t>
            </a:r>
            <a:r>
              <a:rPr lang="cs-CZ" altLang="cs-CZ" dirty="0" smtClean="0">
                <a:latin typeface="Georgia" pitchFamily="18" charset="0"/>
              </a:rPr>
              <a:t> </a:t>
            </a:r>
            <a:r>
              <a:rPr lang="cs-CZ" altLang="cs-CZ" dirty="0" err="1" smtClean="0">
                <a:latin typeface="Georgia" pitchFamily="18" charset="0"/>
              </a:rPr>
              <a:t>žltým</a:t>
            </a:r>
            <a:r>
              <a:rPr lang="cs-CZ" altLang="cs-CZ" dirty="0" smtClean="0">
                <a:latin typeface="Georgia" pitchFamily="18" charset="0"/>
              </a:rPr>
              <a:t> </a:t>
            </a:r>
            <a:r>
              <a:rPr lang="cs-CZ" altLang="cs-CZ" dirty="0" err="1" smtClean="0">
                <a:latin typeface="Georgia" pitchFamily="18" charset="0"/>
              </a:rPr>
              <a:t>kruhom</a:t>
            </a:r>
            <a:r>
              <a:rPr lang="cs-CZ" altLang="cs-CZ" dirty="0" smtClean="0">
                <a:latin typeface="Georgia" pitchFamily="18" charset="0"/>
              </a:rPr>
              <a:t>, </a:t>
            </a:r>
            <a:r>
              <a:rPr lang="cs-CZ" altLang="cs-CZ" dirty="0">
                <a:latin typeface="Georgia" pitchFamily="18" charset="0"/>
              </a:rPr>
              <a:t>16. </a:t>
            </a:r>
            <a:r>
              <a:rPr lang="cs-CZ" altLang="cs-CZ" dirty="0" err="1" smtClean="0">
                <a:latin typeface="Georgia" pitchFamily="18" charset="0"/>
              </a:rPr>
              <a:t>st</a:t>
            </a:r>
            <a:r>
              <a:rPr lang="cs-CZ" altLang="cs-CZ" dirty="0" smtClean="0">
                <a:latin typeface="Georgia" pitchFamily="18" charset="0"/>
              </a:rPr>
              <a:t>, </a:t>
            </a:r>
            <a:r>
              <a:rPr lang="cs-CZ" altLang="cs-CZ" dirty="0" err="1" smtClean="0">
                <a:latin typeface="Georgia" pitchFamily="18" charset="0"/>
              </a:rPr>
              <a:t>Worms</a:t>
            </a:r>
            <a:endParaRPr lang="cs-CZ" altLang="cs-CZ" dirty="0">
              <a:latin typeface="Georgia" pitchFamily="18" charset="0"/>
            </a:endParaRPr>
          </a:p>
        </p:txBody>
      </p:sp>
    </p:spTree>
  </p:cSld>
  <p:clrMapOvr>
    <a:masterClrMapping/>
  </p:clrMapOvr>
  <p:transition spd="slow">
    <p:circl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451</TotalTime>
  <Words>335</Words>
  <Application>Microsoft Office PowerPoint</Application>
  <PresentationFormat>Širokouhlá</PresentationFormat>
  <Paragraphs>55</Paragraphs>
  <Slides>16</Slides>
  <Notes>1</Notes>
  <HiddenSlides>0</HiddenSlides>
  <MMClips>1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Georgia</vt:lpstr>
      <vt:lpstr>Segoe Script</vt:lpstr>
      <vt:lpstr>Times New Roman</vt:lpstr>
      <vt:lpstr>Savon</vt:lpstr>
      <vt:lpstr>Osudy nepohodlných</vt:lpstr>
      <vt:lpstr>Prezentácia programu PowerPoint</vt:lpstr>
      <vt:lpstr>Židia sú príčinou: </vt:lpstr>
      <vt:lpstr>Po Viedenskej arbitráži </vt:lpstr>
      <vt:lpstr>Vznik Slovenského štátu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Zákon o vysťahovaní  – 15. máj 1942  </vt:lpstr>
      <vt:lpstr>Prenasledovanie Rómov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 Barborik</dc:creator>
  <cp:lastModifiedBy>Radúz</cp:lastModifiedBy>
  <cp:revision>10</cp:revision>
  <dcterms:created xsi:type="dcterms:W3CDTF">2013-08-01T12:14:37Z</dcterms:created>
  <dcterms:modified xsi:type="dcterms:W3CDTF">2023-11-23T20:42:36Z</dcterms:modified>
</cp:coreProperties>
</file>