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3FC63-7AAF-4599-8138-55A050FC9903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1A6AD-CCB8-4E3A-9350-D537F367935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ĺžni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ĺžni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ĺžni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ĺžni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A999E4-DB54-44A2-B97D-D475CB242719}" type="datetimeFigureOut">
              <a:rPr lang="sk-SK" smtClean="0"/>
              <a:pPr/>
              <a:t>3. 1. 2016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A1F077-C542-44D6-B8B6-F127A437414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22535" y="332656"/>
            <a:ext cx="7917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Peniaze a funkcie peňazí</a:t>
            </a:r>
            <a:endParaRPr lang="sk-SK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58" name="Picture 2" descr="http://ipravda.sk/res/2012/07/15/thumbs/73506-peniaze-euro-cla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84984"/>
            <a:ext cx="3707574" cy="2776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460" name="Picture 4" descr="http://hnonline.sk/sites/default/files/styles/800xauto/public/images/article/201503/peniaze_-_kresleny.png?itok=AnkX8uX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717032"/>
            <a:ext cx="3227512" cy="2428703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1143000"/>
          </a:xfrm>
        </p:spPr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latin typeface="Calibri" pitchFamily="34" charset="0"/>
              </a:rPr>
              <a:t>Skoro peniaze  - bezhotovostné peniaze</a:t>
            </a:r>
          </a:p>
          <a:p>
            <a:r>
              <a:rPr lang="sk-SK" dirty="0" smtClean="0">
                <a:latin typeface="Calibri" pitchFamily="34" charset="0"/>
              </a:rPr>
              <a:t>Terminovaný vklad – vklad viazaný na niekoľko rokov</a:t>
            </a:r>
          </a:p>
          <a:p>
            <a:pPr>
              <a:buNone/>
            </a:pPr>
            <a:r>
              <a:rPr lang="sk-SK" dirty="0" smtClean="0">
                <a:latin typeface="Calibri" pitchFamily="34" charset="0"/>
              </a:rPr>
              <a:t>/ 1,2, 3,4,5 rokov) </a:t>
            </a:r>
          </a:p>
          <a:p>
            <a:pPr>
              <a:buNone/>
            </a:pPr>
            <a:r>
              <a:rPr lang="sk-SK" dirty="0" smtClean="0">
                <a:latin typeface="Calibri" pitchFamily="34" charset="0"/>
              </a:rPr>
              <a:t>Ak si peniaze vyberieme skôr, platím poplatok.</a:t>
            </a:r>
          </a:p>
          <a:p>
            <a:pPr>
              <a:buNone/>
            </a:pPr>
            <a:endParaRPr lang="sk-SK" dirty="0" smtClean="0">
              <a:latin typeface="Calibri" pitchFamily="34" charset="0"/>
            </a:endParaRPr>
          </a:p>
          <a:p>
            <a:pPr>
              <a:buNone/>
            </a:pPr>
            <a:endParaRPr lang="sk-SK" dirty="0" smtClean="0">
              <a:latin typeface="Calibri" pitchFamily="34" charset="0"/>
            </a:endParaRPr>
          </a:p>
          <a:p>
            <a:pPr>
              <a:buNone/>
            </a:pPr>
            <a:endParaRPr lang="sk-SK" dirty="0">
              <a:latin typeface="Calibri" pitchFamily="34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115616" y="620688"/>
            <a:ext cx="25779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S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" pitchFamily="34" charset="0"/>
                <a:cs typeface="Arial" pitchFamily="34" charset="0"/>
              </a:rPr>
              <a:t>lovníček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pravda.sk/res/2007/09/20/thumbs/24389-mince-koruna-koruny-mena-sk-peniaze-nestandar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36912"/>
            <a:ext cx="3673252" cy="2760864"/>
          </a:xfrm>
          <a:prstGeom prst="rect">
            <a:avLst/>
          </a:prstGeom>
          <a:noFill/>
        </p:spPr>
      </p:pic>
      <p:pic>
        <p:nvPicPr>
          <p:cNvPr id="20484" name="Picture 4" descr="http://ipravda.sk/res/2009/03/31/thumbs/20700-peniaze-mince-euro-clan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996952"/>
            <a:ext cx="3326662" cy="2498537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899592" y="548680"/>
            <a:ext cx="69523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Ďakujem za pozornosť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55576" y="1340768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3200" dirty="0" smtClean="0"/>
              <a:t>     </a:t>
            </a:r>
            <a:r>
              <a:rPr lang="sk-SK" sz="3200" dirty="0" smtClean="0">
                <a:latin typeface="Calibri" pitchFamily="34" charset="0"/>
              </a:rPr>
              <a:t>Peniaze z ekonomického </a:t>
            </a:r>
            <a:r>
              <a:rPr lang="sk-SK" sz="3200" dirty="0">
                <a:latin typeface="Calibri" pitchFamily="34" charset="0"/>
              </a:rPr>
              <a:t>hľadiska sú čokoľvek, čo slúži </a:t>
            </a:r>
            <a:r>
              <a:rPr lang="sk-SK" sz="3200" dirty="0" smtClean="0">
                <a:latin typeface="Calibri" pitchFamily="34" charset="0"/>
              </a:rPr>
              <a:t>ako </a:t>
            </a:r>
            <a:r>
              <a:rPr lang="sk-SK" sz="3200" dirty="0">
                <a:latin typeface="Calibri" pitchFamily="34" charset="0"/>
              </a:rPr>
              <a:t>všeobecne akceptovaný výmenný </a:t>
            </a:r>
            <a:r>
              <a:rPr lang="sk-SK" sz="3200" dirty="0" smtClean="0">
                <a:latin typeface="Calibri" pitchFamily="34" charset="0"/>
              </a:rPr>
              <a:t>prostriedok a zúčtovacia jednotka; </a:t>
            </a:r>
            <a:r>
              <a:rPr lang="sk-SK" sz="3200" dirty="0">
                <a:latin typeface="Calibri" pitchFamily="34" charset="0"/>
              </a:rPr>
              <a:t>peniaze z právneho hľadiska sú </a:t>
            </a:r>
            <a:r>
              <a:rPr lang="sk-SK" sz="3200" b="1" dirty="0">
                <a:solidFill>
                  <a:srgbClr val="FF0000"/>
                </a:solidFill>
                <a:latin typeface="Calibri" pitchFamily="34" charset="0"/>
              </a:rPr>
              <a:t> zákonné platidlo.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15616" y="404664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Arial Unicode MS" pitchFamily="34" charset="-128"/>
                <a:cs typeface="Arial" pitchFamily="34" charset="0"/>
              </a:rPr>
              <a:t>Peniaze </a:t>
            </a:r>
            <a:endParaRPr lang="sk-SK" sz="5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Picture 1" descr="C:\Users\a\Desktop\p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789040"/>
            <a:ext cx="3200847" cy="279121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sk-SK" sz="3200" dirty="0" smtClean="0">
                <a:latin typeface="Calibri" pitchFamily="34" charset="0"/>
              </a:rPr>
              <a:t>Peniaze sú teda špecifickým tovarom, za ktoré </a:t>
            </a:r>
          </a:p>
          <a:p>
            <a:pPr>
              <a:buNone/>
            </a:pPr>
            <a:r>
              <a:rPr lang="sk-SK" sz="3200" dirty="0" smtClean="0">
                <a:latin typeface="Calibri" pitchFamily="34" charset="0"/>
              </a:rPr>
              <a:t>možno vymeniť všetky ostatné druhy tovarov.</a:t>
            </a:r>
          </a:p>
          <a:p>
            <a:pPr>
              <a:buNone/>
            </a:pPr>
            <a:r>
              <a:rPr lang="sk-SK" sz="3200" dirty="0" smtClean="0">
                <a:latin typeface="Calibri" pitchFamily="34" charset="0"/>
              </a:rPr>
              <a:t>Súčasnú spoločnosť si bez nich nevieme </a:t>
            </a:r>
          </a:p>
          <a:p>
            <a:pPr>
              <a:buNone/>
            </a:pPr>
            <a:r>
              <a:rPr lang="sk-SK" sz="3200" dirty="0" smtClean="0">
                <a:latin typeface="Calibri" pitchFamily="34" charset="0"/>
              </a:rPr>
              <a:t>predstaviť.</a:t>
            </a:r>
          </a:p>
          <a:p>
            <a:pPr>
              <a:buNone/>
            </a:pPr>
            <a:r>
              <a:rPr lang="sk-SK" sz="3200" dirty="0" smtClean="0">
                <a:latin typeface="Calibri" pitchFamily="34" charset="0"/>
              </a:rPr>
              <a:t>Plnia dôležitú úlohu a funkcie.</a:t>
            </a:r>
            <a:endParaRPr lang="sk-SK" sz="3200" dirty="0">
              <a:latin typeface="Calibri" pitchFamily="34" charset="0"/>
            </a:endParaRPr>
          </a:p>
        </p:txBody>
      </p:sp>
      <p:pic>
        <p:nvPicPr>
          <p:cNvPr id="1026" name="Picture 2" descr="http://slovenskainzercia.sk/x-sk/inz/1967/1967763-inzerat-ak-chcete-ziskat-uver-nebol-vlozeny-nebolo-zadano-v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293096"/>
            <a:ext cx="1726035" cy="1152128"/>
          </a:xfrm>
          <a:prstGeom prst="rect">
            <a:avLst/>
          </a:prstGeom>
          <a:noFill/>
        </p:spPr>
      </p:pic>
      <p:pic>
        <p:nvPicPr>
          <p:cNvPr id="5" name="Picture 2" descr="http://ipravda.sk/res/2009/01/21/thumbs/20849-sud-peniaze-euro-kladivko-clan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229200"/>
            <a:ext cx="1636971" cy="122947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827584" y="476672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Arial Unicode MS" pitchFamily="34" charset="-128"/>
                <a:cs typeface="Arial" pitchFamily="34" charset="0"/>
              </a:rPr>
              <a:t>Peniaze </a:t>
            </a:r>
            <a:endParaRPr lang="sk-SK" sz="5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55576" y="141277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dirty="0">
                <a:latin typeface="Calibri" pitchFamily="34" charset="0"/>
              </a:rPr>
              <a:t>Ako prvý </a:t>
            </a:r>
            <a:r>
              <a:rPr lang="sk-SK" sz="3200" dirty="0" smtClean="0">
                <a:latin typeface="Calibri" pitchFamily="34" charset="0"/>
              </a:rPr>
              <a:t> základné </a:t>
            </a:r>
            <a:r>
              <a:rPr lang="sk-SK" sz="3200" dirty="0">
                <a:latin typeface="Calibri" pitchFamily="34" charset="0"/>
              </a:rPr>
              <a:t>funkcie peňazí uviedol Aristoteles</a:t>
            </a:r>
            <a:r>
              <a:rPr lang="sk-SK" sz="3200" dirty="0" smtClean="0">
                <a:latin typeface="Calibri" pitchFamily="34" charset="0"/>
              </a:rPr>
              <a:t>: </a:t>
            </a:r>
            <a:endParaRPr lang="sk-SK" sz="3200" dirty="0">
              <a:latin typeface="Calibri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067944" y="2924944"/>
            <a:ext cx="5760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smtClean="0">
                <a:latin typeface="Calibri" pitchFamily="34" charset="0"/>
              </a:rPr>
              <a:t> Prostriedok výmeny</a:t>
            </a:r>
            <a:r>
              <a:rPr lang="sk-SK" sz="3200" dirty="0">
                <a:latin typeface="Calibri" pitchFamily="34" charset="0"/>
              </a:rPr>
              <a:t> </a:t>
            </a:r>
            <a:r>
              <a:rPr lang="sk-SK" sz="3200" dirty="0" smtClean="0">
                <a:latin typeface="Calibri" pitchFamily="34" charset="0"/>
              </a:rPr>
              <a:t>(obživa)</a:t>
            </a:r>
            <a:endParaRPr lang="sk-SK" sz="3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3200" dirty="0" smtClean="0">
                <a:latin typeface="Calibri" pitchFamily="34" charset="0"/>
              </a:rPr>
              <a:t> Zúčtovacia jednotka  </a:t>
            </a:r>
          </a:p>
          <a:p>
            <a:r>
              <a:rPr lang="sk-SK" sz="3200" dirty="0" smtClean="0">
                <a:latin typeface="Calibri" pitchFamily="34" charset="0"/>
              </a:rPr>
              <a:t>   (meradlo cien/hodnoty)</a:t>
            </a:r>
          </a:p>
          <a:p>
            <a:pPr>
              <a:buFont typeface="Arial" pitchFamily="34" charset="0"/>
              <a:buChar char="•"/>
            </a:pPr>
            <a:r>
              <a:rPr lang="sk-SK" sz="3200" dirty="0" smtClean="0">
                <a:latin typeface="Calibri" pitchFamily="34" charset="0"/>
              </a:rPr>
              <a:t> Uchovávateľ hodnôt  </a:t>
            </a:r>
          </a:p>
          <a:p>
            <a:r>
              <a:rPr lang="sk-SK" sz="3200" dirty="0" smtClean="0">
                <a:latin typeface="Calibri" pitchFamily="34" charset="0"/>
              </a:rPr>
              <a:t>   (uchovávateľ  bohatstva)</a:t>
            </a:r>
            <a:endParaRPr lang="sk-SK" sz="3200" dirty="0">
              <a:latin typeface="Calibri" pitchFamily="34" charset="0"/>
            </a:endParaRPr>
          </a:p>
        </p:txBody>
      </p:sp>
      <p:pic>
        <p:nvPicPr>
          <p:cNvPr id="17410" name="Picture 2" descr="http://www.cie.ugent.be/aristoteles/images/aristotele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2445009" cy="3177952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2042182" y="332656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Funkcie peňazí</a:t>
            </a:r>
            <a:endParaRPr lang="sk-SK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83568" y="1412776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latin typeface="Calibri" pitchFamily="34" charset="0"/>
              </a:rPr>
              <a:t>Spočiatku existoval len </a:t>
            </a:r>
            <a:r>
              <a:rPr lang="sk-SK" sz="2800" b="1" dirty="0" smtClean="0">
                <a:latin typeface="Calibri" pitchFamily="34" charset="0"/>
              </a:rPr>
              <a:t>výmenný ob</a:t>
            </a:r>
            <a:r>
              <a:rPr lang="sk-SK" sz="2800" dirty="0" smtClean="0">
                <a:latin typeface="Calibri" pitchFamily="34" charset="0"/>
              </a:rPr>
              <a:t>chod. Ten bol neskôr dlhú dobu sprevádzaný a len nedávno takmer úplne nahradený peniazmi v tomto poradí.  </a:t>
            </a:r>
          </a:p>
          <a:p>
            <a:r>
              <a:rPr lang="sk-SK" sz="2800" b="1" dirty="0" smtClean="0">
                <a:latin typeface="Calibri" pitchFamily="34" charset="0"/>
              </a:rPr>
              <a:t>1. primitívne peniaz</a:t>
            </a:r>
            <a:r>
              <a:rPr lang="sk-SK" sz="2800" dirty="0" smtClean="0">
                <a:latin typeface="Calibri" pitchFamily="34" charset="0"/>
              </a:rPr>
              <a:t>e(tovarové peniaze v užšom zmysle) </a:t>
            </a:r>
            <a:r>
              <a:rPr lang="sk-SK" sz="2800" b="1" dirty="0" smtClean="0">
                <a:latin typeface="Calibri" pitchFamily="34" charset="0"/>
              </a:rPr>
              <a:t>2. mince </a:t>
            </a:r>
            <a:r>
              <a:rPr lang="sk-SK" sz="2800" dirty="0" smtClean="0">
                <a:latin typeface="Calibri" pitchFamily="34" charset="0"/>
              </a:rPr>
              <a:t>(z drahého kovu, t.j. zlata, striebra, medi, alebo z iného kovu, napr. železa, niklu atď. </a:t>
            </a:r>
            <a:r>
              <a:rPr lang="sk-SK" sz="2800" b="1" dirty="0" smtClean="0">
                <a:latin typeface="Calibri" pitchFamily="34" charset="0"/>
              </a:rPr>
              <a:t>3. papierové peniaze(a </a:t>
            </a:r>
            <a:r>
              <a:rPr lang="sk-SK" sz="2800" dirty="0" smtClean="0">
                <a:latin typeface="Calibri" pitchFamily="34" charset="0"/>
              </a:rPr>
              <a:t>peniaze z podobného materiálu </a:t>
            </a:r>
            <a:r>
              <a:rPr lang="sk-SK" sz="2800" b="1" dirty="0" smtClean="0">
                <a:latin typeface="Calibri" pitchFamily="34" charset="0"/>
              </a:rPr>
              <a:t>4. peniaze na bežnom účte </a:t>
            </a:r>
            <a:r>
              <a:rPr lang="sk-SK" sz="2800" dirty="0" smtClean="0">
                <a:latin typeface="Calibri" pitchFamily="34" charset="0"/>
              </a:rPr>
              <a:t>a prípadne aj časť tzv. </a:t>
            </a:r>
            <a:r>
              <a:rPr lang="sk-SK" sz="2800" dirty="0" err="1" smtClean="0">
                <a:latin typeface="Calibri" pitchFamily="34" charset="0"/>
              </a:rPr>
              <a:t>kvázipeňazí</a:t>
            </a:r>
            <a:r>
              <a:rPr lang="sk-SK" sz="2800" dirty="0" smtClean="0">
                <a:latin typeface="Calibri" pitchFamily="34" charset="0"/>
              </a:rPr>
              <a:t> (napr. zmenky) 5</a:t>
            </a:r>
            <a:r>
              <a:rPr lang="sk-SK" sz="2800" b="1" dirty="0" smtClean="0">
                <a:latin typeface="Calibri" pitchFamily="34" charset="0"/>
              </a:rPr>
              <a:t>. ostatné kvázipeniaze</a:t>
            </a:r>
            <a:r>
              <a:rPr lang="sk-SK" sz="2800" dirty="0" smtClean="0">
                <a:latin typeface="Calibri" pitchFamily="34" charset="0"/>
              </a:rPr>
              <a:t> - peniaze na termínovanom účte. </a:t>
            </a:r>
            <a:endParaRPr lang="sk-SK" sz="2800" dirty="0">
              <a:latin typeface="Calibri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768791" y="260648"/>
            <a:ext cx="5378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" pitchFamily="34" charset="0"/>
                <a:cs typeface="Arial" pitchFamily="34" charset="0"/>
              </a:rPr>
              <a:t>Funkcie peňazí: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188640"/>
            <a:ext cx="7725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Súčasné formy peňazí:</a:t>
            </a:r>
            <a:endParaRPr lang="sk-SK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5008" y="1689194"/>
            <a:ext cx="8928992" cy="30168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Papierové</a:t>
            </a:r>
            <a:r>
              <a:rPr kumimoji="0" lang="sk-SK" sz="32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 peniaze</a:t>
            </a:r>
          </a:p>
          <a:p>
            <a:pPr marL="5143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sk-SK" sz="3200" baseline="0" dirty="0" smtClean="0">
                <a:solidFill>
                  <a:srgbClr val="252525"/>
                </a:solidFill>
                <a:latin typeface="Arial" charset="0"/>
                <a:cs typeface="Arial" charset="0"/>
              </a:rPr>
              <a:t>Kovové</a:t>
            </a:r>
            <a:r>
              <a:rPr lang="sk-SK" sz="3200" dirty="0" smtClean="0">
                <a:solidFill>
                  <a:srgbClr val="252525"/>
                </a:solidFill>
                <a:latin typeface="Arial" charset="0"/>
                <a:cs typeface="Arial" charset="0"/>
              </a:rPr>
              <a:t> mince</a:t>
            </a:r>
          </a:p>
          <a:p>
            <a:pPr marL="5143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Bankové (depozitné</a:t>
            </a:r>
            <a:r>
              <a:rPr lang="sk-SK" sz="3200" dirty="0" smtClean="0">
                <a:solidFill>
                  <a:srgbClr val="252525"/>
                </a:solidFill>
                <a:latin typeface="Arial" charset="0"/>
                <a:cs typeface="Arial" charset="0"/>
              </a:rPr>
              <a:t>) peniaze</a:t>
            </a:r>
          </a:p>
          <a:p>
            <a:pPr marL="5143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sk-SK" sz="3200" dirty="0" smtClean="0">
                <a:solidFill>
                  <a:srgbClr val="252525"/>
                </a:solidFill>
                <a:latin typeface="Arial" charset="0"/>
                <a:cs typeface="Arial" charset="0"/>
              </a:rPr>
              <a:t>Skoro peniaze – kvázipeniaze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363" name="Picture 3" descr="http://ipravda.sk/res/2013/05/19/thumbs/peniaze-euro-mince-nestandar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933056"/>
            <a:ext cx="2881164" cy="2160873"/>
          </a:xfrm>
          <a:prstGeom prst="rect">
            <a:avLst/>
          </a:prstGeom>
          <a:noFill/>
        </p:spPr>
      </p:pic>
      <p:pic>
        <p:nvPicPr>
          <p:cNvPr id="15365" name="Picture 5" descr="http://lenpa.pise.sk/obrazky/lenpa.pise.sk/euro-bankovky-mince-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789040"/>
            <a:ext cx="3289548" cy="219303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67544" y="404664"/>
            <a:ext cx="4658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" pitchFamily="34" charset="0"/>
                <a:cs typeface="Arial" pitchFamily="34" charset="0"/>
              </a:rPr>
              <a:t>Papierové peniaze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67544" y="119675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Calibri" pitchFamily="34" charset="0"/>
                <a:cs typeface="Arial" pitchFamily="34" charset="0"/>
              </a:rPr>
              <a:t>Bankovky slúžia ako hotovostné peniaze. </a:t>
            </a:r>
            <a:endParaRPr lang="sk-SK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67544" y="1844824"/>
            <a:ext cx="36615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" pitchFamily="34" charset="0"/>
                <a:cs typeface="Arial" pitchFamily="34" charset="0"/>
              </a:rPr>
              <a:t>Kovové mince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39552" y="2564904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Calibri" pitchFamily="34" charset="0"/>
              </a:rPr>
              <a:t>Hotovostné peniaze, ktoré používame na drobné platby za tovary a služby v hotovosti.</a:t>
            </a:r>
            <a:endParaRPr lang="sk-SK" sz="3200" dirty="0">
              <a:latin typeface="Calibri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39552" y="3717032"/>
            <a:ext cx="7221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" pitchFamily="34" charset="0"/>
                <a:cs typeface="Arial" pitchFamily="34" charset="0"/>
              </a:rPr>
              <a:t>Bankové (depozitné) peniaze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67544" y="450912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atin typeface="Calibri" pitchFamily="34" charset="0"/>
              </a:rPr>
              <a:t>Sú bezhotovostné peniaze. Neplatíme nimi</a:t>
            </a:r>
          </a:p>
          <a:p>
            <a:r>
              <a:rPr lang="sk-SK" sz="3200" dirty="0" smtClean="0">
                <a:latin typeface="Calibri" pitchFamily="34" charset="0"/>
              </a:rPr>
              <a:t>v hotovosti, ale prevodom z účtu na účet. </a:t>
            </a:r>
            <a:endParaRPr lang="sk-SK" sz="3200" dirty="0">
              <a:latin typeface="Calibri" pitchFamily="34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67544" y="5517232"/>
            <a:ext cx="8388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Skoro peniaze</a:t>
            </a:r>
            <a:r>
              <a:rPr lang="sk-SK" sz="4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-  </a:t>
            </a:r>
            <a:r>
              <a:rPr lang="sk-SK" sz="3200" dirty="0" smtClean="0">
                <a:solidFill>
                  <a:srgbClr val="252525"/>
                </a:solidFill>
                <a:latin typeface="Arial" charset="0"/>
                <a:cs typeface="Arial" charset="0"/>
              </a:rPr>
              <a:t>vklady v bankách </a:t>
            </a:r>
          </a:p>
          <a:p>
            <a:pPr marL="514350" lvl="1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3200" dirty="0" smtClean="0">
                <a:solidFill>
                  <a:srgbClr val="252525"/>
                </a:solidFill>
                <a:latin typeface="Arial" charset="0"/>
                <a:cs typeface="Arial" charset="0"/>
              </a:rPr>
              <a:t>s určitou výpovednou lehotou.</a:t>
            </a:r>
          </a:p>
          <a:p>
            <a:pPr marL="514350" lvl="1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sz="4400" b="1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940966"/>
          </a:xfrm>
        </p:spPr>
        <p:txBody>
          <a:bodyPr>
            <a:normAutofit/>
          </a:bodyPr>
          <a:lstStyle/>
          <a:p>
            <a:r>
              <a:rPr lang="sk-SK" sz="4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Zaujímavosti</a:t>
            </a:r>
            <a:endParaRPr lang="sk-SK" sz="4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827584" y="1268760"/>
            <a:ext cx="7772400" cy="5256584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Calibri" pitchFamily="34" charset="0"/>
              </a:rPr>
              <a:t>Najmä v minulosti existovali (ale niekedy aj v súčasnosti existujú) papierové peniaze vydávané mestami (obcami) alebo podnikmi. Na Slovensku v súčasnosti existujú len bankovky.</a:t>
            </a:r>
          </a:p>
          <a:p>
            <a:r>
              <a:rPr lang="sk-SK" dirty="0" smtClean="0">
                <a:latin typeface="Calibri" pitchFamily="34" charset="0"/>
              </a:rPr>
              <a:t>Prvé peniaze z papiera sa používali v Číne okolo roku 800 po Kr. (alebo podľa inej definície pojmu peniaze až okolo roku 1000 po Kr.). Už oveľa skôr sa však na rôznych miestach ojedinele používali "papierové" peniaze z kože ( kožené peniaze</a:t>
            </a:r>
            <a:r>
              <a:rPr lang="sk-SK" dirty="0" smtClean="0"/>
              <a:t>).</a:t>
            </a:r>
          </a:p>
          <a:p>
            <a:r>
              <a:rPr lang="sk-SK" dirty="0" smtClean="0">
                <a:latin typeface="Calibri" pitchFamily="34" charset="0"/>
              </a:rPr>
              <a:t>Prvé bežné účty sa objavili v 12. storočí v Taliansku, prvé šeky v 14. storočí, žírové transakcie sa rozšírili od 17. storočia, ale bežné účty aj žírové transakcie sa celkovo stali bežnými až v 19. storočí. </a:t>
            </a:r>
            <a:endParaRPr lang="sk-SK" dirty="0">
              <a:latin typeface="Calibri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Zaujímavosti</a:t>
            </a:r>
            <a:endParaRPr lang="sk-SK" sz="4800" dirty="0">
              <a:solidFill>
                <a:schemeClr val="accent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827584" y="1700808"/>
            <a:ext cx="7772400" cy="4572000"/>
          </a:xfrm>
        </p:spPr>
        <p:txBody>
          <a:bodyPr/>
          <a:lstStyle/>
          <a:p>
            <a:r>
              <a:rPr lang="sk-SK" dirty="0" smtClean="0">
                <a:latin typeface="Calibri" pitchFamily="34" charset="0"/>
                <a:cs typeface="Arial" pitchFamily="34" charset="0"/>
              </a:rPr>
              <a:t>Dnes banky pre svojich klientov vedú bežné účty, na ktorých sa sústreďujú vklady a z ktorých sa uhrádzajú rôzne záväzky klientov podľa ich pokynov (dispozícií). </a:t>
            </a:r>
          </a:p>
          <a:p>
            <a:endParaRPr lang="sk-SK" dirty="0" smtClean="0">
              <a:latin typeface="Calibri" pitchFamily="34" charset="0"/>
              <a:cs typeface="Arial" pitchFamily="34" charset="0"/>
            </a:endParaRPr>
          </a:p>
          <a:p>
            <a:r>
              <a:rPr lang="sk-SK" dirty="0" smtClean="0">
                <a:latin typeface="Calibri" pitchFamily="34" charset="0"/>
                <a:cs typeface="Arial" pitchFamily="34" charset="0"/>
              </a:rPr>
              <a:t>Pre obyvateľov je výhodným využívať rôzne druhy bankomatových kariet (tzv. plastové peniaze, to je v istom zmysle ďalší stupeň vývoja po kovových a papierových peniazoch) na výber peňazí z účtov, prípadne i využitím dohodnutého úveru.</a:t>
            </a:r>
            <a:endParaRPr lang="sk-SK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3554" name="Picture 2" descr="http://www.dsl.sk/images/articles/2010-06-10-card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301208"/>
            <a:ext cx="1542032" cy="97919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je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jetok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ajetok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233</TotalTime>
  <Words>372</Words>
  <Application>Microsoft Office PowerPoint</Application>
  <PresentationFormat>Prezentácia na obrazovke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Majetok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Zaujímavosti</vt:lpstr>
      <vt:lpstr>Zaujímavosti</vt:lpstr>
      <vt:lpstr> 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Windows User</dc:creator>
  <cp:lastModifiedBy>a</cp:lastModifiedBy>
  <cp:revision>21</cp:revision>
  <dcterms:created xsi:type="dcterms:W3CDTF">2015-12-14T15:30:54Z</dcterms:created>
  <dcterms:modified xsi:type="dcterms:W3CDTF">2016-01-03T15:15:12Z</dcterms:modified>
</cp:coreProperties>
</file>