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2" r:id="rId5"/>
    <p:sldId id="264" r:id="rId6"/>
    <p:sldId id="265" r:id="rId7"/>
    <p:sldId id="260" r:id="rId8"/>
    <p:sldId id="261" r:id="rId9"/>
    <p:sldId id="259" r:id="rId10"/>
    <p:sldId id="263" r:id="rId1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3A979A-8D05-4055-BD71-CD16802DD4A3}" type="datetimeFigureOut">
              <a:rPr lang="sk-SK" smtClean="0"/>
              <a:t>10. 9. 2018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A7D0B-C32D-490C-9A39-6347CB2D569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22648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D065E-8612-4BBF-A519-DDCE42174C5E}" type="datetime8">
              <a:rPr lang="sk-SK" smtClean="0"/>
              <a:t>10. 9. 2018 10:23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DE27-BFDC-420F-8058-0013BFB797B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3FA5-CDC8-4F07-9625-98A958024077}" type="datetime8">
              <a:rPr lang="sk-SK" smtClean="0"/>
              <a:t>10. 9. 2018 10:23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DE27-BFDC-420F-8058-0013BFB797B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FAB8B-12EE-4225-97ED-37C6516AB894}" type="datetime8">
              <a:rPr lang="sk-SK" smtClean="0"/>
              <a:t>10. 9. 2018 10:23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DE27-BFDC-420F-8058-0013BFB797B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3769-334F-4DE0-98B5-EB42B0F90756}" type="datetime8">
              <a:rPr lang="sk-SK" smtClean="0"/>
              <a:t>10. 9. 2018 10:23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DE27-BFDC-420F-8058-0013BFB797B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FD35E-73CD-43B5-AEE2-65C35B8D6DFA}" type="datetime8">
              <a:rPr lang="sk-SK" smtClean="0"/>
              <a:t>10. 9. 2018 10:23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DE27-BFDC-420F-8058-0013BFB797B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0D1C-D74D-47DF-809A-1DC08B64E872}" type="datetime8">
              <a:rPr lang="sk-SK" smtClean="0"/>
              <a:t>10. 9. 2018 10:23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DE27-BFDC-420F-8058-0013BFB797B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31A-C4F2-4599-BAFF-AB9B0C8B0C0E}" type="datetime8">
              <a:rPr lang="sk-SK" smtClean="0"/>
              <a:t>10. 9. 2018 10:23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DE27-BFDC-420F-8058-0013BFB797B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6F84-9806-404D-A23F-6E7F8BBE4730}" type="datetime8">
              <a:rPr lang="sk-SK" smtClean="0"/>
              <a:t>10. 9. 2018 10:23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DE27-BFDC-420F-8058-0013BFB797B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0384-938B-487B-B25F-89856C3C3D1C}" type="datetime8">
              <a:rPr lang="sk-SK" smtClean="0"/>
              <a:t>10. 9. 2018 10:23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DE27-BFDC-420F-8058-0013BFB797B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C1679-DA94-4AC5-945E-87D722D82A39}" type="datetime8">
              <a:rPr lang="sk-SK" smtClean="0"/>
              <a:t>10. 9. 2018 10:23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DE27-BFDC-420F-8058-0013BFB797B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3A8BD-A11E-4D80-871B-8C212D1CC9AA}" type="datetime8">
              <a:rPr lang="sk-SK" smtClean="0"/>
              <a:t>10. 9. 2018 10:23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DE27-BFDC-420F-8058-0013BFB797B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7DF96-BF47-4448-81C6-4207D9F2E5B6}" type="datetime8">
              <a:rPr lang="sk-SK" smtClean="0"/>
              <a:t>10. 9. 2018 10:23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9DE27-BFDC-420F-8058-0013BFB797B2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kosatorobi.sk/thumb/3734/1_3734m.jpg" TargetMode="External"/><Relationship Id="rId7" Type="http://schemas.openxmlformats.org/officeDocument/2006/relationships/hyperlink" Target="https://s-media-cache-ak0.pinimg.com/originals/78/3b/d3/783bd3a66f5645d03a2378a98cee816e.jpg" TargetMode="External"/><Relationship Id="rId2" Type="http://schemas.openxmlformats.org/officeDocument/2006/relationships/hyperlink" Target="http://www.kreamax.sk/images/catalog-main/26/31/150408-huba-na-tupovanie-4-ks.jpg-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crypted-tbn0.gstatic.com/images?q=tbn:ANd9GcRUuCCVs9jBKO-8Xco9dtL8C-nYrfXChtPUIwrYBjgc9cC1K3IyHg" TargetMode="External"/><Relationship Id="rId5" Type="http://schemas.openxmlformats.org/officeDocument/2006/relationships/hyperlink" Target="http://thevirtualinstructor.com/images/hatching.jpg" TargetMode="External"/><Relationship Id="rId4" Type="http://schemas.openxmlformats.org/officeDocument/2006/relationships/hyperlink" Target="http://static.sashe.sk/data/2014/12/30/journal_items/10580/b/b-N292937_10580_20141230_79990.jp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Výsledok vyhľadávania obrázkov pre dopyt negative and positive in ar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537691" cy="6926749"/>
          </a:xfrm>
          <a:prstGeom prst="rect">
            <a:avLst/>
          </a:prstGeom>
          <a:noFill/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428728" y="2571744"/>
            <a:ext cx="6172216" cy="1470025"/>
          </a:xfrm>
        </p:spPr>
        <p:txBody>
          <a:bodyPr>
            <a:noAutofit/>
          </a:bodyPr>
          <a:lstStyle/>
          <a:p>
            <a:r>
              <a:rPr lang="sk-SK" sz="8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Negatív a pozitív</a:t>
            </a:r>
            <a:endParaRPr lang="sk-SK" sz="8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00166" y="6286520"/>
            <a:ext cx="6400800" cy="757246"/>
          </a:xfrm>
        </p:spPr>
        <p:txBody>
          <a:bodyPr/>
          <a:lstStyle/>
          <a:p>
            <a:r>
              <a:rPr lang="sk-SK" b="1" dirty="0" smtClean="0">
                <a:solidFill>
                  <a:srgbClr val="C00000"/>
                </a:solidFill>
              </a:rPr>
              <a:t>© Mgr. Danka Spišáková</a:t>
            </a:r>
            <a:endParaRPr lang="sk-SK" b="1" dirty="0">
              <a:solidFill>
                <a:srgbClr val="C00000"/>
              </a:solidFill>
            </a:endParaRP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44228-AEA1-46DA-B3CE-B4EA6EFCCC13}" type="datetime8">
              <a:rPr lang="sk-SK" smtClean="0"/>
              <a:t>10. 9. 2018 10:23</a:t>
            </a:fld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571472" y="2285992"/>
            <a:ext cx="778674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 smtClean="0">
                <a:hlinkClick r:id="rId2"/>
              </a:rPr>
              <a:t>http://www.kreamax.sk/images/catalog-main/26/31/150408-huba-na-tupovanie-4-ks.jpg-</a:t>
            </a:r>
            <a:r>
              <a:rPr lang="sk-SK" dirty="0" smtClean="0"/>
              <a:t> hubky</a:t>
            </a:r>
          </a:p>
          <a:p>
            <a:r>
              <a:rPr lang="sk-SK" dirty="0" smtClean="0">
                <a:hlinkClick r:id="rId3"/>
              </a:rPr>
              <a:t>http://www.akosatorobi.sk/thumb/3734/1_3734m.jpg</a:t>
            </a:r>
            <a:r>
              <a:rPr lang="sk-SK" dirty="0" smtClean="0"/>
              <a:t> - ako si vyrobiť hubky</a:t>
            </a:r>
          </a:p>
          <a:p>
            <a:r>
              <a:rPr lang="sk-SK" dirty="0" smtClean="0">
                <a:hlinkClick r:id="rId4"/>
              </a:rPr>
              <a:t>http://static.sashe.sk/data/2014/12/30/journal_items/10580/b/b-N292937_10580_20141230_79990.jpg</a:t>
            </a:r>
            <a:r>
              <a:rPr lang="sk-SK" dirty="0" smtClean="0"/>
              <a:t> - postup pri </a:t>
            </a:r>
            <a:r>
              <a:rPr lang="sk-SK" dirty="0" err="1" smtClean="0"/>
              <a:t>tupovaní</a:t>
            </a:r>
            <a:endParaRPr lang="sk-SK" dirty="0" smtClean="0"/>
          </a:p>
          <a:p>
            <a:r>
              <a:rPr lang="sk-SK" dirty="0" smtClean="0">
                <a:hlinkClick r:id="rId5"/>
              </a:rPr>
              <a:t>http://thevirtualinstructor.com/images/hatching.jpg</a:t>
            </a:r>
            <a:r>
              <a:rPr lang="sk-SK" dirty="0" smtClean="0"/>
              <a:t> - šrafovanie</a:t>
            </a:r>
          </a:p>
          <a:p>
            <a:r>
              <a:rPr lang="sk-SK" dirty="0" smtClean="0">
                <a:hlinkClick r:id="rId6"/>
              </a:rPr>
              <a:t>https://encrypted-tbn0.gstatic.com/images?q=tbn:ANd9GcRUuCCVs9jBKO-8Xco9dtL8C-nYrfXChtPUIwrYBjgc9cC1K3IyHg</a:t>
            </a:r>
            <a:r>
              <a:rPr lang="sk-SK" dirty="0" smtClean="0"/>
              <a:t> – </a:t>
            </a:r>
            <a:r>
              <a:rPr lang="sk-SK" dirty="0" err="1" smtClean="0"/>
              <a:t>frotáž</a:t>
            </a:r>
            <a:endParaRPr lang="sk-SK" dirty="0" smtClean="0"/>
          </a:p>
          <a:p>
            <a:r>
              <a:rPr lang="sk-SK" dirty="0" smtClean="0">
                <a:hlinkClick r:id="rId7"/>
              </a:rPr>
              <a:t>https://s-media-cache-ak0.pinimg.com/originals/78/3b/d3/783bd3a66f5645d03a2378a98cee816e.jpg</a:t>
            </a:r>
            <a:r>
              <a:rPr lang="sk-SK" dirty="0" smtClean="0"/>
              <a:t> </a:t>
            </a:r>
            <a:r>
              <a:rPr lang="sk-SK" smtClean="0"/>
              <a:t>- slon</a:t>
            </a:r>
            <a:endParaRPr lang="sk-SK" dirty="0"/>
          </a:p>
        </p:txBody>
      </p:sp>
      <p:sp>
        <p:nvSpPr>
          <p:cNvPr id="3" name="BlokTextu 2"/>
          <p:cNvSpPr txBox="1"/>
          <p:nvPr/>
        </p:nvSpPr>
        <p:spPr>
          <a:xfrm>
            <a:off x="3286116" y="428604"/>
            <a:ext cx="955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ZDROJE:</a:t>
            </a:r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785786" y="1643050"/>
            <a:ext cx="6909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Výtvarná výchova pre 5. ročník ZŠ – prof. akad. mal. Ladislav </a:t>
            </a:r>
            <a:r>
              <a:rPr lang="sk-SK" dirty="0" err="1" smtClean="0"/>
              <a:t>Čarný</a:t>
            </a:r>
            <a:r>
              <a:rPr lang="sk-SK" dirty="0" smtClean="0"/>
              <a:t> a kol. </a:t>
            </a:r>
            <a:endParaRPr lang="sk-SK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D6B7-1066-428D-A1FC-C135B63F2B4C}" type="datetime8">
              <a:rPr lang="sk-SK" smtClean="0"/>
              <a:t>10. 9. 2018 10:23</a:t>
            </a:fld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428596" y="642918"/>
            <a:ext cx="850112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dirty="0" smtClean="0"/>
              <a:t>Nakresli si postavu, vystrihni jej obrys. Vznikne šablóna  negatív –pozitív. </a:t>
            </a:r>
          </a:p>
          <a:p>
            <a:r>
              <a:rPr lang="sk-SK" sz="3600" dirty="0" smtClean="0"/>
              <a:t>Cez </a:t>
            </a:r>
            <a:r>
              <a:rPr lang="sk-SK" sz="3600" b="1" dirty="0" smtClean="0">
                <a:solidFill>
                  <a:srgbClr val="C00000"/>
                </a:solidFill>
              </a:rPr>
              <a:t>negatív</a:t>
            </a:r>
            <a:r>
              <a:rPr lang="sk-SK" sz="3600" dirty="0" smtClean="0"/>
              <a:t> – otvor – môžeš striekaním, ťahmi alebo </a:t>
            </a:r>
            <a:r>
              <a:rPr lang="sk-SK" sz="3600" dirty="0" err="1" smtClean="0"/>
              <a:t>tupovaním</a:t>
            </a:r>
            <a:r>
              <a:rPr lang="sk-SK" sz="3600" dirty="0" smtClean="0"/>
              <a:t> štetcom, šrafovaním, </a:t>
            </a:r>
            <a:r>
              <a:rPr lang="sk-SK" sz="3600" dirty="0" err="1" smtClean="0"/>
              <a:t>frotážovaním</a:t>
            </a:r>
            <a:r>
              <a:rPr lang="sk-SK" sz="3600" dirty="0" smtClean="0"/>
              <a:t>, </a:t>
            </a:r>
            <a:r>
              <a:rPr lang="sk-SK" sz="3600" dirty="0" err="1" smtClean="0"/>
              <a:t>valčekovaním</a:t>
            </a:r>
            <a:r>
              <a:rPr lang="sk-SK" sz="3600" dirty="0" smtClean="0"/>
              <a:t> alebo špongiou... vytvárať obrázky – </a:t>
            </a:r>
            <a:r>
              <a:rPr lang="sk-SK" sz="3600" b="1" dirty="0" smtClean="0">
                <a:solidFill>
                  <a:srgbClr val="C00000"/>
                </a:solidFill>
              </a:rPr>
              <a:t>pozitívy</a:t>
            </a:r>
            <a:r>
              <a:rPr lang="sk-SK" sz="3600" dirty="0" smtClean="0"/>
              <a:t> postavy. </a:t>
            </a:r>
          </a:p>
          <a:p>
            <a:r>
              <a:rPr lang="sk-SK" sz="3600" dirty="0" smtClean="0"/>
              <a:t>Naopak – obkresľovaním a </a:t>
            </a:r>
            <a:r>
              <a:rPr lang="sk-SK" sz="3600" dirty="0" err="1" smtClean="0"/>
              <a:t>obmaľovávaním</a:t>
            </a:r>
            <a:r>
              <a:rPr lang="sk-SK" sz="3600" dirty="0" smtClean="0"/>
              <a:t>  vystrihnutej figúrky môžeš vytvárať pozadia – negatívy jej tvaru.</a:t>
            </a:r>
            <a:endParaRPr lang="sk-SK" sz="3600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EF43-487B-423A-BE39-37C88DE2A3BD}" type="datetime8">
              <a:rPr lang="sk-SK" smtClean="0"/>
              <a:t>10. 9. 2018 10:23</a:t>
            </a:fld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85728"/>
            <a:ext cx="3786214" cy="3450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 descr="Výsledok vyhľadávania obrázkov pre dopyt negative and positive in a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45631" y="3214686"/>
            <a:ext cx="4315043" cy="3214710"/>
          </a:xfrm>
          <a:prstGeom prst="rect">
            <a:avLst/>
          </a:prstGeom>
          <a:noFill/>
        </p:spPr>
      </p:pic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BBE4-35C1-4725-BA9F-50C69AD70419}" type="datetime8">
              <a:rPr lang="sk-SK" smtClean="0"/>
              <a:t>10. 9. 2018 10:23</a:t>
            </a:fld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2714612" y="0"/>
            <a:ext cx="29861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b="1" dirty="0" smtClean="0">
                <a:solidFill>
                  <a:srgbClr val="C00000"/>
                </a:solidFill>
              </a:rPr>
              <a:t>Použité techniky</a:t>
            </a:r>
            <a:endParaRPr lang="sk-SK" sz="3200" b="1" dirty="0">
              <a:solidFill>
                <a:srgbClr val="C00000"/>
              </a:solidFill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500034" y="1071546"/>
            <a:ext cx="86439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 err="1" smtClean="0">
                <a:solidFill>
                  <a:srgbClr val="003300"/>
                </a:solidFill>
              </a:rPr>
              <a:t>Tupovanie</a:t>
            </a:r>
            <a:r>
              <a:rPr lang="sk-SK" sz="3200" dirty="0" smtClean="0"/>
              <a:t> </a:t>
            </a:r>
            <a:r>
              <a:rPr lang="sk-SK" sz="3200" dirty="0"/>
              <a:t>je technika aplikovania farby nie ťahom štetca, ale bodovým nanášaním (</a:t>
            </a:r>
            <a:r>
              <a:rPr lang="sk-SK" sz="3200" i="1" dirty="0"/>
              <a:t>ďobkaním</a:t>
            </a:r>
            <a:r>
              <a:rPr lang="sk-SK" sz="3200" dirty="0"/>
              <a:t>) farby na povrch. </a:t>
            </a:r>
          </a:p>
        </p:txBody>
      </p:sp>
      <p:grpSp>
        <p:nvGrpSpPr>
          <p:cNvPr id="9" name="Skupina 8"/>
          <p:cNvGrpSpPr/>
          <p:nvPr/>
        </p:nvGrpSpPr>
        <p:grpSpPr>
          <a:xfrm>
            <a:off x="5786446" y="2214554"/>
            <a:ext cx="3100079" cy="4237996"/>
            <a:chOff x="5786446" y="2214554"/>
            <a:chExt cx="3100079" cy="4237996"/>
          </a:xfrm>
        </p:grpSpPr>
        <p:pic>
          <p:nvPicPr>
            <p:cNvPr id="19458" name="Picture 2" descr="Výsledok vyhľadávania obrázkov pre dopyt co je tupovanie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857884" y="3571876"/>
              <a:ext cx="2857488" cy="2667925"/>
            </a:xfrm>
            <a:prstGeom prst="rect">
              <a:avLst/>
            </a:prstGeom>
            <a:noFill/>
          </p:spPr>
        </p:pic>
        <p:sp>
          <p:nvSpPr>
            <p:cNvPr id="5" name="BlokTextu 4"/>
            <p:cNvSpPr txBox="1"/>
            <p:nvPr/>
          </p:nvSpPr>
          <p:spPr>
            <a:xfrm>
              <a:off x="5786446" y="5929330"/>
              <a:ext cx="31000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2800" dirty="0" smtClean="0"/>
                <a:t>Hubky na </a:t>
              </a:r>
              <a:r>
                <a:rPr lang="sk-SK" sz="2800" dirty="0" err="1" smtClean="0"/>
                <a:t>tupovanie</a:t>
              </a:r>
              <a:endParaRPr lang="sk-SK" sz="2800" dirty="0"/>
            </a:p>
          </p:txBody>
        </p:sp>
        <p:pic>
          <p:nvPicPr>
            <p:cNvPr id="19460" name="Picture 4" descr="Výsledok vyhľadávania obrázkov pre dopyt co je tupovani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143636" y="2214554"/>
              <a:ext cx="2286004" cy="1714504"/>
            </a:xfrm>
            <a:prstGeom prst="rect">
              <a:avLst/>
            </a:prstGeom>
            <a:noFill/>
          </p:spPr>
        </p:pic>
      </p:grpSp>
      <p:pic>
        <p:nvPicPr>
          <p:cNvPr id="19462" name="Picture 6" descr="Výsledok vyhľadávania obrázkov pre dopyt tupovanie postu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2786058"/>
            <a:ext cx="4786302" cy="2690483"/>
          </a:xfrm>
          <a:prstGeom prst="rect">
            <a:avLst/>
          </a:prstGeom>
          <a:noFill/>
        </p:spPr>
      </p:pic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E962-5C45-4F75-8853-1EFA4BEDD413}" type="datetime8">
              <a:rPr lang="sk-SK" smtClean="0"/>
              <a:t>10. 9. 2018 10:23</a:t>
            </a:fld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2714612" y="0"/>
            <a:ext cx="29861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b="1" dirty="0" smtClean="0">
                <a:solidFill>
                  <a:srgbClr val="C00000"/>
                </a:solidFill>
              </a:rPr>
              <a:t>Použité techniky</a:t>
            </a:r>
            <a:endParaRPr lang="sk-SK" sz="3200" b="1" dirty="0">
              <a:solidFill>
                <a:srgbClr val="C00000"/>
              </a:solidFill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500034" y="1071546"/>
            <a:ext cx="864396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 smtClean="0">
                <a:solidFill>
                  <a:srgbClr val="003300"/>
                </a:solidFill>
              </a:rPr>
              <a:t>Šrafovanie</a:t>
            </a:r>
            <a:r>
              <a:rPr lang="sk-SK" sz="3200" dirty="0" smtClean="0"/>
              <a:t> </a:t>
            </a:r>
            <a:r>
              <a:rPr lang="sk-SK" sz="3200" dirty="0"/>
              <a:t>je </a:t>
            </a:r>
            <a:r>
              <a:rPr lang="sk-SK" sz="3200" dirty="0" smtClean="0"/>
              <a:t>znázornenie kresby šrafami.</a:t>
            </a:r>
          </a:p>
          <a:p>
            <a:pPr>
              <a:buFont typeface="Arial" charset="0"/>
              <a:buNone/>
            </a:pPr>
            <a:r>
              <a:rPr lang="sk-SK" sz="3200" dirty="0" smtClean="0"/>
              <a:t>Vo výtvarníctve ide o ručne tieňovanie a tvarovanie kresby sústavou rovnobežných čiar, šráf.</a:t>
            </a:r>
          </a:p>
          <a:p>
            <a:r>
              <a:rPr lang="sk-SK" sz="3200" b="1" dirty="0" smtClean="0">
                <a:solidFill>
                  <a:srgbClr val="003300"/>
                </a:solidFill>
                <a:latin typeface="Calibri" pitchFamily="34" charset="0"/>
              </a:rPr>
              <a:t>ŠRAFA</a:t>
            </a:r>
            <a:r>
              <a:rPr lang="sk-SK" sz="3200" dirty="0" smtClean="0">
                <a:latin typeface="Calibri" pitchFamily="34" charset="0"/>
              </a:rPr>
              <a:t> -  krátka čiara, pomocou ktorej sa tieňuje a tvaruje kresba.</a:t>
            </a:r>
          </a:p>
          <a:p>
            <a:pPr>
              <a:buFont typeface="Arial" charset="0"/>
              <a:buNone/>
            </a:pPr>
            <a:endParaRPr lang="sk-SK" sz="3200" dirty="0" smtClean="0"/>
          </a:p>
          <a:p>
            <a:endParaRPr lang="sk-SK" sz="3200" dirty="0"/>
          </a:p>
        </p:txBody>
      </p:sp>
      <p:pic>
        <p:nvPicPr>
          <p:cNvPr id="9" name="Obrázok 4" descr="0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929066"/>
            <a:ext cx="5286412" cy="1747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6" name="Picture 2" descr="Súvisiaci obrázok"/>
          <p:cNvPicPr>
            <a:picLocks noChangeAspect="1" noChangeArrowheads="1"/>
          </p:cNvPicPr>
          <p:nvPr/>
        </p:nvPicPr>
        <p:blipFill>
          <a:blip r:embed="rId3"/>
          <a:srcRect l="19688" t="1667" r="21249" b="6666"/>
          <a:stretch>
            <a:fillRect/>
          </a:stretch>
        </p:blipFill>
        <p:spPr bwMode="auto">
          <a:xfrm>
            <a:off x="6000760" y="3571876"/>
            <a:ext cx="2643206" cy="2307561"/>
          </a:xfrm>
          <a:prstGeom prst="rect">
            <a:avLst/>
          </a:prstGeom>
          <a:noFill/>
        </p:spPr>
      </p:pic>
      <p:sp>
        <p:nvSpPr>
          <p:cNvPr id="11" name="Zástupný symbol dátumu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78AF8-5F5A-4D38-82BC-71B0E04BD05D}" type="datetime8">
              <a:rPr lang="sk-SK" smtClean="0"/>
              <a:t>10. 9. 2018 10:23</a:t>
            </a:fld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2714612" y="0"/>
            <a:ext cx="29861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b="1" dirty="0" smtClean="0">
                <a:solidFill>
                  <a:srgbClr val="C00000"/>
                </a:solidFill>
              </a:rPr>
              <a:t>Použité techniky</a:t>
            </a:r>
            <a:endParaRPr lang="sk-SK" sz="3200" b="1" dirty="0">
              <a:solidFill>
                <a:srgbClr val="C00000"/>
              </a:solidFill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500034" y="1071546"/>
            <a:ext cx="86439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 err="1" smtClean="0">
                <a:solidFill>
                  <a:srgbClr val="003300"/>
                </a:solidFill>
              </a:rPr>
              <a:t>Frotážovanie</a:t>
            </a:r>
            <a:r>
              <a:rPr lang="sk-SK" sz="3200" dirty="0" smtClean="0"/>
              <a:t> </a:t>
            </a:r>
            <a:r>
              <a:rPr lang="sk-SK" sz="3200" dirty="0"/>
              <a:t>je umelecká technika kopírovania (</a:t>
            </a:r>
            <a:r>
              <a:rPr lang="sk-SK" sz="3200" dirty="0" smtClean="0"/>
              <a:t>prenášania</a:t>
            </a:r>
            <a:r>
              <a:rPr lang="sk-SK" sz="3200" dirty="0"/>
              <a:t>) reliéfnej štruktúry na papier. Princíp spočíva v priložení papiera (alebo iného vhodného materiálu) na reliéf. </a:t>
            </a:r>
            <a:endParaRPr lang="sk-SK" sz="3200" dirty="0" smtClean="0"/>
          </a:p>
          <a:p>
            <a:r>
              <a:rPr lang="sk-SK" sz="3200" dirty="0" smtClean="0"/>
              <a:t>Obrys (postavy) podložíme pod výkres a </a:t>
            </a:r>
            <a:r>
              <a:rPr lang="sk-SK" sz="3200" dirty="0" err="1" smtClean="0"/>
              <a:t>voskovkou</a:t>
            </a:r>
            <a:r>
              <a:rPr lang="sk-SK" sz="3200" dirty="0" smtClean="0"/>
              <a:t>, ceruzou prenesieme, prekreslíme na papier.</a:t>
            </a:r>
          </a:p>
          <a:p>
            <a:pPr>
              <a:buFont typeface="Arial" charset="0"/>
              <a:buNone/>
            </a:pPr>
            <a:endParaRPr lang="sk-SK" sz="3200" dirty="0" smtClean="0"/>
          </a:p>
          <a:p>
            <a:endParaRPr lang="sk-SK" sz="3200" dirty="0"/>
          </a:p>
        </p:txBody>
      </p:sp>
      <p:pic>
        <p:nvPicPr>
          <p:cNvPr id="22530" name="Picture 2" descr="Súvisiaci obrázo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4214818"/>
            <a:ext cx="3500462" cy="2329400"/>
          </a:xfrm>
          <a:prstGeom prst="rect">
            <a:avLst/>
          </a:prstGeom>
          <a:noFill/>
        </p:spPr>
      </p:pic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24661-1ACC-4094-98FF-2EBDC5EC4669}" type="datetime8">
              <a:rPr lang="sk-SK" smtClean="0"/>
              <a:t>10. 9. 2018 10:23</a:t>
            </a:fld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285720" y="1357298"/>
            <a:ext cx="428628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dirty="0"/>
              <a:t>Belgický maliar </a:t>
            </a:r>
            <a:r>
              <a:rPr lang="sk-SK" sz="3600" b="1" dirty="0">
                <a:solidFill>
                  <a:srgbClr val="003300"/>
                </a:solidFill>
              </a:rPr>
              <a:t>René </a:t>
            </a:r>
            <a:r>
              <a:rPr lang="sk-SK" sz="3600" b="1" dirty="0" err="1" smtClean="0">
                <a:solidFill>
                  <a:srgbClr val="003300"/>
                </a:solidFill>
              </a:rPr>
              <a:t>Magritte</a:t>
            </a:r>
            <a:r>
              <a:rPr lang="sk-SK" sz="3600" dirty="0" smtClean="0">
                <a:solidFill>
                  <a:srgbClr val="003300"/>
                </a:solidFill>
              </a:rPr>
              <a:t> </a:t>
            </a:r>
            <a:r>
              <a:rPr lang="sk-SK" sz="3600" dirty="0" smtClean="0"/>
              <a:t>namaľoval              na </a:t>
            </a:r>
            <a:r>
              <a:rPr lang="sk-SK" sz="3600" dirty="0"/>
              <a:t>niekoľkých svojich</a:t>
            </a:r>
          </a:p>
          <a:p>
            <a:r>
              <a:rPr lang="sk-SK" sz="3600" dirty="0"/>
              <a:t>obrazoch negatívny tvar postavy </a:t>
            </a:r>
            <a:r>
              <a:rPr lang="sk-SK" sz="3600" dirty="0" smtClean="0"/>
              <a:t>- </a:t>
            </a:r>
            <a:r>
              <a:rPr lang="pl-PL" sz="3600" dirty="0" smtClean="0"/>
              <a:t>prázdno</a:t>
            </a:r>
            <a:r>
              <a:rPr lang="pl-PL" sz="3600" dirty="0"/>
              <a:t>. </a:t>
            </a:r>
            <a:r>
              <a:rPr lang="pl-PL" sz="3600" dirty="0" smtClean="0"/>
              <a:t>          </a:t>
            </a:r>
          </a:p>
          <a:p>
            <a:r>
              <a:rPr lang="pl-PL" sz="3600" dirty="0" smtClean="0"/>
              <a:t>To, </a:t>
            </a:r>
            <a:r>
              <a:rPr lang="pl-PL" sz="3600" dirty="0"/>
              <a:t>čo je </a:t>
            </a:r>
            <a:r>
              <a:rPr lang="pl-PL" sz="3600" dirty="0" smtClean="0"/>
              <a:t>v skutočnosti</a:t>
            </a:r>
            <a:endParaRPr lang="pl-PL" sz="3600" dirty="0"/>
          </a:p>
          <a:p>
            <a:r>
              <a:rPr lang="sk-SK" sz="3600" dirty="0" smtClean="0"/>
              <a:t>nemožné, </a:t>
            </a:r>
            <a:r>
              <a:rPr lang="sk-SK" sz="3600" dirty="0"/>
              <a:t>je možné namaľovať </a:t>
            </a:r>
            <a:r>
              <a:rPr lang="sk-SK" sz="3600" dirty="0" smtClean="0"/>
              <a:t>na obraze</a:t>
            </a:r>
            <a:r>
              <a:rPr lang="sk-SK" sz="3600" dirty="0"/>
              <a:t>.</a:t>
            </a:r>
            <a:endParaRPr lang="sk-SK" sz="3600" dirty="0" smtClean="0"/>
          </a:p>
        </p:txBody>
      </p:sp>
      <p:sp>
        <p:nvSpPr>
          <p:cNvPr id="3" name="BlokTextu 2"/>
          <p:cNvSpPr txBox="1"/>
          <p:nvPr/>
        </p:nvSpPr>
        <p:spPr>
          <a:xfrm>
            <a:off x="2714612" y="0"/>
            <a:ext cx="556652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b="1" dirty="0" smtClean="0">
                <a:solidFill>
                  <a:srgbClr val="C00000"/>
                </a:solidFill>
              </a:rPr>
              <a:t>POZITÍV A NEGATÍV </a:t>
            </a:r>
          </a:p>
          <a:p>
            <a:r>
              <a:rPr lang="sk-SK" sz="3200" b="1" dirty="0" smtClean="0">
                <a:solidFill>
                  <a:srgbClr val="C00000"/>
                </a:solidFill>
              </a:rPr>
              <a:t>UKÁŽKY VÝTVARNÉHO UMENIA</a:t>
            </a:r>
            <a:endParaRPr lang="sk-SK" sz="3200" b="1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39054" y="1714488"/>
            <a:ext cx="4366900" cy="35719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BlokTextu 4"/>
          <p:cNvSpPr txBox="1"/>
          <p:nvPr/>
        </p:nvSpPr>
        <p:spPr>
          <a:xfrm>
            <a:off x="4857752" y="5429264"/>
            <a:ext cx="3990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/>
              <a:t>René MAGRITTE, Prenos, 1966</a:t>
            </a:r>
          </a:p>
          <a:p>
            <a:r>
              <a:rPr lang="sk-SK" sz="2400" dirty="0"/>
              <a:t>olej na plátne</a:t>
            </a:r>
          </a:p>
        </p:txBody>
      </p:sp>
      <p:sp>
        <p:nvSpPr>
          <p:cNvPr id="6" name="Zástupný symbol dátum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BAD15-EEF3-424C-A6EA-CD8E11746FA6}" type="datetime8">
              <a:rPr lang="sk-SK" smtClean="0"/>
              <a:t>10. 9. 2018 10:23</a:t>
            </a:fld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285720" y="1357298"/>
            <a:ext cx="24288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b="1" dirty="0" err="1" smtClean="0">
                <a:solidFill>
                  <a:srgbClr val="003300"/>
                </a:solidFill>
              </a:rPr>
              <a:t>Carol</a:t>
            </a:r>
            <a:r>
              <a:rPr lang="sk-SK" sz="3600" b="1" dirty="0" smtClean="0">
                <a:solidFill>
                  <a:srgbClr val="003300"/>
                </a:solidFill>
              </a:rPr>
              <a:t> </a:t>
            </a:r>
            <a:r>
              <a:rPr lang="sk-SK" sz="3600" b="1" dirty="0" err="1" smtClean="0">
                <a:solidFill>
                  <a:srgbClr val="003300"/>
                </a:solidFill>
              </a:rPr>
              <a:t>De</a:t>
            </a:r>
            <a:r>
              <a:rPr lang="sk-SK" sz="3600" b="1" dirty="0" smtClean="0">
                <a:solidFill>
                  <a:srgbClr val="003300"/>
                </a:solidFill>
              </a:rPr>
              <a:t> la QUINTANA</a:t>
            </a:r>
          </a:p>
          <a:p>
            <a:r>
              <a:rPr lang="sk-SK" sz="3600" dirty="0" smtClean="0"/>
              <a:t>Žije v Argentíne - Buenos Aires</a:t>
            </a:r>
          </a:p>
          <a:p>
            <a:r>
              <a:rPr lang="sk-SK" sz="3600" dirty="0" smtClean="0">
                <a:solidFill>
                  <a:srgbClr val="003300"/>
                </a:solidFill>
              </a:rPr>
              <a:t> </a:t>
            </a:r>
            <a:endParaRPr lang="sk-SK" sz="3600" dirty="0" smtClean="0"/>
          </a:p>
        </p:txBody>
      </p:sp>
      <p:sp>
        <p:nvSpPr>
          <p:cNvPr id="3" name="BlokTextu 2"/>
          <p:cNvSpPr txBox="1"/>
          <p:nvPr/>
        </p:nvSpPr>
        <p:spPr>
          <a:xfrm>
            <a:off x="2714612" y="0"/>
            <a:ext cx="556652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b="1" dirty="0" smtClean="0">
                <a:solidFill>
                  <a:srgbClr val="C00000"/>
                </a:solidFill>
              </a:rPr>
              <a:t>POZITÍV A NEGATÍV </a:t>
            </a:r>
          </a:p>
          <a:p>
            <a:r>
              <a:rPr lang="sk-SK" sz="3200" b="1" dirty="0" smtClean="0">
                <a:solidFill>
                  <a:srgbClr val="C00000"/>
                </a:solidFill>
              </a:rPr>
              <a:t>UKÁŽKY VÝTVARNÉHO UMENIA</a:t>
            </a:r>
            <a:endParaRPr lang="sk-SK" sz="3200" b="1" dirty="0">
              <a:solidFill>
                <a:srgbClr val="C0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1214422"/>
            <a:ext cx="6029341" cy="3835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BlokTextu 5"/>
          <p:cNvSpPr txBox="1"/>
          <p:nvPr/>
        </p:nvSpPr>
        <p:spPr>
          <a:xfrm>
            <a:off x="3786182" y="5357826"/>
            <a:ext cx="45840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err="1"/>
              <a:t>Carol</a:t>
            </a:r>
            <a:r>
              <a:rPr lang="sk-SK" sz="2400" dirty="0"/>
              <a:t> </a:t>
            </a:r>
            <a:r>
              <a:rPr lang="sk-SK" sz="2400" dirty="0" err="1"/>
              <a:t>De</a:t>
            </a:r>
            <a:r>
              <a:rPr lang="sk-SK" sz="2400" dirty="0"/>
              <a:t> la QUINTANA</a:t>
            </a:r>
          </a:p>
          <a:p>
            <a:r>
              <a:rPr lang="pt-BR" sz="2400" dirty="0"/>
              <a:t>Dievča v pozitíve a v negatíve, 2007</a:t>
            </a:r>
          </a:p>
          <a:p>
            <a:r>
              <a:rPr lang="sk-SK" sz="2400" dirty="0"/>
              <a:t>digitálne upravená fotografia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08485-F5CA-4F93-B86F-32026033E602}" type="datetime8">
              <a:rPr lang="sk-SK" smtClean="0"/>
              <a:t>10. 9. 2018 10:23</a:t>
            </a:fld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" descr="Výsledok vyhľadávania obrázkov pre dopyt figure outli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1268" name="AutoShape 4" descr="Výsledok vyhľadávania obrázkov pre dopyt figure outli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1270" name="AutoShape 6" descr="Výsledok vyhľadávania obrázkov pre dopyt figure outli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1272" name="Picture 8" descr="person outline Colouring Pages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3057525" cy="4762500"/>
          </a:xfrm>
          <a:prstGeom prst="rect">
            <a:avLst/>
          </a:prstGeom>
          <a:noFill/>
        </p:spPr>
      </p:pic>
      <p:pic>
        <p:nvPicPr>
          <p:cNvPr id="9" name="Picture 8" descr="person outline Colouring Pages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14679" y="0"/>
            <a:ext cx="2981092" cy="4643446"/>
          </a:xfrm>
          <a:prstGeom prst="rect">
            <a:avLst/>
          </a:prstGeom>
          <a:noFill/>
        </p:spPr>
      </p:pic>
      <p:pic>
        <p:nvPicPr>
          <p:cNvPr id="10" name="Picture 8" descr="person outline Colouring Pages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08771" y="0"/>
            <a:ext cx="2935229" cy="4572008"/>
          </a:xfrm>
          <a:prstGeom prst="rect">
            <a:avLst/>
          </a:prstGeom>
          <a:noFill/>
        </p:spPr>
      </p:pic>
      <p:pic>
        <p:nvPicPr>
          <p:cNvPr id="12" name="Picture 8" descr="person outline Colouring Pages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1472" y="4417372"/>
            <a:ext cx="1566883" cy="2440628"/>
          </a:xfrm>
          <a:prstGeom prst="rect">
            <a:avLst/>
          </a:prstGeom>
          <a:noFill/>
        </p:spPr>
      </p:pic>
      <p:pic>
        <p:nvPicPr>
          <p:cNvPr id="13" name="Picture 8" descr="person outline Colouring Pages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57620" y="4417372"/>
            <a:ext cx="1566883" cy="2440628"/>
          </a:xfrm>
          <a:prstGeom prst="rect">
            <a:avLst/>
          </a:prstGeom>
          <a:noFill/>
        </p:spPr>
      </p:pic>
      <p:pic>
        <p:nvPicPr>
          <p:cNvPr id="14" name="Picture 8" descr="person outline Colouring Pages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00892" y="4417372"/>
            <a:ext cx="1566883" cy="2440628"/>
          </a:xfrm>
          <a:prstGeom prst="rect">
            <a:avLst/>
          </a:prstGeom>
          <a:noFill/>
        </p:spPr>
      </p:pic>
      <p:pic>
        <p:nvPicPr>
          <p:cNvPr id="15" name="Picture 8" descr="person outline Colouring Pages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28860" y="4862469"/>
            <a:ext cx="1281131" cy="1995531"/>
          </a:xfrm>
          <a:prstGeom prst="rect">
            <a:avLst/>
          </a:prstGeom>
          <a:noFill/>
        </p:spPr>
      </p:pic>
      <p:pic>
        <p:nvPicPr>
          <p:cNvPr id="16" name="Picture 8" descr="person outline Colouring Pages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72132" y="4862469"/>
            <a:ext cx="1281131" cy="1995531"/>
          </a:xfrm>
          <a:prstGeom prst="rect">
            <a:avLst/>
          </a:prstGeom>
          <a:noFill/>
        </p:spPr>
      </p:pic>
      <p:sp>
        <p:nvSpPr>
          <p:cNvPr id="17" name="BlokTextu 16"/>
          <p:cNvSpPr txBox="1"/>
          <p:nvPr/>
        </p:nvSpPr>
        <p:spPr>
          <a:xfrm>
            <a:off x="2714612" y="0"/>
            <a:ext cx="1053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>
                <a:solidFill>
                  <a:srgbClr val="C00000"/>
                </a:solidFill>
              </a:rPr>
              <a:t>ŠABLÓNY</a:t>
            </a:r>
            <a:endParaRPr lang="sk-SK" dirty="0">
              <a:solidFill>
                <a:srgbClr val="C00000"/>
              </a:solidFill>
            </a:endParaRPr>
          </a:p>
        </p:txBody>
      </p:sp>
      <p:sp>
        <p:nvSpPr>
          <p:cNvPr id="18" name="Zástupný symbol dátumu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1E9F-152B-4025-A525-0440D78BD6C7}" type="datetime8">
              <a:rPr lang="sk-SK" smtClean="0"/>
              <a:t>10. 9. 2018 10:23</a:t>
            </a:fld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221</Words>
  <Application>Microsoft Office PowerPoint</Application>
  <PresentationFormat>Prezentácia na obrazovke (4:3)</PresentationFormat>
  <Paragraphs>50</Paragraphs>
  <Slides>10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1" baseType="lpstr">
      <vt:lpstr>Motív Office</vt:lpstr>
      <vt:lpstr>Negatív a pozitív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Negatív a pozitív</dc:title>
  <dc:creator>Mgr. Danka Spišáková</dc:creator>
  <cp:lastModifiedBy>Guest</cp:lastModifiedBy>
  <cp:revision>1</cp:revision>
  <dcterms:created xsi:type="dcterms:W3CDTF">2017-09-19T13:30:24Z</dcterms:created>
  <dcterms:modified xsi:type="dcterms:W3CDTF">2018-09-10T08:23:42Z</dcterms:modified>
</cp:coreProperties>
</file>