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8DE04D4-E3AA-4E2C-8F70-377A596DFA50}" type="datetimeFigureOut">
              <a:rPr lang="sk-SK" smtClean="0"/>
              <a:t>12. 1. 2018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462B9D-2603-4DBE-ABC2-B58A1E52686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dirty="0" smtClean="0"/>
              <a:t> </a:t>
            </a:r>
          </a:p>
          <a:p>
            <a:pPr marL="109728" indent="0">
              <a:buNone/>
            </a:pPr>
            <a:endParaRPr lang="sk-SK" dirty="0"/>
          </a:p>
          <a:p>
            <a:pPr marL="109728" indent="0" algn="ctr">
              <a:buNone/>
            </a:pPr>
            <a:r>
              <a:rPr lang="sk-SK" dirty="0" smtClean="0"/>
              <a:t>Metodický materiál pre triednych učiteľov</a:t>
            </a:r>
          </a:p>
          <a:p>
            <a:pPr marL="109728" indent="0" algn="ctr">
              <a:buNone/>
            </a:pPr>
            <a:r>
              <a:rPr lang="sk-SK" dirty="0" smtClean="0"/>
              <a:t>Spracované podľa: </a:t>
            </a:r>
            <a:r>
              <a:rPr lang="sk-SK" dirty="0" err="1" smtClean="0"/>
              <a:t>www.infovek.sk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586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87206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sk-SK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Nenechajme žiaka, aby sa trápil     s problémami, ak nemá schopnosť ich riešiť. </a:t>
            </a: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img.myloview.cz/fototapety/stastne-smajliky-smajlik-dava-palec-nahoru-400-519277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89040"/>
            <a:ext cx="4602088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Čas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Aké bude vysvedčenie?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bude dobré, zaslúži si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žiak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odmenu?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ak vysvedčenie nesplní očakávania?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Zavládne nepohoda?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Bude nasledovať vzájomné obviňovanie?</a:t>
            </a:r>
          </a:p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ak sa neúspech zopakuje?  </a:t>
            </a:r>
          </a:p>
          <a:p>
            <a:pPr marL="109728" indent="0" algn="ctr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??????????????????????????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0045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 algn="just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Je to prvý neúspech žiaka? Ak áno, potom treba skúmať, ako sa pripravovalo na vyučovanie: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Učí sa pravidelne na každú hodinu?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 čítať s porozumením?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 sa učiť?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Potrebuje občas pomoc rodiča?</a:t>
            </a:r>
          </a:p>
          <a:p>
            <a:pPr>
              <a:buFontTx/>
              <a:buChar char="-"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Zaujímajú sa rodičia o jeho problémy v minulom polroku?</a:t>
            </a:r>
          </a:p>
          <a:p>
            <a:pPr>
              <a:buFontTx/>
              <a:buChar char="-"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5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Ako sa mu v neúspešnom predmete darilo v minulom školskom roku?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Ak dobre, problémy sú prechodné, ale treba ich pravidelne sledovať  a riešiť.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Ak zle, využijeme niektoré z riešení: čítanie a hovorenie  látky nahlas, pripravovanie sa na problémový predmet pravidelne, nevzdať sa pri prvej dobrej známke, dbať aj na písomné domáce úlohy, učiť sa vyjadrovať, naučené zopakovať...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5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Rozumieš odbornej terminológii? 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Tento problém môže nastať aj u dobre prospievajúceho žiaka. Preto sa ho opýtajme, či nepotrebuje pomoc a vysvetlenie.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Naučme ho hľadať  vysvetlenie v odbornej literatúre.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Pomáhajme mu pri výbere odbornej literatúry.  </a:t>
            </a:r>
          </a:p>
          <a:p>
            <a:pPr>
              <a:buFontTx/>
              <a:buChar char="-"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6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sk-SK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Je komunikácia ,,učiteľ – žiak“ na dobrej úrovni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  je vzájomná averzia, treba zistiť, prečo vznikla?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Či si ju žiak nevyslúžil svojim správaním.  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Snažme sa o úprimný rozhovor rodiča/rodičov s 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učiteľom, treba vypočuť argumenty, treba hľadať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spoločne dôvod, prečo žiak robí veci, ktoré sa </a:t>
            </a:r>
          </a:p>
          <a:p>
            <a:pPr marL="109728" indent="0" algn="just">
              <a:buNone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nepáčia. Výsledok sa dostaví, ak postoje oboch strán</a:t>
            </a:r>
          </a:p>
          <a:p>
            <a:pPr marL="109728" indent="0" algn="just">
              <a:buNone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budú rovnaké.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Treba sa doma vážne porozprávať so žiakom, vysvetliť, 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že reprezentuje svoju rodinu, že si to my rodičia </a:t>
            </a:r>
          </a:p>
          <a:p>
            <a:pPr marL="109728" indent="0" algn="just">
              <a:buNone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neželáme... </a:t>
            </a:r>
          </a:p>
          <a:p>
            <a:pPr marL="109728" indent="0" algn="just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Treba požiadať o zmenu správania a kontrolovať ho!</a:t>
            </a:r>
          </a:p>
          <a:p>
            <a:pPr marL="109728" indent="0">
              <a:buNone/>
            </a:pPr>
            <a:r>
              <a:rPr lang="sk-SK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431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Zmenil sa v predmete učiteľ?</a:t>
            </a:r>
          </a:p>
          <a:p>
            <a:pPr marL="109728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Ak, áno možno má iné požiadavky.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 je to nutné, uskutočniť osobný rozhovor rodič  –    učiteľ o požiadavkách na vedomosti  žiakov.</a:t>
            </a:r>
          </a:p>
          <a:p>
            <a:pPr marL="109728" indent="0">
              <a:buNone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0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Bojí sa žiak predmetu? 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 áno, problémy iste pretrvávajú dlhší čas a predmet ani na začiatku nepatril k obľúbeným.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Treba zistiť, či ide o získané nedostatky alebo je to odchýlka od normálu, za ktorú žiak nemôže (napr. rôzne formy ,,</a:t>
            </a:r>
            <a:r>
              <a:rPr lang="sk-SK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“).  V takomto prípade treba navštíviť pedagogicko-psychologickú poradňu.</a:t>
            </a: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sk-SK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polročných vysvedčení 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sk-SK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Bojí sa dieťa učiteľa?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Ak áno, treba hľadať príčinu. 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Treba uskutočniť rozhovor so žiakom, iste odhalí 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podstatu problému.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Treba sa porozprávať aj s učiteľom, nie 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nepriateľsky, možno ani nevie, že žiak má pred ním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strach, možno je príliš autoritatívny, možno vážny, 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tým pôsobí na dieťa skľučujúco.</a:t>
            </a:r>
          </a:p>
          <a:p>
            <a:pPr marL="109728" indent="0" algn="just">
              <a:buNone/>
            </a:pP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Úspech sa dostaví, ak učiteľ pochopí, že to nie je 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útok na jeho osobu. Tento problém sa niekedy dostaví u </a:t>
            </a:r>
          </a:p>
          <a:p>
            <a:pPr marL="109728" indent="0" algn="just">
              <a:buNone/>
            </a:pP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výborných, veľmi dôsledných pedagógov.</a:t>
            </a:r>
          </a:p>
          <a:p>
            <a:pPr marL="109728" indent="0">
              <a:buNone/>
            </a:pPr>
            <a:endParaRPr lang="sk-SK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sk-S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6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151</TotalTime>
  <Words>573</Words>
  <Application>Microsoft Office PowerPoint</Application>
  <PresentationFormat>Prezentácia na obrazovke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Cestovanie</vt:lpstr>
      <vt:lpstr>Čas polročných vysvedčení </vt:lpstr>
      <vt:lpstr>     Čas polročných vysvedčení </vt:lpstr>
      <vt:lpstr>Čas polročných vysvedčení </vt:lpstr>
      <vt:lpstr>Čas polročných vysvedčení </vt:lpstr>
      <vt:lpstr>Čas polročných vysvedčení </vt:lpstr>
      <vt:lpstr>Čas polročných vysvedčení </vt:lpstr>
      <vt:lpstr>Čas polročných vysvedčení </vt:lpstr>
      <vt:lpstr>Čas polročných vysvedčení </vt:lpstr>
      <vt:lpstr>Čas polročných vysvedčení </vt:lpstr>
      <vt:lpstr>Čas polročných vysvedčení </vt:lpstr>
    </vt:vector>
  </TitlesOfParts>
  <Company>Gymnázium Gelnica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poradca</dc:creator>
  <cp:lastModifiedBy>poradca</cp:lastModifiedBy>
  <cp:revision>21</cp:revision>
  <dcterms:created xsi:type="dcterms:W3CDTF">2018-01-12T10:52:37Z</dcterms:created>
  <dcterms:modified xsi:type="dcterms:W3CDTF">2018-01-12T13:33:43Z</dcterms:modified>
</cp:coreProperties>
</file>