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66" r:id="rId2"/>
    <p:sldId id="256" r:id="rId3"/>
    <p:sldId id="257" r:id="rId4"/>
    <p:sldId id="258" r:id="rId5"/>
    <p:sldId id="260" r:id="rId6"/>
    <p:sldId id="261" r:id="rId7"/>
    <p:sldId id="268" r:id="rId8"/>
    <p:sldId id="259" r:id="rId9"/>
    <p:sldId id="264" r:id="rId10"/>
    <p:sldId id="269" r:id="rId11"/>
    <p:sldId id="263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5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33" y="3440900"/>
            <a:ext cx="12192000" cy="34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2538000" y="2382467"/>
            <a:ext cx="7116000" cy="209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92600" y="2441851"/>
            <a:ext cx="7006800" cy="197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sk-SK" smtClean="0"/>
              <a:t>Upravte štýly predlohy textu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17757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3DC8-00CD-46F8-90D7-EB4792957A1F}" type="datetimeFigureOut">
              <a:rPr lang="sk-SK" smtClean="0"/>
              <a:t>27. 3. 2023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5599-CB33-4DEF-9705-C6B85BB27D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317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33" y="3440900"/>
            <a:ext cx="12192000" cy="341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/>
          <p:nvPr/>
        </p:nvSpPr>
        <p:spPr>
          <a:xfrm>
            <a:off x="883133" y="2830500"/>
            <a:ext cx="10425600" cy="119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914400" y="2862151"/>
            <a:ext cx="10363200" cy="11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sk-SK" smtClean="0"/>
              <a:t>Upravte štýly predlohy textu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14400" y="4196813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sz="2400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sz="2400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sz="2400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sk-SK" smtClean="0"/>
              <a:t>Kliknutím upravte štýl predlohy podnadpisov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988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33" y="0"/>
            <a:ext cx="12192000" cy="2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/>
          <p:nvPr/>
        </p:nvSpPr>
        <p:spPr>
          <a:xfrm>
            <a:off x="5449967" y="1529649"/>
            <a:ext cx="1292400" cy="1292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/>
          <p:nvPr/>
        </p:nvSpPr>
        <p:spPr>
          <a:xfrm>
            <a:off x="5514600" y="1610731"/>
            <a:ext cx="1162800" cy="113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90800" y="3085600"/>
            <a:ext cx="8010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1512208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72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33" y="0"/>
            <a:ext cx="12192000" cy="10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/>
          <p:nvPr/>
        </p:nvSpPr>
        <p:spPr>
          <a:xfrm>
            <a:off x="2369700" y="697300"/>
            <a:ext cx="7452800" cy="7292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sk-SK" smtClean="0"/>
              <a:t>Upravte štýly predlohy textu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09600" y="1871075"/>
            <a:ext cx="10972800" cy="4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◉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821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133" y="0"/>
            <a:ext cx="12192000" cy="10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/>
          <p:nvPr/>
        </p:nvSpPr>
        <p:spPr>
          <a:xfrm>
            <a:off x="2369700" y="697300"/>
            <a:ext cx="7452800" cy="7292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09600" y="1863151"/>
            <a:ext cx="5326000" cy="4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256365" y="1863151"/>
            <a:ext cx="5326000" cy="4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sk-SK" smtClean="0"/>
              <a:t>Upravte štýly predlohy textu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485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133" y="0"/>
            <a:ext cx="12192000" cy="10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7"/>
          <p:cNvSpPr/>
          <p:nvPr/>
        </p:nvSpPr>
        <p:spPr>
          <a:xfrm>
            <a:off x="2369700" y="697300"/>
            <a:ext cx="7452800" cy="7292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09600" y="1950375"/>
            <a:ext cx="35092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298619" y="1950375"/>
            <a:ext cx="35092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7987636" y="1950375"/>
            <a:ext cx="3509200" cy="4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sk-SK" smtClean="0"/>
              <a:t>Upravte štýly predlohy textu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210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33" y="0"/>
            <a:ext cx="12192000" cy="10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8"/>
          <p:cNvSpPr/>
          <p:nvPr/>
        </p:nvSpPr>
        <p:spPr>
          <a:xfrm>
            <a:off x="2369700" y="697300"/>
            <a:ext cx="7452800" cy="7292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413600" y="743351"/>
            <a:ext cx="7364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sk-SK" smtClean="0"/>
              <a:t>Upravte štýly predlohy textu</a:t>
            </a: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620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33" y="5795700"/>
            <a:ext cx="12192000" cy="10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609600" y="5795700"/>
            <a:ext cx="10972800" cy="7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sz="1867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734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2" name="Google Shape;62;p11"/>
          <p:cNvSpPr/>
          <p:nvPr/>
        </p:nvSpPr>
        <p:spPr>
          <a:xfrm>
            <a:off x="430400" y="438000"/>
            <a:ext cx="11331200" cy="5982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11"/>
          <p:cNvSpPr/>
          <p:nvPr/>
        </p:nvSpPr>
        <p:spPr>
          <a:xfrm>
            <a:off x="514059" y="519300"/>
            <a:ext cx="11164000" cy="58196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881922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13733" y="742400"/>
            <a:ext cx="7364800" cy="63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793467"/>
            <a:ext cx="10972800" cy="47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6352999"/>
            <a:ext cx="731600" cy="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467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3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6" r:id="rId9"/>
    <p:sldLayoutId id="2147483767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625642" y="37298"/>
            <a:ext cx="3089710" cy="750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Najväčšia krvná cieva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25642" y="1016669"/>
            <a:ext cx="3089710" cy="750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Dutý svalový orgán uložený v hrudníkovej dutine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625642" y="6012982"/>
            <a:ext cx="3089710" cy="750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Malý krvný obeh sa inak nazýva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25642" y="1996040"/>
            <a:ext cx="3089710" cy="750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Pľúcnica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25642" y="2975411"/>
            <a:ext cx="3089710" cy="750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Krvný tlak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625642" y="3954782"/>
            <a:ext cx="3089710" cy="750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Telové tekutiny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625642" y="4983882"/>
            <a:ext cx="3089710" cy="750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Väzivový vak srdca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8083617" y="37298"/>
            <a:ext cx="3089710" cy="750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Tepna, ktorá odvádza odkysličenú krv do pľúc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8083616" y="1016668"/>
            <a:ext cx="3089710" cy="750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Aorta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8083617" y="1996040"/>
            <a:ext cx="3089710" cy="750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Srdce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8083617" y="2975411"/>
            <a:ext cx="3089710" cy="750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Osrdcovník 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8083617" y="3954782"/>
            <a:ext cx="3089710" cy="750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Sila, akou krv pôsobí na steny ciev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8083617" y="4983882"/>
            <a:ext cx="3089710" cy="750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Krv a miazga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8083617" y="6012982"/>
            <a:ext cx="3089710" cy="750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Pľúcny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Rovná spojovacia šípka 18"/>
          <p:cNvCxnSpPr>
            <a:stCxn id="4" idx="3"/>
            <a:endCxn id="12" idx="1"/>
          </p:cNvCxnSpPr>
          <p:nvPr/>
        </p:nvCxnSpPr>
        <p:spPr>
          <a:xfrm>
            <a:off x="3715352" y="412684"/>
            <a:ext cx="4368265" cy="979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>
            <a:stCxn id="6" idx="3"/>
          </p:cNvCxnSpPr>
          <p:nvPr/>
        </p:nvCxnSpPr>
        <p:spPr>
          <a:xfrm flipV="1">
            <a:off x="3715352" y="6388367"/>
            <a:ext cx="43682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>
            <a:endCxn id="11" idx="1"/>
          </p:cNvCxnSpPr>
          <p:nvPr/>
        </p:nvCxnSpPr>
        <p:spPr>
          <a:xfrm flipV="1">
            <a:off x="3715351" y="412684"/>
            <a:ext cx="4368266" cy="200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>
            <a:endCxn id="14" idx="1"/>
          </p:cNvCxnSpPr>
          <p:nvPr/>
        </p:nvCxnSpPr>
        <p:spPr>
          <a:xfrm flipV="1">
            <a:off x="3715352" y="3350797"/>
            <a:ext cx="4368265" cy="2060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>
            <a:off x="3715352" y="3285828"/>
            <a:ext cx="4368265" cy="979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ovná spojovacia šípka 23"/>
          <p:cNvCxnSpPr/>
          <p:nvPr/>
        </p:nvCxnSpPr>
        <p:spPr>
          <a:xfrm>
            <a:off x="3715352" y="4330167"/>
            <a:ext cx="4368265" cy="979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>
            <a:off x="3715352" y="1424538"/>
            <a:ext cx="4368265" cy="979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30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Doplň do textu</a:t>
            </a:r>
            <a:endParaRPr lang="sk-S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09600" y="1570254"/>
            <a:ext cx="10972800" cy="52877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majú silné a pružné steny, je v nich veľký tlak.               </a:t>
            </a:r>
          </a:p>
          <a:p>
            <a:pPr>
              <a:lnSpc>
                <a:spcPct val="150000"/>
              </a:lnSpc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vedú krv smerom k srdcu, pri poranení z nich krv vyteká.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Cievy, ktorých stena je zložená z jednej vrstvy buniek sa nazývajú                      . 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Tepny, ktoré zabezpečujú výživu srdca sa nazývajú                               . 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miazgových cievach prúdi                  . 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Miazga preteká cez                                , ktoré fungujú ako filtre.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Tepny sú cievy, ktoré vedú                         krv zo                 do                   .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Žily sú cievy, ktoré vedú                          krv z                     do             .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Orgánom tvorby obranných látok je                  . </a:t>
            </a:r>
          </a:p>
          <a:p>
            <a:endParaRPr lang="sk-S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376412" y="1791505"/>
            <a:ext cx="103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Tepny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545287" y="2381318"/>
            <a:ext cx="69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Žily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556406" y="3454220"/>
            <a:ext cx="193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encovité tepny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4296075" y="4055294"/>
            <a:ext cx="110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Miazga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3397717" y="4580975"/>
            <a:ext cx="200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iazgové uzliny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8142973" y="2959259"/>
            <a:ext cx="139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vlásočnice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4227091" y="5160545"/>
            <a:ext cx="1451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okysličenú</a:t>
            </a:r>
            <a:endParaRPr lang="sk-SK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6487428" y="5160545"/>
            <a:ext cx="101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srdca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7767587" y="5160545"/>
            <a:ext cx="1289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orgánov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3927905" y="5750358"/>
            <a:ext cx="1471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odkysličenú</a:t>
            </a:r>
            <a:endParaRPr lang="sk-SK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6112043" y="5750358"/>
            <a:ext cx="1174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orgánov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7676147" y="5750358"/>
            <a:ext cx="814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srdca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5053261" y="6304179"/>
            <a:ext cx="1251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slezina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1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472440" y="610136"/>
            <a:ext cx="1146048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kanáliky, ktorými preteká krv alebo miazga   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Krvné cievy    2. Miazgové cievy</a:t>
            </a:r>
          </a:p>
          <a:p>
            <a:endParaRPr lang="sk-SK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Krvné cievy: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rúrky, ktorými preteká krv (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Tepny, Žily, Vlásočnice)</a:t>
            </a:r>
          </a:p>
          <a:p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Tepny: Jasnočervená (okysličená) krv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prúdi zo srdca do orgánov, tkanív a buniek</a:t>
            </a:r>
          </a:p>
          <a:p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Pružné, pevné a hrubé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steny. Krv tečie pod vysokým tlakom – pri poranení 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krv strieka</a:t>
            </a: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Najväčšia krvná cieva - 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AORTA</a:t>
            </a: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Výživu srdca zabezpečujú 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vencovité tepny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(samostatné krvné riečisko srdca)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Žily: Tmavočervená 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(odkysličená) krv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prúdi z orgánov do srdca</a:t>
            </a: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Pružné a tenké steny. Krv tečie pod menším tlakom – pri poranení 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krv tečie</a:t>
            </a:r>
          </a:p>
          <a:p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Najmenšie a najpočetnejšie cievy sú 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VLÁSOČNICE – spájajú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tepny a žily</a:t>
            </a:r>
          </a:p>
          <a:p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Jednovrstvová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stena umožňuje neustály prechod látok do buniek a z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buniek.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Miazgové cievy: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sprevádzajú krvné žily, začínajú v tkanivách ako miazgové vlásočnice</a:t>
            </a:r>
          </a:p>
          <a:p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prúdi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nimi 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MIAZGA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žltkastá tekutina, s podobným zložením ako krvná plazma</a:t>
            </a:r>
          </a:p>
          <a:p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prenáša 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živiny a odpadové látky - transport</a:t>
            </a:r>
          </a:p>
          <a:p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preteká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cez 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miazgové uzliny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(filtrácia) – zachytávanie choroboplodných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mikroorganizmov</a:t>
            </a:r>
          </a:p>
          <a:p>
            <a:pPr marL="342900" indent="-342900">
              <a:buFontTx/>
              <a:buChar char="-"/>
            </a:pP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Súčasť miazgovej sústavy: miazga,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cievy, miazgové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uzliny, slezina a týmus (detská žľaza) </a:t>
            </a: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imunitný </a:t>
            </a: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systém</a:t>
            </a:r>
          </a:p>
          <a:p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Slezina: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miesto tvorby obranných látok, miesto rozkladu červených krviniek</a:t>
            </a:r>
          </a:p>
          <a:p>
            <a:endParaRPr lang="sk-S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ástupný objekt pre text 5"/>
          <p:cNvSpPr>
            <a:spLocks noGrp="1"/>
          </p:cNvSpPr>
          <p:nvPr>
            <p:ph type="body" idx="1"/>
          </p:nvPr>
        </p:nvSpPr>
        <p:spPr>
          <a:xfrm>
            <a:off x="9509760" y="0"/>
            <a:ext cx="2682240" cy="739200"/>
          </a:xfrm>
        </p:spPr>
        <p:txBody>
          <a:bodyPr/>
          <a:lstStyle/>
          <a:p>
            <a:r>
              <a:rPr lang="sk-SK" sz="4400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Cievy</a:t>
            </a:r>
            <a:endParaRPr lang="sk-SK" sz="44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-9754"/>
            <a:ext cx="5989320" cy="68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Cievy</a:t>
            </a:r>
            <a:endParaRPr lang="sk-SK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592600" y="4697128"/>
            <a:ext cx="70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sk-SK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ročník</a:t>
            </a:r>
            <a:endParaRPr lang="sk-SK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Cievy</a:t>
            </a:r>
            <a:endParaRPr lang="sk-S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ástupný objekt pre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análiky, ktorými preteká krv alebo miazga</a:t>
            </a:r>
          </a:p>
        </p:txBody>
      </p:sp>
      <p:sp>
        <p:nvSpPr>
          <p:cNvPr id="6" name="Obdĺžnik 5"/>
          <p:cNvSpPr/>
          <p:nvPr/>
        </p:nvSpPr>
        <p:spPr>
          <a:xfrm>
            <a:off x="1511166" y="3426593"/>
            <a:ext cx="3416969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Krvné cievy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7034463" y="3426593"/>
            <a:ext cx="3416969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Miazgové cievy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Krvné cievy</a:t>
            </a:r>
            <a:endParaRPr lang="sk-S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Uzavretý systém rúrok, ktorými preteká krv</a:t>
            </a:r>
          </a:p>
          <a:p>
            <a:pPr>
              <a:lnSpc>
                <a:spcPct val="150000"/>
              </a:lnSpc>
            </a:pP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Tepny</a:t>
            </a:r>
          </a:p>
          <a:p>
            <a:pPr>
              <a:lnSpc>
                <a:spcPct val="150000"/>
              </a:lnSpc>
            </a:pP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Žily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tvoria krvné riečisko</a:t>
            </a:r>
          </a:p>
          <a:p>
            <a:pPr>
              <a:lnSpc>
                <a:spcPct val="150000"/>
              </a:lnSpc>
            </a:pP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Vlásočnice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ravá zložená zátvorka 3"/>
          <p:cNvSpPr/>
          <p:nvPr/>
        </p:nvSpPr>
        <p:spPr>
          <a:xfrm>
            <a:off x="2788920" y="2804160"/>
            <a:ext cx="822960" cy="1234440"/>
          </a:xfrm>
          <a:prstGeom prst="rightBrace">
            <a:avLst>
              <a:gd name="adj1" fmla="val 8333"/>
              <a:gd name="adj2" fmla="val 5246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06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Tepny </a:t>
            </a:r>
            <a:endParaRPr lang="sk-S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09600" y="1871075"/>
            <a:ext cx="9168800" cy="46364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Jasnočervená (okysličená) krv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prúdi zo srdca do orgánov, tkanív a buniek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Pružné a pevné steny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Krv tečie pod vysokým tlakom – pri poranení </a:t>
            </a: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krv strieka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Najväčšia krvná cieva - </a:t>
            </a: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AORTA</a:t>
            </a:r>
          </a:p>
          <a:p>
            <a:pPr>
              <a:lnSpc>
                <a:spcPct val="150000"/>
              </a:lnSpc>
            </a:pP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Výživu srdca zabezpečujú </a:t>
            </a: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vencovité tepny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Tvoria samostatné krvné riečisko srdca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Tepny - artérie » Medixa.org">
            <a:extLst>
              <a:ext uri="{FF2B5EF4-FFF2-40B4-BE49-F238E27FC236}">
                <a16:creationId xmlns:a16="http://schemas.microsoft.com/office/drawing/2014/main" id="{99D09E29-DCB9-4BCA-A570-5139AC9D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348" y="4709160"/>
            <a:ext cx="4180656" cy="179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8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Žily</a:t>
            </a:r>
            <a:endParaRPr lang="sk-S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09600" y="1871075"/>
            <a:ext cx="7848600" cy="40877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Tmavočervená (odkysličená) krv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prúdi z orgánov do srdca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Pružné a tenké steny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Krv tečie pod menším tlakom – pri poranení </a:t>
            </a: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krv tečie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Spätnému toku krvi v dolnej časti tela bránia </a:t>
            </a: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chlopne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žilách</a:t>
            </a:r>
          </a:p>
          <a:p>
            <a:pPr>
              <a:lnSpc>
                <a:spcPct val="150000"/>
              </a:lnSpc>
            </a:pP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Najmenšie a najpočetnejšie cievy sú </a:t>
            </a: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VLÁSOČNICE – spájajú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tepny a žily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Jednovrstvový stena umožňuje neustály prechod látok do buniek a z buniek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éva – Wikipedie">
            <a:extLst>
              <a:ext uri="{FF2B5EF4-FFF2-40B4-BE49-F238E27FC236}">
                <a16:creationId xmlns:a16="http://schemas.microsoft.com/office/drawing/2014/main" id="{9850A581-80C7-478D-B85A-5B48DEF8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60" y="4183441"/>
            <a:ext cx="4206240" cy="267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Žila – Wikipédia">
            <a:extLst>
              <a:ext uri="{FF2B5EF4-FFF2-40B4-BE49-F238E27FC236}">
                <a16:creationId xmlns:a16="http://schemas.microsoft.com/office/drawing/2014/main" id="{61FBD6B0-7202-46D7-A1B7-27FED5B41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467" y="1871075"/>
            <a:ext cx="3036825" cy="183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43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Tepna </a:t>
            </a:r>
            <a:r>
              <a:rPr lang="sk-SK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Žila</a:t>
            </a:r>
            <a:endParaRPr lang="sk-S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005840" y="1863151"/>
            <a:ext cx="377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Hrubé pružné pevné steny</a:t>
            </a:r>
            <a:endParaRPr lang="sk-S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005840" y="2545806"/>
            <a:ext cx="377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Prúdi nimi jasnočervená (</a:t>
            </a:r>
            <a:r>
              <a:rPr lang="sk-SK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okysličená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krv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005840" y="3536237"/>
            <a:ext cx="4434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Vysoký tlak prietoku krvi – </a:t>
            </a: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krv strieka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7423820" y="1863151"/>
            <a:ext cx="470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Tenké pružné steny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7423820" y="2545806"/>
            <a:ext cx="382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Prúdi nimi tmavočervená (</a:t>
            </a:r>
            <a:r>
              <a:rPr lang="sk-SK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odkysličená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krv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7423820" y="3536237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Menší tlak prietoku krvi – </a:t>
            </a: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krv tečie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 rotWithShape="1">
          <a:blip r:embed="rId2"/>
          <a:srcRect l="4086" t="58627" r="53467" b="6140"/>
          <a:stretch/>
        </p:blipFill>
        <p:spPr>
          <a:xfrm>
            <a:off x="7970519" y="4526668"/>
            <a:ext cx="3169921" cy="2240281"/>
          </a:xfrm>
          <a:prstGeom prst="rect">
            <a:avLst/>
          </a:prstGeom>
        </p:spPr>
      </p:pic>
      <p:pic>
        <p:nvPicPr>
          <p:cNvPr id="14" name="Obrázok 13"/>
          <p:cNvPicPr>
            <a:picLocks noChangeAspect="1"/>
          </p:cNvPicPr>
          <p:nvPr/>
        </p:nvPicPr>
        <p:blipFill rotWithShape="1">
          <a:blip r:embed="rId2"/>
          <a:srcRect l="8167" t="15967" r="55509" b="40173"/>
          <a:stretch/>
        </p:blipFill>
        <p:spPr>
          <a:xfrm>
            <a:off x="1173481" y="4069079"/>
            <a:ext cx="2712720" cy="2788921"/>
          </a:xfrm>
          <a:prstGeom prst="rect">
            <a:avLst/>
          </a:prstGeom>
        </p:spPr>
      </p:pic>
      <p:grpSp>
        <p:nvGrpSpPr>
          <p:cNvPr id="20" name="Skupina 19"/>
          <p:cNvGrpSpPr/>
          <p:nvPr/>
        </p:nvGrpSpPr>
        <p:grpSpPr>
          <a:xfrm>
            <a:off x="4590279" y="3903897"/>
            <a:ext cx="2892560" cy="2954103"/>
            <a:chOff x="4590279" y="3903897"/>
            <a:chExt cx="2892560" cy="2954103"/>
          </a:xfrm>
        </p:grpSpPr>
        <p:pic>
          <p:nvPicPr>
            <p:cNvPr id="15" name="Obrázok 14"/>
            <p:cNvPicPr>
              <a:picLocks noChangeAspect="1"/>
            </p:cNvPicPr>
            <p:nvPr/>
          </p:nvPicPr>
          <p:blipFill rotWithShape="1">
            <a:blip r:embed="rId3"/>
            <a:srcRect l="32961" t="4100" r="31418" b="26386"/>
            <a:stretch/>
          </p:blipFill>
          <p:spPr>
            <a:xfrm>
              <a:off x="4590279" y="3903897"/>
              <a:ext cx="2892560" cy="2954103"/>
            </a:xfrm>
            <a:prstGeom prst="rect">
              <a:avLst/>
            </a:prstGeom>
          </p:spPr>
        </p:pic>
        <p:cxnSp>
          <p:nvCxnSpPr>
            <p:cNvPr id="17" name="Rovná spojovacia šípka 16"/>
            <p:cNvCxnSpPr/>
            <p:nvPr/>
          </p:nvCxnSpPr>
          <p:spPr>
            <a:xfrm>
              <a:off x="6269254" y="5967663"/>
              <a:ext cx="0" cy="4523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ovná spojovacia šípka 18"/>
            <p:cNvCxnSpPr/>
            <p:nvPr/>
          </p:nvCxnSpPr>
          <p:spPr>
            <a:xfrm flipV="1">
              <a:off x="5621154" y="5755907"/>
              <a:ext cx="9625" cy="50051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87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b="7532"/>
          <a:stretch/>
        </p:blipFill>
        <p:spPr>
          <a:xfrm>
            <a:off x="8525739" y="1061951"/>
            <a:ext cx="3666261" cy="4886862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Miazgové cievy</a:t>
            </a:r>
            <a:endParaRPr lang="sk-S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09600" y="1871075"/>
            <a:ext cx="10713720" cy="469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Sprevádzajú krvné žily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Začínajú v tkanivách ako miazgové vlásočnice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Prúdi nimi </a:t>
            </a: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MIAZGA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žltkastá tekutina, s podobným zložením ako krvná plazma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Prenos živín a odpadových látok - </a:t>
            </a: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Preteká cez </a:t>
            </a: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miazgové uzliny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(filtrácia) – zachytávanie choroboplodných mikroorganizmov</a:t>
            </a:r>
          </a:p>
          <a:p>
            <a:pPr>
              <a:lnSpc>
                <a:spcPct val="150000"/>
              </a:lnSpc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Súčasť miazgovej sústavy: miazga, miazgové uzliny, slezina a týmus (detská žľaza)</a:t>
            </a:r>
          </a:p>
          <a:p>
            <a:pPr>
              <a:lnSpc>
                <a:spcPct val="150000"/>
              </a:lnSpc>
            </a:pP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1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/>
          <a:srcRect l="20370" t="11040" r="10296" b="12175"/>
          <a:stretch/>
        </p:blipFill>
        <p:spPr>
          <a:xfrm>
            <a:off x="0" y="0"/>
            <a:ext cx="7467600" cy="635947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0"/>
            <a:ext cx="4328160" cy="8094652"/>
          </a:xfrm>
          <a:prstGeom prst="rect">
            <a:avLst/>
          </a:prstGeom>
        </p:spPr>
      </p:pic>
      <p:sp>
        <p:nvSpPr>
          <p:cNvPr id="7" name="Ovál 6"/>
          <p:cNvSpPr/>
          <p:nvPr/>
        </p:nvSpPr>
        <p:spPr>
          <a:xfrm>
            <a:off x="9174480" y="2362200"/>
            <a:ext cx="762000" cy="716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631680" y="3331047"/>
            <a:ext cx="762000" cy="716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016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Motív1">
  <a:themeElements>
    <a:clrScheme name="Custom 347">
      <a:dk1>
        <a:srgbClr val="222222"/>
      </a:dk1>
      <a:lt1>
        <a:srgbClr val="FFFFFF"/>
      </a:lt1>
      <a:dk2>
        <a:srgbClr val="8B8B8B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ív1" id="{29586CEB-22F6-432A-B298-F382A1E762DE}" vid="{F3F5A855-6921-4F56-A0CD-376B8D0373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175</TotalTime>
  <Words>609</Words>
  <Application>Microsoft Office PowerPoint</Application>
  <PresentationFormat>Širokouhlá</PresentationFormat>
  <Paragraphs>98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Merriweather</vt:lpstr>
      <vt:lpstr>Raleway</vt:lpstr>
      <vt:lpstr>Times New Roman</vt:lpstr>
      <vt:lpstr>Motív1</vt:lpstr>
      <vt:lpstr>Prezentácia programu PowerPoint</vt:lpstr>
      <vt:lpstr>Cievy</vt:lpstr>
      <vt:lpstr>Cievy</vt:lpstr>
      <vt:lpstr>Krvné cievy</vt:lpstr>
      <vt:lpstr>Tepny </vt:lpstr>
      <vt:lpstr>Žily</vt:lpstr>
      <vt:lpstr>Tepna vs Žila</vt:lpstr>
      <vt:lpstr>Miazgové cievy</vt:lpstr>
      <vt:lpstr>Prezentácia programu PowerPoint</vt:lpstr>
      <vt:lpstr>Doplň do textu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Gabriela Pincakova</dc:creator>
  <cp:lastModifiedBy>Gabriela Pincakova</cp:lastModifiedBy>
  <cp:revision>103</cp:revision>
  <dcterms:created xsi:type="dcterms:W3CDTF">2023-03-27T13:55:43Z</dcterms:created>
  <dcterms:modified xsi:type="dcterms:W3CDTF">2023-03-27T19:04:43Z</dcterms:modified>
</cp:coreProperties>
</file>