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</p:sldIdLst>
  <p:sldSz cx="6858000" cy="5143500"/>
  <p:notesSz cx="6858000" cy="9144000"/>
  <p:defaultTextStyle>
    <a:defPPr>
      <a:defRPr lang="sk-S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14" y="10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18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3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100" y="165895"/>
            <a:ext cx="4978400" cy="70405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38354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="0">
                <a:latin typeface="+mn-lt"/>
              </a:defRPr>
            </a:lvl5pPr>
          </a:lstStyle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" y="4883150"/>
            <a:ext cx="6438900" cy="145258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sk-SK" dirty="0" smtClean="0"/>
              <a:t>Festival fyziky: Tvorivý učiteľ fyziky VI, Smolenice 07.04. – 10.04.2013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8846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 b="1">
                <a:latin typeface="+mn-lt"/>
              </a:defRPr>
            </a:lvl1pPr>
          </a:lstStyle>
          <a:p>
            <a:r>
              <a:rPr lang="sk-SK" dirty="0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dirty="0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0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6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70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6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21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0475-A482-4550-8A00-C9E07BEA94E1}" type="datetimeFigureOut">
              <a:rPr lang="sk-SK" smtClean="0"/>
              <a:t>26.04.2015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A97B-B781-4034-BD14-9B0972809D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43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isa.oecd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ails-project.eu/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establish-fp7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://ufv.science.upjs.sk/_projekty/vemi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2742" y="1332854"/>
            <a:ext cx="6667928" cy="1702465"/>
          </a:xfrm>
        </p:spPr>
        <p:txBody>
          <a:bodyPr>
            <a:normAutofit/>
          </a:bodyPr>
          <a:lstStyle/>
          <a:p>
            <a:r>
              <a:rPr lang="sk-SK" sz="3600" b="1" dirty="0"/>
              <a:t>Digitálne technológie </a:t>
            </a:r>
            <a:r>
              <a:rPr lang="sk-SK" sz="3600" b="1" dirty="0" smtClean="0"/>
              <a:t/>
            </a:r>
            <a:br>
              <a:rPr lang="sk-SK" sz="3600" b="1" dirty="0" smtClean="0"/>
            </a:br>
            <a:r>
              <a:rPr lang="sk-SK" sz="3600" b="1" dirty="0" smtClean="0"/>
              <a:t>v</a:t>
            </a:r>
            <a:r>
              <a:rPr lang="sk-SK" sz="3600" b="1" dirty="0"/>
              <a:t> príprave budúcich </a:t>
            </a:r>
            <a:r>
              <a:rPr lang="sk-SK" sz="3600" b="1" dirty="0" smtClean="0"/>
              <a:t>učiteľov</a:t>
            </a:r>
            <a:br>
              <a:rPr lang="sk-SK" sz="3600" b="1" dirty="0" smtClean="0"/>
            </a:br>
            <a:r>
              <a:rPr lang="sk-SK" sz="1800" b="1" dirty="0" smtClean="0"/>
              <a:t>matematiky, fyz</a:t>
            </a:r>
            <a:r>
              <a:rPr lang="sk-SK" sz="2000" b="1" dirty="0" smtClean="0"/>
              <a:t>iky, informatiky, biológie, chémie a geografie</a:t>
            </a:r>
            <a:endParaRPr lang="sk-SK" sz="3600" b="1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57250" y="3533601"/>
            <a:ext cx="5143500" cy="327199"/>
          </a:xfrm>
        </p:spPr>
        <p:txBody>
          <a:bodyPr>
            <a:noAutofit/>
          </a:bodyPr>
          <a:lstStyle/>
          <a:p>
            <a:r>
              <a:rPr lang="en-GB" sz="1600" dirty="0"/>
              <a:t>Marián </a:t>
            </a:r>
            <a:r>
              <a:rPr lang="en-GB" sz="1600" dirty="0" smtClean="0"/>
              <a:t>Kireš</a:t>
            </a:r>
            <a:r>
              <a:rPr lang="sk-SK" sz="1600" dirty="0" smtClean="0"/>
              <a:t>, Ľubomír Šnajder</a:t>
            </a:r>
          </a:p>
          <a:p>
            <a:r>
              <a:rPr lang="en-US" sz="1600" dirty="0" smtClean="0"/>
              <a:t>marian.kires@upjs.sk</a:t>
            </a:r>
            <a:r>
              <a:rPr lang="sk-SK" sz="1600" dirty="0" smtClean="0"/>
              <a:t>, lubomir.snajder@upjs.sk</a:t>
            </a:r>
            <a:endParaRPr lang="sk-SK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k-SK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600" dirty="0" smtClean="0"/>
              <a:t>Prírodovedecká fakulta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k-SK" sz="1600" dirty="0" smtClean="0"/>
              <a:t>Univerzita P. J. Šafárika v </a:t>
            </a:r>
            <a:r>
              <a:rPr lang="en-GB" sz="1600" dirty="0" err="1" smtClean="0"/>
              <a:t>Košic</a:t>
            </a:r>
            <a:r>
              <a:rPr lang="sk-SK" sz="1600" dirty="0" err="1" smtClean="0"/>
              <a:t>iach</a:t>
            </a:r>
            <a:endParaRPr lang="sk-SK" sz="1500" dirty="0"/>
          </a:p>
        </p:txBody>
      </p:sp>
    </p:spTree>
    <p:extLst>
      <p:ext uri="{BB962C8B-B14F-4D97-AF65-F5344CB8AC3E}">
        <p14:creationId xmlns:p14="http://schemas.microsoft.com/office/powerpoint/2010/main" val="4095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Poďakovanie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sk-SK" dirty="0" smtClean="0"/>
              <a:t> </a:t>
            </a:r>
          </a:p>
          <a:p>
            <a:pPr algn="ctr"/>
            <a:r>
              <a:rPr lang="sk-SK" dirty="0" smtClean="0"/>
              <a:t>V mene kolektívu učiteľov a študentov </a:t>
            </a:r>
            <a:r>
              <a:rPr lang="sk-SK" b="1" dirty="0" smtClean="0"/>
              <a:t>UPJŠ v Košiciach</a:t>
            </a:r>
          </a:p>
          <a:p>
            <a:pPr algn="ctr"/>
            <a:r>
              <a:rPr lang="sk-SK" dirty="0" smtClean="0"/>
              <a:t>ďakujeme za možnosť participovať na projekte </a:t>
            </a:r>
          </a:p>
          <a:p>
            <a:pPr algn="ctr"/>
            <a:r>
              <a:rPr lang="sk-SK" b="1" dirty="0" smtClean="0"/>
              <a:t>Škola na dotyk univerzita</a:t>
            </a:r>
            <a:endParaRPr lang="en-US" b="1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33350" y="4074695"/>
            <a:ext cx="6661150" cy="80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2800" smtClean="0"/>
              <a:t>Ďakujeme za pozornosť</a:t>
            </a:r>
            <a:endParaRPr lang="en-US" sz="2800" dirty="0"/>
          </a:p>
        </p:txBody>
      </p:sp>
      <p:pic>
        <p:nvPicPr>
          <p:cNvPr id="5" name="Obrázo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05" y="2470050"/>
            <a:ext cx="2606040" cy="1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Motto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sk-SK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dirty="0" smtClean="0"/>
              <a:t>Vzdelávanie v a pre </a:t>
            </a:r>
            <a:r>
              <a:rPr lang="sk-SK" b="1" dirty="0"/>
              <a:t>informačnú spoločnosť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dirty="0" smtClean="0"/>
              <a:t>Prírodovedné </a:t>
            </a:r>
            <a:r>
              <a:rPr lang="sk-SK" dirty="0"/>
              <a:t>vzdelávanie zamerané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na </a:t>
            </a:r>
            <a:r>
              <a:rPr lang="sk-SK" dirty="0"/>
              <a:t>budovanie </a:t>
            </a:r>
            <a:r>
              <a:rPr lang="sk-SK" b="1" dirty="0"/>
              <a:t>vedeckej gramotnosti</a:t>
            </a:r>
            <a:r>
              <a:rPr lang="sk-SK" dirty="0"/>
              <a:t>.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1441356"/>
            <a:ext cx="2387245" cy="179043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Obrázok 4" descr="mer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458" y="2853671"/>
            <a:ext cx="2719756" cy="1820931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03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Prírodovedná gramotnosť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1047750"/>
            <a:ext cx="6661150" cy="4027170"/>
          </a:xfrm>
        </p:spPr>
        <p:txBody>
          <a:bodyPr>
            <a:noAutofit/>
          </a:bodyPr>
          <a:lstStyle/>
          <a:p>
            <a:r>
              <a:rPr lang="sk-SK" dirty="0"/>
              <a:t>OECD PISA </a:t>
            </a:r>
            <a:r>
              <a:rPr lang="sk-SK" sz="1400" dirty="0" smtClean="0"/>
              <a:t>(</a:t>
            </a:r>
            <a:r>
              <a:rPr lang="sk-SK" sz="1400" dirty="0" smtClean="0">
                <a:hlinkClick r:id="rId2"/>
              </a:rPr>
              <a:t>http://www.pisa.oecd.org</a:t>
            </a:r>
            <a:r>
              <a:rPr lang="sk-SK" sz="1400" dirty="0" smtClean="0"/>
              <a:t>) </a:t>
            </a:r>
            <a:r>
              <a:rPr lang="sk-SK" dirty="0" smtClean="0"/>
              <a:t>chápe </a:t>
            </a:r>
            <a:r>
              <a:rPr lang="sk-SK" dirty="0"/>
              <a:t>vedeckú gramotnosť ako:</a:t>
            </a:r>
            <a:endParaRPr lang="en-US" dirty="0"/>
          </a:p>
          <a:p>
            <a:endParaRPr lang="sk-SK" i="1" dirty="0" smtClean="0"/>
          </a:p>
          <a:p>
            <a:pPr algn="ctr"/>
            <a:r>
              <a:rPr lang="sk-SK" i="1" dirty="0" smtClean="0"/>
              <a:t>„</a:t>
            </a:r>
            <a:r>
              <a:rPr lang="sk-SK" i="1" dirty="0"/>
              <a:t>schopnosť používať vedecké poznatky, identifikovať otázky </a:t>
            </a:r>
            <a:br>
              <a:rPr lang="sk-SK" i="1" dirty="0"/>
            </a:br>
            <a:r>
              <a:rPr lang="sk-SK" i="1" dirty="0"/>
              <a:t>a vyvodzovať dôkazmi podložené závery na pochopenie a tvorbu rozhodnutí o svete prírody </a:t>
            </a:r>
            <a:r>
              <a:rPr lang="sk-SK" i="1" dirty="0" smtClean="0"/>
              <a:t>a </a:t>
            </a:r>
            <a:r>
              <a:rPr lang="sk-SK" i="1" dirty="0"/>
              <a:t>zmenách, </a:t>
            </a:r>
            <a:endParaRPr lang="sk-SK" i="1" dirty="0" smtClean="0"/>
          </a:p>
          <a:p>
            <a:pPr algn="ctr"/>
            <a:r>
              <a:rPr lang="sk-SK" i="1" dirty="0" smtClean="0"/>
              <a:t>ktoré </a:t>
            </a:r>
            <a:r>
              <a:rPr lang="sk-SK" i="1" dirty="0"/>
              <a:t>v ňom v dôsledku ľudskej aktivity nastali.“</a:t>
            </a:r>
            <a:endParaRPr lang="en-US" dirty="0"/>
          </a:p>
          <a:p>
            <a:endParaRPr lang="sk-SK" dirty="0" smtClean="0"/>
          </a:p>
          <a:p>
            <a:r>
              <a:rPr lang="sk-SK" dirty="0"/>
              <a:t>Prírodovedná gramotnosť </a:t>
            </a:r>
            <a:r>
              <a:rPr lang="sk-SK" sz="1400" dirty="0"/>
              <a:t>(</a:t>
            </a:r>
            <a:r>
              <a:rPr lang="sk-SK" sz="1400" dirty="0" err="1"/>
              <a:t>Harlen</a:t>
            </a:r>
            <a:r>
              <a:rPr lang="sk-SK" sz="1400" dirty="0"/>
              <a:t>, 2000) </a:t>
            </a:r>
            <a:r>
              <a:rPr lang="sk-SK" sz="1400" dirty="0" smtClean="0"/>
              <a:t/>
            </a:r>
            <a:br>
              <a:rPr lang="sk-SK" sz="1400" dirty="0" smtClean="0"/>
            </a:br>
            <a:r>
              <a:rPr lang="sk-SK" dirty="0" smtClean="0"/>
              <a:t>pozostáva </a:t>
            </a:r>
            <a:r>
              <a:rPr lang="sk-SK" dirty="0"/>
              <a:t>z troch základných zložiek:</a:t>
            </a:r>
            <a:endParaRPr lang="en-US" dirty="0"/>
          </a:p>
          <a:p>
            <a:pPr marL="541338" lvl="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dirty="0"/>
              <a:t>prírodovedné predstavy, </a:t>
            </a:r>
            <a:endParaRPr lang="en-US" dirty="0"/>
          </a:p>
          <a:p>
            <a:pPr marL="541338" lvl="0" indent="-184150">
              <a:buFont typeface="Arial" panose="020B0604020202020204" pitchFamily="34" charset="0"/>
              <a:buChar char="•"/>
            </a:pPr>
            <a:r>
              <a:rPr lang="sk-SK" dirty="0"/>
              <a:t>prejavy vedeckého postoja k realite,</a:t>
            </a:r>
            <a:endParaRPr lang="en-US" dirty="0"/>
          </a:p>
          <a:p>
            <a:pPr marL="541338" lvl="0" indent="-184150">
              <a:buFont typeface="Arial" panose="020B0604020202020204" pitchFamily="34" charset="0"/>
              <a:buChar char="•"/>
            </a:pPr>
            <a:r>
              <a:rPr lang="sk-SK" dirty="0"/>
              <a:t>spôsobilosti vedeckej práce</a:t>
            </a:r>
            <a:r>
              <a:rPr lang="sk-SK" dirty="0" smtClean="0"/>
              <a:t>.</a:t>
            </a:r>
          </a:p>
          <a:p>
            <a:pPr marL="541338" lvl="0" indent="-184150">
              <a:buFont typeface="Arial" panose="020B0604020202020204" pitchFamily="34" charset="0"/>
              <a:buChar char="•"/>
            </a:pPr>
            <a:endParaRPr lang="sk-SK" dirty="0"/>
          </a:p>
          <a:p>
            <a:pPr marL="357188" lvl="0"/>
            <a:r>
              <a:rPr lang="sk-SK" i="1" dirty="0" smtClean="0"/>
              <a:t>Myslíme to vážne s rozvíjaním spôsobilostí (kompetencií)?</a:t>
            </a:r>
          </a:p>
          <a:p>
            <a:endParaRPr lang="en-US" dirty="0"/>
          </a:p>
        </p:txBody>
      </p:sp>
      <p:pic>
        <p:nvPicPr>
          <p:cNvPr id="4" name="Picture 13" descr="Obr"/>
          <p:cNvPicPr>
            <a:picLocks noChangeAspect="1" noChangeArrowheads="1"/>
          </p:cNvPicPr>
          <p:nvPr/>
        </p:nvPicPr>
        <p:blipFill rotWithShape="1">
          <a:blip r:embed="rId3" cstate="print"/>
          <a:srcRect t="7244" b="5121"/>
          <a:stretch/>
        </p:blipFill>
        <p:spPr bwMode="auto">
          <a:xfrm>
            <a:off x="4275637" y="3023268"/>
            <a:ext cx="2325278" cy="15246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03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Prírodovedné vzdelávanie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1200646"/>
            <a:ext cx="6661150" cy="368250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sk-SK" dirty="0"/>
              <a:t>Rozvíjanie spôsobilostí je možné len pomocou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 smtClean="0"/>
              <a:t>aktívneho </a:t>
            </a:r>
            <a:r>
              <a:rPr lang="sk-SK" b="1" dirty="0"/>
              <a:t>žiackeho poznávania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sk-SK" dirty="0" smtClean="0"/>
              <a:t>Interaktívne vzdelávanie</a:t>
            </a:r>
            <a:br>
              <a:rPr lang="sk-SK" dirty="0" smtClean="0"/>
            </a:br>
            <a:r>
              <a:rPr lang="sk-SK" b="1" dirty="0" smtClean="0"/>
              <a:t>Bádateľsky </a:t>
            </a:r>
            <a:r>
              <a:rPr lang="sk-SK" b="1" dirty="0"/>
              <a:t>orientovaná výučba prírodovedných predmetov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sk-SK" dirty="0"/>
              <a:t>Žiak sa má presvedčiť,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že </a:t>
            </a:r>
            <a:r>
              <a:rPr lang="sk-SK" b="1" dirty="0"/>
              <a:t>potrebuje byť vedecky gramotný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sk-SK" dirty="0"/>
              <a:t>Objavuj, skúmaj, vyšetruj, </a:t>
            </a:r>
            <a:r>
              <a:rPr lang="sk-SK" b="1" dirty="0" smtClean="0"/>
              <a:t>bádaj</a:t>
            </a:r>
            <a:r>
              <a:rPr lang="sk-SK" dirty="0" smtClean="0"/>
              <a:t>....</a:t>
            </a:r>
          </a:p>
          <a:p>
            <a:pPr>
              <a:spcBef>
                <a:spcPts val="1200"/>
              </a:spcBef>
            </a:pPr>
            <a:endParaRPr lang="sk-SK" dirty="0"/>
          </a:p>
          <a:p>
            <a:pPr algn="ctr"/>
            <a:r>
              <a:rPr lang="sk-SK" b="1" dirty="0" smtClean="0"/>
              <a:t>Digitálne technológie </a:t>
            </a:r>
          </a:p>
          <a:p>
            <a:pPr algn="ctr"/>
            <a:r>
              <a:rPr lang="sk-SK" dirty="0" smtClean="0"/>
              <a:t>predstavujú vhodný nástroj pre interaktívne vzdelávanie.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6EEDB"/>
              </a:clrFrom>
              <a:clrTo>
                <a:srgbClr val="F6EE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2447286"/>
            <a:ext cx="2445267" cy="15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sk-SK" dirty="0"/>
              <a:t>Čo </a:t>
            </a:r>
            <a:r>
              <a:rPr lang="sk-SK" dirty="0" smtClean="0"/>
              <a:t>dnes vieme</a:t>
            </a:r>
            <a:r>
              <a:rPr lang="sk-SK" dirty="0"/>
              <a:t>, že žiak nevie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a </a:t>
            </a:r>
            <a:r>
              <a:rPr lang="sk-SK" dirty="0"/>
              <a:t>možno ani </a:t>
            </a:r>
            <a:r>
              <a:rPr lang="sk-SK" dirty="0" smtClean="0"/>
              <a:t>učiteľ  </a:t>
            </a:r>
            <a:r>
              <a:rPr lang="sk-SK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/>
              <a:t>Klásť si otázky, ktoré sa dajú overovať experimentom</a:t>
            </a:r>
            <a:endParaRPr lang="en-US" dirty="0"/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 smtClean="0"/>
              <a:t>Navrhovať </a:t>
            </a:r>
            <a:r>
              <a:rPr lang="sk-SK" dirty="0"/>
              <a:t>postup skúmania</a:t>
            </a:r>
            <a:endParaRPr lang="en-US" dirty="0"/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/>
              <a:t>Formulovať hypotézu</a:t>
            </a:r>
            <a:endParaRPr lang="en-US" dirty="0"/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/>
              <a:t>Argumentovať a viesť </a:t>
            </a:r>
            <a:r>
              <a:rPr lang="sk-SK" dirty="0" smtClean="0"/>
              <a:t>odbornú diskusiu</a:t>
            </a:r>
            <a:endParaRPr lang="en-US" dirty="0"/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 smtClean="0"/>
              <a:t>Modelovať a používať modely</a:t>
            </a:r>
            <a:endParaRPr lang="en-US" dirty="0"/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k-SK" dirty="0" smtClean="0"/>
              <a:t>Samostatne riešiť nové problémy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spcAft>
                <a:spcPts val="600"/>
              </a:spcAft>
            </a:pPr>
            <a:r>
              <a:rPr lang="sk-SK" dirty="0" smtClean="0"/>
              <a:t>Kľúčom </a:t>
            </a:r>
            <a:r>
              <a:rPr lang="sk-SK" dirty="0"/>
              <a:t>k úspechu je o</a:t>
            </a:r>
            <a:r>
              <a:rPr lang="sk-SK" dirty="0" smtClean="0"/>
              <a:t>. i</a:t>
            </a:r>
            <a:r>
              <a:rPr lang="sk-SK" dirty="0"/>
              <a:t>. </a:t>
            </a:r>
            <a:r>
              <a:rPr lang="sk-SK" dirty="0" smtClean="0"/>
              <a:t>učiteľ pripravený na </a:t>
            </a:r>
          </a:p>
          <a:p>
            <a:pPr algn="ctr">
              <a:spcAft>
                <a:spcPts val="600"/>
              </a:spcAft>
            </a:pPr>
            <a:r>
              <a:rPr lang="sk-SK" b="1" dirty="0" smtClean="0"/>
              <a:t>využívanie digitálnych technológií </a:t>
            </a:r>
          </a:p>
          <a:p>
            <a:pPr algn="ctr">
              <a:spcAft>
                <a:spcPts val="600"/>
              </a:spcAft>
            </a:pPr>
            <a:r>
              <a:rPr lang="sk-SK" b="1" dirty="0" smtClean="0"/>
              <a:t>v bádateľsky orientovanom prírodovednom vzdelávaní</a:t>
            </a:r>
            <a:r>
              <a:rPr lang="sk-SK" dirty="0" smtClean="0"/>
              <a:t>.</a:t>
            </a:r>
            <a:endParaRPr lang="en-US" dirty="0"/>
          </a:p>
        </p:txBody>
      </p:sp>
      <p:pic>
        <p:nvPicPr>
          <p:cNvPr id="5" name="Obrázok 4" descr="3_1_1_bezdrot_ucit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0737" y="1472239"/>
            <a:ext cx="2622122" cy="196630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7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16100" y="134089"/>
            <a:ext cx="4978400" cy="70405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sk-SK" dirty="0" smtClean="0"/>
              <a:t>Využívanie DT v IBSE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Naše projekty: </a:t>
            </a:r>
          </a:p>
          <a:p>
            <a:r>
              <a:rPr lang="sk-SK" dirty="0" smtClean="0"/>
              <a:t>Modernizácia vzdelávacieho procesu na ZŠ a SŠ</a:t>
            </a:r>
          </a:p>
          <a:p>
            <a:r>
              <a:rPr lang="sk-SK" dirty="0" smtClean="0"/>
              <a:t>Ďalšie vzdelávanie učiteľov informatiky</a:t>
            </a:r>
          </a:p>
          <a:p>
            <a:r>
              <a:rPr lang="sk-SK" dirty="0" smtClean="0"/>
              <a:t>7.RP </a:t>
            </a:r>
            <a:r>
              <a:rPr lang="sk-SK" dirty="0" err="1" smtClean="0"/>
              <a:t>Establish</a:t>
            </a:r>
            <a:r>
              <a:rPr lang="sk-SK" dirty="0"/>
              <a:t> (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establish-fp7.eu</a:t>
            </a:r>
            <a:r>
              <a:rPr lang="sk-SK" dirty="0" smtClean="0"/>
              <a:t>)</a:t>
            </a:r>
          </a:p>
          <a:p>
            <a:r>
              <a:rPr lang="sk-SK" dirty="0" smtClean="0"/>
              <a:t>7.RP </a:t>
            </a:r>
            <a:r>
              <a:rPr lang="sk-SK" dirty="0" err="1" smtClean="0"/>
              <a:t>Sails</a:t>
            </a:r>
            <a:r>
              <a:rPr lang="sk-SK" dirty="0" smtClean="0"/>
              <a:t> (</a:t>
            </a:r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sails-project.eu</a:t>
            </a:r>
            <a:r>
              <a:rPr lang="sk-SK" dirty="0" smtClean="0"/>
              <a:t>)</a:t>
            </a:r>
          </a:p>
          <a:p>
            <a:r>
              <a:rPr lang="sk-SK" dirty="0" smtClean="0"/>
              <a:t>APVV: VEMIV (</a:t>
            </a:r>
            <a:r>
              <a:rPr lang="sk-SK" dirty="0">
                <a:hlinkClick r:id="rId4"/>
              </a:rPr>
              <a:t>http://ufv.science.upjs.sk/_projekty/vemiv</a:t>
            </a:r>
            <a:r>
              <a:rPr lang="sk-SK" dirty="0"/>
              <a:t>/)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8" y="2824800"/>
            <a:ext cx="2754520" cy="20583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25" y="2824800"/>
            <a:ext cx="2524436" cy="2058350"/>
          </a:xfrm>
          <a:prstGeom prst="rect">
            <a:avLst/>
          </a:prstGeom>
        </p:spPr>
      </p:pic>
      <p:pic>
        <p:nvPicPr>
          <p:cNvPr id="6" name="Obrázok 5" descr="LOGO mvpZS color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08539" y="983581"/>
            <a:ext cx="1231386" cy="70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 descr="LOGO mvpSS color tien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16906" y="1653375"/>
            <a:ext cx="1175240" cy="65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33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16100" y="134089"/>
            <a:ext cx="4978400" cy="70405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sk-SK" dirty="0" smtClean="0"/>
              <a:t>Využívanie DT v IBSE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Predmety v príprave budúcich učiteľov s väzbou na DT v IBSE: 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dirty="0" smtClean="0"/>
              <a:t>Moderná didaktická technika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sk-SK" dirty="0" smtClean="0"/>
              <a:t>Počítačom podporované prírodovedné laboratórium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sk-SK" dirty="0" smtClean="0"/>
              <a:t>Bádateľské aktivity v prírodovednom vzdelávaní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sk-SK" dirty="0" smtClean="0"/>
              <a:t>Využitie multimédií vo vzdelávaní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sk-SK" dirty="0" smtClean="0"/>
              <a:t>Školské programovacie prostredia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sk-SK" dirty="0" smtClean="0"/>
              <a:t>Využitie internetu vo vzdelávaní</a:t>
            </a:r>
            <a:endParaRPr lang="sk-SK" dirty="0" smtClean="0"/>
          </a:p>
        </p:txBody>
      </p:sp>
      <p:pic>
        <p:nvPicPr>
          <p:cNvPr id="6" name="Obrázok 5" descr="MK0821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089" y="3094843"/>
            <a:ext cx="2456207" cy="1843171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  <a:effectLst/>
        </p:spPr>
      </p:pic>
      <p:pic>
        <p:nvPicPr>
          <p:cNvPr id="7" name="Obrázok 6" descr="5_2b_ejs_vi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6904" y="2038550"/>
            <a:ext cx="1765300" cy="145293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Obrázok 7" descr="duti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9035" y="3074970"/>
            <a:ext cx="2479207" cy="186304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03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16100" y="134089"/>
            <a:ext cx="4978400" cy="70405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sk-SK" dirty="0" smtClean="0"/>
              <a:t>Využívanie DT v IBSE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33350" y="954505"/>
            <a:ext cx="6661150" cy="3928645"/>
          </a:xfrm>
        </p:spPr>
        <p:txBody>
          <a:bodyPr>
            <a:noAutofit/>
          </a:bodyPr>
          <a:lstStyle/>
          <a:p>
            <a:r>
              <a:rPr lang="sk-SK" b="1" dirty="0" smtClean="0"/>
              <a:t>Spôsobilosti absolventa učiteľského štúdia na PF UPJŠ v </a:t>
            </a:r>
            <a:r>
              <a:rPr lang="sk-SK" b="1" dirty="0" smtClean="0"/>
              <a:t>Košiciach</a:t>
            </a:r>
            <a:endParaRPr lang="sk-SK" dirty="0" smtClean="0"/>
          </a:p>
          <a:p>
            <a:pPr>
              <a:tabLst>
                <a:tab pos="3408363" algn="l"/>
              </a:tabLst>
            </a:pPr>
            <a:r>
              <a:rPr lang="sk-SK" i="1" dirty="0"/>
              <a:t>zdieľanie </a:t>
            </a:r>
            <a:r>
              <a:rPr lang="sk-SK" i="1" dirty="0" smtClean="0"/>
              <a:t>informácii	</a:t>
            </a:r>
            <a:r>
              <a:rPr lang="sk-SK" dirty="0" smtClean="0"/>
              <a:t>Cloudové </a:t>
            </a:r>
            <a:r>
              <a:rPr lang="sk-SK" dirty="0"/>
              <a:t>služby</a:t>
            </a:r>
            <a:endParaRPr lang="sk-SK" i="1" dirty="0"/>
          </a:p>
          <a:p>
            <a:pPr>
              <a:spcAft>
                <a:spcPts val="600"/>
              </a:spcAft>
              <a:tabLst>
                <a:tab pos="3408363" algn="l"/>
              </a:tabLst>
            </a:pPr>
            <a:r>
              <a:rPr lang="sk-SK" i="1" dirty="0" smtClean="0"/>
              <a:t>kooperatívna práca</a:t>
            </a:r>
            <a:r>
              <a:rPr lang="sk-SK" dirty="0"/>
              <a:t> </a:t>
            </a:r>
            <a:r>
              <a:rPr lang="sk-SK" dirty="0" smtClean="0"/>
              <a:t>	</a:t>
            </a:r>
            <a:endParaRPr lang="sk-SK" i="1" dirty="0"/>
          </a:p>
          <a:p>
            <a:pPr>
              <a:tabLst>
                <a:tab pos="3408363" algn="l"/>
              </a:tabLst>
            </a:pPr>
            <a:r>
              <a:rPr lang="sk-SK" i="1" dirty="0" smtClean="0"/>
              <a:t>okamžitá </a:t>
            </a:r>
            <a:r>
              <a:rPr lang="sk-SK" i="1" dirty="0" smtClean="0"/>
              <a:t>spätná </a:t>
            </a:r>
            <a:r>
              <a:rPr lang="sk-SK" i="1" dirty="0" smtClean="0"/>
              <a:t>väzba	</a:t>
            </a:r>
            <a:r>
              <a:rPr lang="sk-SK" dirty="0" smtClean="0"/>
              <a:t>e-hlasovanie</a:t>
            </a:r>
            <a:endParaRPr lang="sk-SK" dirty="0"/>
          </a:p>
          <a:p>
            <a:pPr>
              <a:spcAft>
                <a:spcPts val="600"/>
              </a:spcAft>
              <a:tabLst>
                <a:tab pos="3408363" algn="l"/>
              </a:tabLst>
            </a:pPr>
            <a:r>
              <a:rPr lang="sk-SK" i="1" dirty="0" smtClean="0"/>
              <a:t>formatívne </a:t>
            </a:r>
            <a:r>
              <a:rPr lang="sk-SK" i="1" dirty="0" smtClean="0"/>
              <a:t>hodnotenie</a:t>
            </a:r>
          </a:p>
          <a:p>
            <a:pPr>
              <a:spcAft>
                <a:spcPts val="600"/>
              </a:spcAft>
              <a:tabLst>
                <a:tab pos="3408363" algn="l"/>
              </a:tabLst>
            </a:pPr>
            <a:r>
              <a:rPr lang="sk-SK" i="1" dirty="0"/>
              <a:t>tvorba a spracovanie údajov </a:t>
            </a:r>
            <a:r>
              <a:rPr lang="sk-SK" i="1" dirty="0" smtClean="0"/>
              <a:t>	</a:t>
            </a:r>
            <a:r>
              <a:rPr lang="sk-SK" dirty="0" smtClean="0"/>
              <a:t>moderná </a:t>
            </a:r>
            <a:r>
              <a:rPr lang="sk-SK" dirty="0" smtClean="0"/>
              <a:t>didaktická technika	</a:t>
            </a:r>
            <a:endParaRPr lang="sk-SK" dirty="0" smtClean="0"/>
          </a:p>
          <a:p>
            <a:pPr>
              <a:tabLst>
                <a:tab pos="3408363" algn="l"/>
              </a:tabLst>
            </a:pPr>
            <a:r>
              <a:rPr lang="sk-SK" i="1" dirty="0" smtClean="0"/>
              <a:t>aktívne </a:t>
            </a:r>
            <a:r>
              <a:rPr lang="sk-SK" i="1" dirty="0"/>
              <a:t>poznávanie </a:t>
            </a:r>
            <a:r>
              <a:rPr lang="sk-SK" i="1" dirty="0" smtClean="0"/>
              <a:t>	</a:t>
            </a:r>
            <a:r>
              <a:rPr lang="sk-SK" dirty="0" smtClean="0"/>
              <a:t>počítačom </a:t>
            </a:r>
            <a:r>
              <a:rPr lang="sk-SK" dirty="0" err="1" smtClean="0"/>
              <a:t>podp</a:t>
            </a:r>
            <a:r>
              <a:rPr lang="sk-SK" dirty="0" smtClean="0"/>
              <a:t>. meranie</a:t>
            </a:r>
          </a:p>
          <a:p>
            <a:pPr>
              <a:spcAft>
                <a:spcPts val="600"/>
              </a:spcAft>
              <a:tabLst>
                <a:tab pos="3408363" algn="l"/>
              </a:tabLst>
            </a:pPr>
            <a:r>
              <a:rPr lang="sk-SK" i="1" dirty="0" smtClean="0"/>
              <a:t>IBSE	</a:t>
            </a:r>
            <a:endParaRPr lang="sk-SK" sz="1400" dirty="0" smtClean="0"/>
          </a:p>
          <a:p>
            <a:pPr>
              <a:tabLst>
                <a:tab pos="3408363" algn="l"/>
              </a:tabLst>
            </a:pPr>
            <a:r>
              <a:rPr lang="sk-SK" i="1" dirty="0" smtClean="0"/>
              <a:t>vizualizácia	</a:t>
            </a:r>
            <a:r>
              <a:rPr lang="sk-SK" dirty="0" smtClean="0"/>
              <a:t>multimédia</a:t>
            </a:r>
            <a:endParaRPr lang="sk-SK" i="1" dirty="0" smtClean="0"/>
          </a:p>
          <a:p>
            <a:pPr>
              <a:spcAft>
                <a:spcPts val="600"/>
              </a:spcAft>
              <a:tabLst>
                <a:tab pos="3408363" algn="l"/>
              </a:tabLst>
            </a:pPr>
            <a:r>
              <a:rPr lang="sk-SK" i="1" dirty="0" smtClean="0"/>
              <a:t>konceptuálne </a:t>
            </a:r>
            <a:r>
              <a:rPr lang="sk-SK" i="1" dirty="0" smtClean="0"/>
              <a:t>porozumenie</a:t>
            </a:r>
          </a:p>
          <a:p>
            <a:pPr>
              <a:tabLst>
                <a:tab pos="3408363" algn="l"/>
              </a:tabLst>
            </a:pPr>
            <a:r>
              <a:rPr lang="sk-SK" i="1" dirty="0"/>
              <a:t>obrátená </a:t>
            </a:r>
            <a:r>
              <a:rPr lang="sk-SK" i="1" dirty="0" smtClean="0"/>
              <a:t>výučba	</a:t>
            </a:r>
            <a:r>
              <a:rPr lang="sk-SK" dirty="0" smtClean="0"/>
              <a:t>e-learning</a:t>
            </a:r>
          </a:p>
          <a:p>
            <a:pPr>
              <a:spcAft>
                <a:spcPts val="600"/>
              </a:spcAft>
              <a:tabLst>
                <a:tab pos="3408363" algn="l"/>
              </a:tabLst>
            </a:pPr>
            <a:r>
              <a:rPr lang="sk-SK" i="1" dirty="0" smtClean="0"/>
              <a:t>dištančné </a:t>
            </a:r>
            <a:r>
              <a:rPr lang="sk-SK" i="1" dirty="0" smtClean="0"/>
              <a:t>vzdelávanie</a:t>
            </a:r>
          </a:p>
          <a:p>
            <a:pPr>
              <a:tabLst>
                <a:tab pos="3408363" algn="l"/>
              </a:tabLst>
            </a:pPr>
            <a:r>
              <a:rPr lang="sk-SK" i="1" dirty="0"/>
              <a:t>interaktívna výučba </a:t>
            </a:r>
            <a:r>
              <a:rPr lang="sk-SK" i="1" dirty="0" smtClean="0"/>
              <a:t>	</a:t>
            </a:r>
            <a:r>
              <a:rPr lang="sk-SK" dirty="0" smtClean="0"/>
              <a:t>dotykové </a:t>
            </a:r>
            <a:r>
              <a:rPr lang="sk-SK" dirty="0" smtClean="0"/>
              <a:t>technológie</a:t>
            </a:r>
            <a:r>
              <a:rPr lang="sk-SK" i="1" dirty="0" smtClean="0"/>
              <a:t>	</a:t>
            </a:r>
          </a:p>
          <a:p>
            <a:pPr marL="176213" indent="-176213">
              <a:buFont typeface="Arial" panose="020B0604020202020204" pitchFamily="34" charset="0"/>
              <a:buChar char="•"/>
              <a:tabLst>
                <a:tab pos="3857625" algn="l"/>
              </a:tabLst>
            </a:pPr>
            <a:endParaRPr lang="sk-SK" dirty="0" smtClean="0"/>
          </a:p>
          <a:p>
            <a:r>
              <a:rPr lang="sk-S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Prínos DT pre učiteľa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dirty="0" smtClean="0"/>
              <a:t>orientácia na žiaka, aktívne poznávanie,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dirty="0" smtClean="0"/>
              <a:t>dôraz na interaktivitu, názornosť a porozumenie,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dirty="0" smtClean="0"/>
              <a:t>motivácia žiakov pre prírodovedné vzdelávanie,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dirty="0" smtClean="0"/>
              <a:t>digitálna a vedecká gramotnosť žiaka,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k-SK" dirty="0" smtClean="0"/>
              <a:t>status učiteľa.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238</Words>
  <Application>Microsoft Office PowerPoint</Application>
  <PresentationFormat>Vlastná</PresentationFormat>
  <Paragraphs>84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Motív Office</vt:lpstr>
      <vt:lpstr>Digitálne technológie  v príprave budúcich učiteľov matematiky, fyziky, informatiky, biológie, chémie a geografie</vt:lpstr>
      <vt:lpstr>Motto</vt:lpstr>
      <vt:lpstr>Prírodovedná gramotnosť</vt:lpstr>
      <vt:lpstr>Prírodovedné vzdelávanie</vt:lpstr>
      <vt:lpstr>Čo dnes vieme, že žiak nevie  a možno ani učiteľ  </vt:lpstr>
      <vt:lpstr>Využívanie DT v IBSE</vt:lpstr>
      <vt:lpstr>Využívanie DT v IBSE</vt:lpstr>
      <vt:lpstr>Využívanie DT v IBSE</vt:lpstr>
      <vt:lpstr>Prínos DT pre učiteľa</vt:lpstr>
      <vt:lpstr>Poďakovanie</vt:lpstr>
    </vt:vector>
  </TitlesOfParts>
  <Company>UPJS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Marián Kireš</dc:creator>
  <cp:lastModifiedBy>Marián Kireš</cp:lastModifiedBy>
  <cp:revision>220</cp:revision>
  <dcterms:created xsi:type="dcterms:W3CDTF">2013-04-07T19:35:51Z</dcterms:created>
  <dcterms:modified xsi:type="dcterms:W3CDTF">2015-04-26T14:53:00Z</dcterms:modified>
</cp:coreProperties>
</file>