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76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úhlý trojúhelní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grpSp>
        <p:nvGrpSpPr>
          <p:cNvPr id="2" name="Skupin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olný tvar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Volný tvar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Volný tvar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Přímá spojovací čára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ástupný symbol pro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8A2481B-5154-415F-B752-558547769AA3}" type="datetimeFigureOut">
              <a:rPr lang="cs-CZ" smtClean="0"/>
              <a:pPr/>
              <a:t>24.11.2022</a:t>
            </a:fld>
            <a:endParaRPr lang="cs-CZ"/>
          </a:p>
        </p:txBody>
      </p:sp>
      <p:sp>
        <p:nvSpPr>
          <p:cNvPr id="19" name="Zástupný symbol pro zápatí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cs-CZ"/>
          </a:p>
        </p:txBody>
      </p:sp>
      <p:sp>
        <p:nvSpPr>
          <p:cNvPr id="27" name="Zástupný symbol pro číslo snímk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24.11.2022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24.11.2022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24.11.2022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24.11.2022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7" name="Dvojitá šipk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Dvojitá šipk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24.11.2022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ání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24.11.2022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24.11.2022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24.11.2022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8A2481B-5154-415F-B752-558547769AA3}" type="datetimeFigureOut">
              <a:rPr lang="cs-CZ" smtClean="0"/>
              <a:pPr/>
              <a:t>24.11.2022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8A2481B-5154-415F-B752-558547769AA3}" type="datetimeFigureOut">
              <a:rPr lang="cs-CZ" smtClean="0"/>
              <a:pPr/>
              <a:t>24.11.2022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8" name="Volný tvar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olný tvar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Pravoúhlý trojúhelní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Přímá spojovací čára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vojitá šipk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Dvojitá šipk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lný tvar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Volný tvar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Pravoúhlý trojúhelní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Přímá spojovací čára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pro nadpis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0" name="Zástupný symbol pro text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0" name="Zástupný symbol pro datum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8A2481B-5154-415F-B752-558547769AA3}" type="datetimeFigureOut">
              <a:rPr lang="cs-CZ" smtClean="0"/>
              <a:pPr/>
              <a:t>24.11.2022</a:t>
            </a:fld>
            <a:endParaRPr lang="cs-CZ"/>
          </a:p>
        </p:txBody>
      </p:sp>
      <p:sp>
        <p:nvSpPr>
          <p:cNvPr id="22" name="Zástupný symbol pro zápatí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cs-CZ"/>
          </a:p>
        </p:txBody>
      </p:sp>
      <p:sp>
        <p:nvSpPr>
          <p:cNvPr id="18" name="Zástupný symbol pro číslo snímku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00166" y="500043"/>
            <a:ext cx="6357982" cy="1428759"/>
          </a:xfr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sk-SK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sk-SK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Spolupráca v sociálnej skupine</a:t>
            </a:r>
            <a:endParaRPr lang="sk-SK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71604" y="2643182"/>
            <a:ext cx="6357982" cy="2286016"/>
          </a:xfr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endParaRPr lang="sk-SK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71472" y="1481329"/>
            <a:ext cx="8115328" cy="4448002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sk-SK" b="1" u="sng" dirty="0" smtClean="0">
                <a:latin typeface="Times New Roman" pitchFamily="18" charset="0"/>
                <a:cs typeface="Times New Roman" pitchFamily="18" charset="0"/>
              </a:rPr>
              <a:t>Sociálny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 (z lat.) = spoločenský </a:t>
            </a:r>
          </a:p>
          <a:p>
            <a:pPr>
              <a:buNone/>
            </a:pPr>
            <a:r>
              <a:rPr lang="sk-SK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Sociálna skupina</a:t>
            </a:r>
            <a:r>
              <a:rPr lang="sk-SK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je zoskupenie ľudí, ktorí majú vedomie vzájomnej spolupatričnosti, spoločné ciele </a:t>
            </a:r>
          </a:p>
          <a:p>
            <a:pPr>
              <a:buNone/>
            </a:pP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a hodnoty. Napr. rodina, školská trieda a pod. </a:t>
            </a:r>
            <a:endParaRPr lang="sk-SK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71472" y="274638"/>
            <a:ext cx="8115328" cy="1143000"/>
          </a:xfr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sk-SK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Sociálna skupina je:</a:t>
            </a:r>
            <a:endParaRPr lang="sk-SK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Obrázek 3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8" y="3571876"/>
            <a:ext cx="3000396" cy="200026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Obrázek 4" descr="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314" y="3571876"/>
            <a:ext cx="2928958" cy="192882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71472" y="1481329"/>
            <a:ext cx="8115328" cy="4305126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Náhodné zoskupenie ľudí, ktorí čakajú na zastávke, cestujúci v rôznych hromadných dopravných prostriedkoch, lebo ich nič nespája. Nemajú spoločné záujmy ani ciele</a:t>
            </a:r>
            <a:r>
              <a:rPr lang="sk-SK" dirty="0" smtClean="0"/>
              <a:t>. </a:t>
            </a:r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71472" y="274638"/>
            <a:ext cx="8072494" cy="1143000"/>
          </a:xfr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sk-SK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Sociálna skupina nie je</a:t>
            </a:r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sk-SK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Obrázek 3" descr="images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28" y="3357562"/>
            <a:ext cx="3000396" cy="200026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Obrázek 6" descr="images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28" y="3286124"/>
            <a:ext cx="2967041" cy="207170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42910" y="1481329"/>
            <a:ext cx="8043890" cy="4448001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sk-SK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sk-SK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Spolupráca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400" b="1" dirty="0" smtClean="0">
                <a:latin typeface="Times New Roman" pitchFamily="18" charset="0"/>
                <a:cs typeface="Times New Roman" pitchFamily="18" charset="0"/>
              </a:rPr>
              <a:t>– je základným predpokladom na dosiahnutie spoločného cieľa. Od jednotlivcov sa očakáva, že sa vzdajú svojich záujmov a uprednostnia záujmy skupiny.</a:t>
            </a:r>
          </a:p>
          <a:p>
            <a:pPr>
              <a:buNone/>
            </a:pPr>
            <a:r>
              <a:rPr lang="sk-SK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Otázka</a:t>
            </a:r>
            <a:r>
              <a:rPr lang="sk-SK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sk-SK" sz="2400" b="1" dirty="0" smtClean="0">
                <a:latin typeface="Times New Roman" pitchFamily="18" charset="0"/>
                <a:cs typeface="Times New Roman" pitchFamily="18" charset="0"/>
              </a:rPr>
              <a:t> „Akých záujmov v prospech skupiny, by ste boli ochotní sa vzdať?“</a:t>
            </a:r>
            <a:endParaRPr lang="sk-SK" sz="24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42910" y="274638"/>
            <a:ext cx="8072494" cy="1143000"/>
          </a:xfr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sk-SK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sk-SK" u="sng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Kľúčové slová ( 3 ) – </a:t>
            </a:r>
            <a:r>
              <a:rPr lang="sk-SK" u="sng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1.</a:t>
            </a:r>
            <a:endParaRPr lang="sk-SK" u="sng" dirty="0"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Obrázek 3" descr="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76" y="4000504"/>
            <a:ext cx="3076575" cy="171451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Obrázek 4" descr="3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066" y="4000504"/>
            <a:ext cx="2928958" cy="17430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>
          <a:xfrm>
            <a:off x="571472" y="1481329"/>
            <a:ext cx="8115328" cy="4519439"/>
          </a:xfrm>
        </p:spPr>
        <p:txBody>
          <a:bodyPr/>
          <a:lstStyle/>
          <a:p>
            <a:pPr>
              <a:buNone/>
            </a:pPr>
            <a:r>
              <a:rPr lang="sk-SK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sk-SK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Súťaženie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400" b="1" dirty="0" smtClean="0">
                <a:latin typeface="Times New Roman" pitchFamily="18" charset="0"/>
                <a:cs typeface="Times New Roman" pitchFamily="18" charset="0"/>
              </a:rPr>
              <a:t>– môžeme chápať v kladnom (+) aj zápornom </a:t>
            </a:r>
          </a:p>
          <a:p>
            <a:pPr>
              <a:buNone/>
            </a:pPr>
            <a:r>
              <a:rPr lang="sk-SK" sz="2400" b="1" dirty="0" smtClean="0">
                <a:latin typeface="Times New Roman" pitchFamily="18" charset="0"/>
                <a:cs typeface="Times New Roman" pitchFamily="18" charset="0"/>
              </a:rPr>
              <a:t>(-) zmysle. </a:t>
            </a:r>
            <a:r>
              <a:rPr lang="sk-SK" sz="2400" b="1" u="sng" dirty="0" smtClean="0">
                <a:latin typeface="Times New Roman" pitchFamily="18" charset="0"/>
                <a:cs typeface="Times New Roman" pitchFamily="18" charset="0"/>
              </a:rPr>
              <a:t>V kladnom zmysle</a:t>
            </a:r>
            <a:r>
              <a:rPr lang="sk-SK" sz="2400" b="1" dirty="0" smtClean="0">
                <a:latin typeface="Times New Roman" pitchFamily="18" charset="0"/>
                <a:cs typeface="Times New Roman" pitchFamily="18" charset="0"/>
              </a:rPr>
              <a:t>, ak napr. jednotlivec reprezentuje svoju skupinu v nejakom športe. </a:t>
            </a:r>
          </a:p>
          <a:p>
            <a:pPr>
              <a:buNone/>
            </a:pPr>
            <a:r>
              <a:rPr lang="sk-SK" sz="2400" b="1" u="sng" dirty="0" smtClean="0">
                <a:latin typeface="Times New Roman" pitchFamily="18" charset="0"/>
                <a:cs typeface="Times New Roman" pitchFamily="18" charset="0"/>
              </a:rPr>
              <a:t>V zápornom zmysle</a:t>
            </a:r>
            <a:r>
              <a:rPr lang="sk-SK" sz="2400" b="1" dirty="0" smtClean="0">
                <a:latin typeface="Times New Roman" pitchFamily="18" charset="0"/>
                <a:cs typeface="Times New Roman" pitchFamily="18" charset="0"/>
              </a:rPr>
              <a:t>, je to správanie jednotlivcov, keď uspokojujú predovšetkým svoje potreby, bez ohľadu a na prospech ostatných členov skupiny.</a:t>
            </a:r>
            <a:endParaRPr lang="sk-SK" sz="24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500034" y="274638"/>
            <a:ext cx="8186766" cy="1143000"/>
          </a:xfr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sk-SK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Kľúčové slová ( 3 ) – </a:t>
            </a:r>
            <a:r>
              <a:rPr lang="sk-SK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endParaRPr lang="sk-SK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Obrázek 3" descr="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04" y="4071942"/>
            <a:ext cx="2928958" cy="185738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Obrázek 4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6" y="4000504"/>
            <a:ext cx="2957516" cy="18573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Malá </a:t>
            </a:r>
            <a:r>
              <a:rPr lang="sk-SK" dirty="0" smtClean="0"/>
              <a:t>- do 20 členov  (rodina, trieda, </a:t>
            </a:r>
            <a:br>
              <a:rPr lang="sk-SK" dirty="0" smtClean="0"/>
            </a:br>
            <a:r>
              <a:rPr lang="sk-SK" dirty="0" smtClean="0"/>
              <a:t>            kamaráti). Členovia  sa poznajú a </a:t>
            </a:r>
            <a:br>
              <a:rPr lang="sk-SK" dirty="0" smtClean="0"/>
            </a:br>
            <a:r>
              <a:rPr lang="sk-SK" dirty="0" smtClean="0"/>
              <a:t>             komunikujú medzi  sebou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Veľká </a:t>
            </a:r>
            <a:r>
              <a:rPr lang="sk-SK" dirty="0" smtClean="0"/>
              <a:t>- nad  20 členov (fanúšikovia nejakej </a:t>
            </a:r>
            <a:br>
              <a:rPr lang="sk-SK" dirty="0" smtClean="0"/>
            </a:br>
            <a:r>
              <a:rPr lang="sk-SK" dirty="0" smtClean="0"/>
              <a:t>             hudobnej skupiny. Členovia  sa  </a:t>
            </a:r>
            <a:br>
              <a:rPr lang="sk-SK" dirty="0" smtClean="0"/>
            </a:br>
            <a:r>
              <a:rPr lang="sk-SK" dirty="0" smtClean="0"/>
              <a:t>             nemusia  navzájom poznať, ale  </a:t>
            </a:r>
            <a:br>
              <a:rPr lang="sk-SK" dirty="0" smtClean="0"/>
            </a:br>
            <a:r>
              <a:rPr lang="sk-SK" dirty="0" smtClean="0"/>
              <a:t>             spája ich rovnaký cieľ.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Sociálna  skupina</a:t>
            </a:r>
            <a:endParaRPr lang="sk-SK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315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Všetci členovia majú spoločný cieľ - žiaci chcú ukončiť školu a zmaturovať</a:t>
            </a:r>
          </a:p>
          <a:p>
            <a:r>
              <a:rPr lang="sk-SK" dirty="0" smtClean="0"/>
              <a:t>Komunikujú medzi sebou</a:t>
            </a:r>
          </a:p>
          <a:p>
            <a:r>
              <a:rPr lang="sk-SK" dirty="0" smtClean="0"/>
              <a:t>Sú medzi nimi vzťahy</a:t>
            </a:r>
          </a:p>
          <a:p>
            <a:r>
              <a:rPr lang="sk-SK" dirty="0" smtClean="0"/>
              <a:t>Vedomie spolupatričnosti my sme </a:t>
            </a:r>
            <a:r>
              <a:rPr lang="sk-SK" dirty="0" err="1" smtClean="0"/>
              <a:t>prímania</a:t>
            </a:r>
            <a:r>
              <a:rPr lang="sk-SK" dirty="0" smtClean="0"/>
              <a:t>, my sme </a:t>
            </a:r>
            <a:r>
              <a:rPr lang="sk-SK" dirty="0" err="1" smtClean="0"/>
              <a:t>fan</a:t>
            </a:r>
            <a:r>
              <a:rPr lang="sk-SK" dirty="0" smtClean="0"/>
              <a:t> </a:t>
            </a:r>
            <a:r>
              <a:rPr lang="sk-SK" dirty="0" err="1" smtClean="0"/>
              <a:t>club</a:t>
            </a:r>
            <a:r>
              <a:rPr lang="sk-SK" dirty="0" smtClean="0"/>
              <a:t> Slovan Gelnica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Spoločné  znaky  sociálnej  skupiny</a:t>
            </a:r>
            <a:endParaRPr lang="sk-SK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6052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hluk">
  <a:themeElements>
    <a:clrScheme name="Shluk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Shluk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Shluk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193</TotalTime>
  <Words>280</Words>
  <Application>Microsoft Office PowerPoint</Application>
  <PresentationFormat>Prezentácia na obrazovke (4:3)</PresentationFormat>
  <Paragraphs>22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3" baseType="lpstr">
      <vt:lpstr>Lucida Sans Unicode</vt:lpstr>
      <vt:lpstr>Times New Roman</vt:lpstr>
      <vt:lpstr>Verdana</vt:lpstr>
      <vt:lpstr>Wingdings 2</vt:lpstr>
      <vt:lpstr>Wingdings 3</vt:lpstr>
      <vt:lpstr>Shluk</vt:lpstr>
      <vt:lpstr>1. Spolupráca v sociálnej skupine</vt:lpstr>
      <vt:lpstr>2. Sociálna skupina je:</vt:lpstr>
      <vt:lpstr>3. Sociálna skupina nie je:</vt:lpstr>
      <vt:lpstr>4. Kľúčové slová ( 3 ) – 1.</vt:lpstr>
      <vt:lpstr>5. Kľúčové slová ( 3 ) – 2.</vt:lpstr>
      <vt:lpstr>Sociálna  skupina</vt:lpstr>
      <vt:lpstr>Spoločné  znaky  sociálnej  skupiny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Zuzka</dc:creator>
  <cp:lastModifiedBy>student</cp:lastModifiedBy>
  <cp:revision>75</cp:revision>
  <dcterms:created xsi:type="dcterms:W3CDTF">2014-05-06T16:11:31Z</dcterms:created>
  <dcterms:modified xsi:type="dcterms:W3CDTF">2022-11-24T09:21:42Z</dcterms:modified>
</cp:coreProperties>
</file>