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9" r:id="rId3"/>
    <p:sldId id="257" r:id="rId4"/>
    <p:sldId id="258" r:id="rId5"/>
    <p:sldId id="269" r:id="rId6"/>
    <p:sldId id="278" r:id="rId7"/>
    <p:sldId id="261" r:id="rId8"/>
    <p:sldId id="265" r:id="rId9"/>
    <p:sldId id="267" r:id="rId10"/>
    <p:sldId id="260" r:id="rId11"/>
    <p:sldId id="262" r:id="rId12"/>
    <p:sldId id="274" r:id="rId13"/>
    <p:sldId id="264" r:id="rId14"/>
    <p:sldId id="272" r:id="rId15"/>
    <p:sldId id="271" r:id="rId16"/>
    <p:sldId id="297" r:id="rId17"/>
    <p:sldId id="281" r:id="rId18"/>
    <p:sldId id="298" r:id="rId19"/>
    <p:sldId id="282" r:id="rId20"/>
    <p:sldId id="284" r:id="rId21"/>
    <p:sldId id="287" r:id="rId22"/>
    <p:sldId id="295" r:id="rId23"/>
    <p:sldId id="283" r:id="rId24"/>
    <p:sldId id="285" r:id="rId25"/>
    <p:sldId id="299" r:id="rId26"/>
    <p:sldId id="276" r:id="rId27"/>
    <p:sldId id="259" r:id="rId28"/>
    <p:sldId id="290" r:id="rId29"/>
    <p:sldId id="286" r:id="rId30"/>
    <p:sldId id="294" r:id="rId31"/>
    <p:sldId id="288" r:id="rId32"/>
    <p:sldId id="289" r:id="rId33"/>
    <p:sldId id="291" r:id="rId34"/>
    <p:sldId id="292" r:id="rId35"/>
    <p:sldId id="293" r:id="rId36"/>
    <p:sldId id="296" r:id="rId37"/>
    <p:sldId id="300" r:id="rId38"/>
    <p:sldId id="301" r:id="rId39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57" d="100"/>
          <a:sy n="57" d="100"/>
        </p:scale>
        <p:origin x="169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uhlý trojuholník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Skupina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Voľná forma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" name="Rovná spojnica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/>
              <a:t>Kliknite sem a upravte štýl predlohy podnadpisov.</a:t>
            </a:r>
            <a:endParaRPr lang="en-US"/>
          </a:p>
        </p:txBody>
      </p:sp>
      <p:sp>
        <p:nvSpPr>
          <p:cNvPr id="11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57B6690-B27B-48A9-8797-49D3BB3DCFBB}" type="datetimeFigureOut">
              <a:rPr lang="sk-SK"/>
              <a:pPr>
                <a:defRPr/>
              </a:pPr>
              <a:t>28.2.2023</a:t>
            </a:fld>
            <a:endParaRPr lang="sk-SK" dirty="0"/>
          </a:p>
        </p:txBody>
      </p:sp>
      <p:sp>
        <p:nvSpPr>
          <p:cNvPr id="12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3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A5FAF48-4F7F-43C4-86D3-28D0F63D6F1A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F45BF-C7F7-4A16-8E00-349E23EEB2F7}" type="datetimeFigureOut">
              <a:rPr lang="sk-SK"/>
              <a:pPr>
                <a:defRPr/>
              </a:pPr>
              <a:t>28.2.2023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C9A1B-65C8-47F2-886E-656F58D7539D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E68DA-37C6-44F2-959D-9EAEF793CCF5}" type="datetimeFigureOut">
              <a:rPr lang="sk-SK"/>
              <a:pPr>
                <a:defRPr/>
              </a:pPr>
              <a:t>28.2.2023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A2BA1-291D-4EE5-960D-6C96E62115F0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06F15-EEDF-43C4-B258-D5066D05479D}" type="datetimeFigureOut">
              <a:rPr lang="sk-SK"/>
              <a:pPr>
                <a:defRPr/>
              </a:pPr>
              <a:t>28.2.2023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B5C52-0386-4FD7-B417-F2591E183F7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ložka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Výložka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8B4A2D-156F-4C48-88FD-57F996AC31AD}" type="datetimeFigureOut">
              <a:rPr lang="sk-SK"/>
              <a:pPr>
                <a:defRPr/>
              </a:pPr>
              <a:t>28.2.2023</a:t>
            </a:fld>
            <a:endParaRPr lang="sk-SK" dirty="0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2CDF52-79BC-4005-8B37-84C6F457393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72C19-3E1A-4E28-BC9A-EE5C6CD95474}" type="datetimeFigureOut">
              <a:rPr lang="sk-SK"/>
              <a:pPr>
                <a:defRPr/>
              </a:pPr>
              <a:t>28.2.2023</a:t>
            </a:fld>
            <a:endParaRPr lang="sk-SK" dirty="0"/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6EDA6-0F8C-459A-8722-45B77CB4E380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BE8875-D874-4579-95BE-8CCCC8851193}" type="datetimeFigureOut">
              <a:rPr lang="sk-SK"/>
              <a:pPr>
                <a:defRPr/>
              </a:pPr>
              <a:t>28.2.2023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C131F6-542F-4F5D-88BD-481204333FF3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F8945-1823-44D7-9D55-3EC348BF69D6}" type="datetimeFigureOut">
              <a:rPr lang="sk-SK"/>
              <a:pPr>
                <a:defRPr/>
              </a:pPr>
              <a:t>28.2.2023</a:t>
            </a:fld>
            <a:endParaRPr lang="sk-SK" dirty="0"/>
          </a:p>
        </p:txBody>
      </p:sp>
      <p:sp>
        <p:nvSpPr>
          <p:cNvPr id="4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5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D6B60-835B-4321-8EC3-2A012D07BDF8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FFDA5-C082-4F44-B045-7697816DFAE3}" type="datetimeFigureOut">
              <a:rPr lang="sk-SK"/>
              <a:pPr>
                <a:defRPr/>
              </a:pPr>
              <a:t>28.2.2023</a:t>
            </a:fld>
            <a:endParaRPr lang="sk-SK" dirty="0"/>
          </a:p>
        </p:txBody>
      </p:sp>
      <p:sp>
        <p:nvSpPr>
          <p:cNvPr id="3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4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8D98C-7C09-4BCB-AA8F-BDC6561FFDA5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FE8248-9AB7-4FD6-8D9E-F8A01EFBC45D}" type="datetimeFigureOut">
              <a:rPr lang="sk-SK"/>
              <a:pPr>
                <a:defRPr/>
              </a:pPr>
              <a:t>28.2.2023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E29D16-2803-44BC-9791-33CE4EF5AC3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oľná forma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Voľná forma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Pravouhlý trojuholník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Rovná spojnica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Výložka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Výložka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sk-SK" noProof="0" dirty="0"/>
              <a:t>Ak chcete pridať obrázok, kliknite na ikonu</a:t>
            </a:r>
            <a:endParaRPr lang="en-US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11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E4BD8FA-9C64-473E-BA02-8AAB9A27CCDE}" type="datetimeFigureOut">
              <a:rPr lang="sk-SK"/>
              <a:pPr>
                <a:defRPr/>
              </a:pPr>
              <a:t>28.2.2023</a:t>
            </a:fld>
            <a:endParaRPr lang="sk-SK" dirty="0"/>
          </a:p>
        </p:txBody>
      </p:sp>
      <p:sp>
        <p:nvSpPr>
          <p:cNvPr id="12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3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0E3E14F-AA59-4F1B-ACBE-5843CFDA75F9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1033" name="Zástupný symbol textu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5EC6267-D66D-4637-9A83-5DCD608F1C76}" type="datetimeFigureOut">
              <a:rPr lang="sk-SK"/>
              <a:pPr>
                <a:defRPr/>
              </a:pPr>
              <a:t>28.2.2023</a:t>
            </a:fld>
            <a:endParaRPr lang="sk-SK" dirty="0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332C38D-FEC2-4CD1-8244-8EA2987A346C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53" r:id="rId2"/>
    <p:sldLayoutId id="2147483760" r:id="rId3"/>
    <p:sldLayoutId id="2147483754" r:id="rId4"/>
    <p:sldLayoutId id="2147483761" r:id="rId5"/>
    <p:sldLayoutId id="2147483755" r:id="rId6"/>
    <p:sldLayoutId id="2147483756" r:id="rId7"/>
    <p:sldLayoutId id="2147483762" r:id="rId8"/>
    <p:sldLayoutId id="2147483763" r:id="rId9"/>
    <p:sldLayoutId id="2147483757" r:id="rId10"/>
    <p:sldLayoutId id="21474837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oskole.detiamy.sk/media/userfiles/image/Zofia/December/Ch%C3%A9mia/Disocia%C4%8Dn%C3%A1%20kon%C5%A1tanta_html_m2ce63410.png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skole.detiamy.sk/media/userfiles/image/Zofia/December/Ch%C3%A9mia/Disocia%C4%8Dn%C3%A1%20kon%C5%A1tanta_html_78474ba2.png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oskole.detiamy.sk/media/userfiles/image/Zofia/December/Ch%C3%A9mia/Disocia%C4%8Dn%C3%A1%20kon%C5%A1tanta_html_78474ba2.png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VJJv6YoepBI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XuS7vQtP80" TargetMode="External"/><Relationship Id="rId2" Type="http://schemas.openxmlformats.org/officeDocument/2006/relationships/hyperlink" Target="https://www.youtube.com/watch?v=qGsijB12ino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142985"/>
            <a:ext cx="7772400" cy="1785949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sz="5400" b="0" i="1" dirty="0">
                <a:solidFill>
                  <a:srgbClr val="C00000"/>
                </a:solidFill>
                <a:effectLst/>
                <a:latin typeface="Arial Black" pitchFamily="34" charset="0"/>
              </a:rPr>
              <a:t>PROTOLYTICKÉ  REAKCIE</a:t>
            </a:r>
          </a:p>
        </p:txBody>
      </p:sp>
      <p:sp>
        <p:nvSpPr>
          <p:cNvPr id="7171" name="Podnadpis 2"/>
          <p:cNvSpPr>
            <a:spLocks noGrp="1"/>
          </p:cNvSpPr>
          <p:nvPr>
            <p:ph type="subTitle" idx="1"/>
          </p:nvPr>
        </p:nvSpPr>
        <p:spPr>
          <a:xfrm>
            <a:off x="827584" y="2780928"/>
            <a:ext cx="7344816" cy="1785937"/>
          </a:xfrm>
        </p:spPr>
        <p:txBody>
          <a:bodyPr/>
          <a:lstStyle/>
          <a:p>
            <a:pPr marR="0" algn="ctr" eaLnBrk="1" hangingPunct="1"/>
            <a:r>
              <a:rPr lang="sk-SK" sz="3200" i="1" dirty="0">
                <a:solidFill>
                  <a:srgbClr val="C00000"/>
                </a:solidFill>
                <a:latin typeface="Arial Black" pitchFamily="34" charset="0"/>
              </a:rPr>
              <a:t>=</a:t>
            </a:r>
          </a:p>
          <a:p>
            <a:pPr marR="0" algn="ctr" eaLnBrk="1" hangingPunct="1"/>
            <a:r>
              <a:rPr lang="sk-SK" sz="4400" i="1" dirty="0">
                <a:solidFill>
                  <a:srgbClr val="C00000"/>
                </a:solidFill>
                <a:latin typeface="Arial Black" pitchFamily="34" charset="0"/>
              </a:rPr>
              <a:t>acidobázické  reakcie</a:t>
            </a:r>
          </a:p>
          <a:p>
            <a:pPr marR="0" algn="ctr" eaLnBrk="1" hangingPunct="1"/>
            <a:endParaRPr lang="sk-SK" sz="4400" i="1" dirty="0">
              <a:solidFill>
                <a:srgbClr val="C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683568" y="2794863"/>
            <a:ext cx="77768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/>
              <a:t>HNO</a:t>
            </a:r>
            <a:r>
              <a:rPr lang="sk-SK" sz="3200" b="1" baseline="-25000" dirty="0"/>
              <a:t>2  </a:t>
            </a:r>
            <a:r>
              <a:rPr lang="sk-SK" sz="3200" b="1" dirty="0"/>
              <a:t> + H</a:t>
            </a:r>
            <a:r>
              <a:rPr lang="sk-SK" sz="3200" b="1" baseline="-25000" dirty="0"/>
              <a:t>2</a:t>
            </a:r>
            <a:r>
              <a:rPr lang="sk-SK" sz="3200" b="1" dirty="0"/>
              <a:t>O   ⇄   NO</a:t>
            </a:r>
            <a:r>
              <a:rPr lang="sk-SK" sz="3200" b="1" baseline="-25000" dirty="0"/>
              <a:t>2</a:t>
            </a:r>
            <a:r>
              <a:rPr lang="sk-SK" sz="3200" b="1" baseline="30000" dirty="0"/>
              <a:t>-</a:t>
            </a:r>
            <a:r>
              <a:rPr lang="sk-SK" sz="3200" b="1" dirty="0"/>
              <a:t>  +  H</a:t>
            </a:r>
            <a:r>
              <a:rPr lang="sk-SK" sz="3200" b="1" baseline="-25000" dirty="0"/>
              <a:t>3</a:t>
            </a:r>
            <a:r>
              <a:rPr lang="sk-SK" sz="3200" b="1" dirty="0"/>
              <a:t>O</a:t>
            </a:r>
            <a:r>
              <a:rPr lang="sk-SK" sz="3200" b="1" baseline="30000" dirty="0"/>
              <a:t>+ </a:t>
            </a:r>
            <a:r>
              <a:rPr lang="sk-SK" sz="3200" b="1" dirty="0"/>
              <a:t> </a:t>
            </a:r>
          </a:p>
          <a:p>
            <a:pPr algn="ctr"/>
            <a:endParaRPr lang="sk-SK" sz="14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683568" y="5445224"/>
            <a:ext cx="7776864" cy="86177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/>
              <a:t>NH</a:t>
            </a:r>
            <a:r>
              <a:rPr lang="sk-SK" sz="3200" b="1" baseline="-25000" dirty="0"/>
              <a:t>3  </a:t>
            </a:r>
            <a:r>
              <a:rPr lang="sk-SK" sz="3200" b="1" dirty="0"/>
              <a:t> + H</a:t>
            </a:r>
            <a:r>
              <a:rPr lang="sk-SK" sz="3200" b="1" baseline="-25000" dirty="0"/>
              <a:t>2</a:t>
            </a:r>
            <a:r>
              <a:rPr lang="sk-SK" sz="3200" b="1" dirty="0"/>
              <a:t>O   ⇄   NH</a:t>
            </a:r>
            <a:r>
              <a:rPr lang="sk-SK" sz="3200" b="1" baseline="-25000" dirty="0"/>
              <a:t>4</a:t>
            </a:r>
            <a:r>
              <a:rPr lang="sk-SK" sz="3200" b="1" baseline="30000" dirty="0"/>
              <a:t>+</a:t>
            </a:r>
            <a:r>
              <a:rPr lang="sk-SK" sz="3200" b="1" dirty="0"/>
              <a:t>  +  OH</a:t>
            </a:r>
            <a:r>
              <a:rPr lang="sk-SK" sz="3200" b="1" baseline="30000" dirty="0"/>
              <a:t>- </a:t>
            </a:r>
            <a:r>
              <a:rPr lang="sk-SK" sz="3200" b="1" dirty="0"/>
              <a:t> </a:t>
            </a:r>
          </a:p>
          <a:p>
            <a:pPr algn="ctr"/>
            <a:endParaRPr lang="sk-SK" dirty="0"/>
          </a:p>
        </p:txBody>
      </p:sp>
      <p:sp>
        <p:nvSpPr>
          <p:cNvPr id="2" name="Oválna bublina 1"/>
          <p:cNvSpPr/>
          <p:nvPr/>
        </p:nvSpPr>
        <p:spPr>
          <a:xfrm>
            <a:off x="107504" y="620688"/>
            <a:ext cx="2736304" cy="1771164"/>
          </a:xfrm>
          <a:prstGeom prst="wedgeEllipseCallout">
            <a:avLst>
              <a:gd name="adj1" fmla="val 22656"/>
              <a:gd name="adj2" fmla="val 76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HNO</a:t>
            </a:r>
            <a:r>
              <a:rPr lang="sk-SK" sz="2400" baseline="-25000" dirty="0"/>
              <a:t>2</a:t>
            </a:r>
            <a:r>
              <a:rPr lang="sk-SK" sz="2400" dirty="0"/>
              <a:t> sa správa ako </a:t>
            </a:r>
          </a:p>
          <a:p>
            <a:pPr algn="ctr"/>
            <a:r>
              <a:rPr lang="sk-SK" sz="2400" dirty="0">
                <a:solidFill>
                  <a:srgbClr val="FF0000"/>
                </a:solidFill>
              </a:rPr>
              <a:t>kyselina</a:t>
            </a:r>
          </a:p>
        </p:txBody>
      </p:sp>
      <p:sp>
        <p:nvSpPr>
          <p:cNvPr id="7" name="Oválna bublina 6"/>
          <p:cNvSpPr/>
          <p:nvPr/>
        </p:nvSpPr>
        <p:spPr>
          <a:xfrm>
            <a:off x="3059832" y="652653"/>
            <a:ext cx="2736304" cy="1771164"/>
          </a:xfrm>
          <a:prstGeom prst="wedgeEllipseCallout">
            <a:avLst>
              <a:gd name="adj1" fmla="val -23121"/>
              <a:gd name="adj2" fmla="val 75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H</a:t>
            </a:r>
            <a:r>
              <a:rPr lang="sk-SK" sz="2400" baseline="-25000" dirty="0"/>
              <a:t>2</a:t>
            </a:r>
            <a:r>
              <a:rPr lang="sk-SK" sz="2400" dirty="0"/>
              <a:t>O sa tu správa ako </a:t>
            </a:r>
          </a:p>
          <a:p>
            <a:pPr algn="ctr"/>
            <a:r>
              <a:rPr lang="sk-SK" sz="2400" dirty="0">
                <a:solidFill>
                  <a:srgbClr val="FFFF00"/>
                </a:solidFill>
              </a:rPr>
              <a:t>Zásada !!!</a:t>
            </a:r>
          </a:p>
        </p:txBody>
      </p:sp>
      <p:sp>
        <p:nvSpPr>
          <p:cNvPr id="8" name="Oválna bublina 7"/>
          <p:cNvSpPr/>
          <p:nvPr/>
        </p:nvSpPr>
        <p:spPr>
          <a:xfrm>
            <a:off x="3059832" y="3367317"/>
            <a:ext cx="2736304" cy="1771164"/>
          </a:xfrm>
          <a:prstGeom prst="wedgeEllipseCallout">
            <a:avLst>
              <a:gd name="adj1" fmla="val -26325"/>
              <a:gd name="adj2" fmla="val 74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H</a:t>
            </a:r>
            <a:r>
              <a:rPr lang="sk-SK" sz="2400" baseline="-25000" dirty="0"/>
              <a:t>2</a:t>
            </a:r>
            <a:r>
              <a:rPr lang="sk-SK" sz="2400" dirty="0"/>
              <a:t>O sa tu správa ako </a:t>
            </a:r>
          </a:p>
          <a:p>
            <a:pPr algn="ctr"/>
            <a:r>
              <a:rPr lang="sk-SK" sz="2400" dirty="0">
                <a:solidFill>
                  <a:srgbClr val="FF0000"/>
                </a:solidFill>
              </a:rPr>
              <a:t>Kyselina !!!</a:t>
            </a:r>
          </a:p>
        </p:txBody>
      </p:sp>
      <p:sp>
        <p:nvSpPr>
          <p:cNvPr id="9" name="Oválna bublina 8"/>
          <p:cNvSpPr/>
          <p:nvPr/>
        </p:nvSpPr>
        <p:spPr>
          <a:xfrm>
            <a:off x="336854" y="3392257"/>
            <a:ext cx="2736304" cy="1771164"/>
          </a:xfrm>
          <a:prstGeom prst="wedgeEllipseCallout">
            <a:avLst>
              <a:gd name="adj1" fmla="val 22656"/>
              <a:gd name="adj2" fmla="val 76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NH</a:t>
            </a:r>
            <a:r>
              <a:rPr lang="sk-SK" sz="2400" baseline="-25000" dirty="0"/>
              <a:t>3</a:t>
            </a:r>
            <a:r>
              <a:rPr lang="sk-SK" sz="2400" dirty="0"/>
              <a:t> sa správa ako </a:t>
            </a:r>
          </a:p>
          <a:p>
            <a:pPr algn="ctr"/>
            <a:r>
              <a:rPr lang="sk-SK" sz="2400" dirty="0">
                <a:solidFill>
                  <a:srgbClr val="FFFF00"/>
                </a:solidFill>
              </a:rPr>
              <a:t>Zásada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Zástupný symbol obsahu 1"/>
          <p:cNvSpPr>
            <a:spLocks noGrp="1"/>
          </p:cNvSpPr>
          <p:nvPr>
            <p:ph idx="1"/>
          </p:nvPr>
        </p:nvSpPr>
        <p:spPr>
          <a:xfrm>
            <a:off x="467544" y="1740104"/>
            <a:ext cx="8229600" cy="5376862"/>
          </a:xfrm>
        </p:spPr>
        <p:txBody>
          <a:bodyPr/>
          <a:lstStyle/>
          <a:p>
            <a:pPr eaLnBrk="1" hangingPunct="1"/>
            <a:r>
              <a:rPr lang="sk-SK" b="1" dirty="0">
                <a:latin typeface="Arial" pitchFamily="34" charset="0"/>
                <a:cs typeface="Arial" pitchFamily="34" charset="0"/>
              </a:rPr>
              <a:t>Z kyseliny </a:t>
            </a:r>
            <a:r>
              <a:rPr lang="sk-SK" dirty="0">
                <a:latin typeface="Arial" pitchFamily="34" charset="0"/>
                <a:cs typeface="Arial" pitchFamily="34" charset="0"/>
              </a:rPr>
              <a:t>odštiepením protónu vzniká 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zásada</a:t>
            </a:r>
            <a:r>
              <a:rPr lang="sk-SK" dirty="0">
                <a:latin typeface="Arial" pitchFamily="34" charset="0"/>
                <a:cs typeface="Arial" pitchFamily="34" charset="0"/>
              </a:rPr>
              <a:t>, ktorú nazývame </a:t>
            </a:r>
            <a:r>
              <a:rPr lang="sk-SK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konjugovaná zásada</a:t>
            </a:r>
            <a:r>
              <a:rPr lang="sk-SK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 eaLnBrk="1" hangingPunct="1">
              <a:buFont typeface="Wingdings 3" pitchFamily="18" charset="2"/>
              <a:buNone/>
            </a:pPr>
            <a:r>
              <a:rPr lang="sk-SK" dirty="0">
                <a:latin typeface="Arial" pitchFamily="34" charset="0"/>
                <a:cs typeface="Arial" pitchFamily="34" charset="0"/>
              </a:rPr>
              <a:t>  kyselina – H</a:t>
            </a:r>
            <a:r>
              <a:rPr lang="sk-SK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dirty="0">
                <a:latin typeface="Arial" pitchFamily="34" charset="0"/>
                <a:cs typeface="Arial" pitchFamily="34" charset="0"/>
              </a:rPr>
              <a:t>  ⇄  konjugovaná zásada</a:t>
            </a:r>
          </a:p>
          <a:p>
            <a:pPr marL="566928" indent="-45720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000" dirty="0">
                <a:latin typeface="Arial" pitchFamily="34" charset="0"/>
                <a:cs typeface="Arial" pitchFamily="34" charset="0"/>
              </a:rPr>
              <a:t>			HNO</a:t>
            </a:r>
            <a:r>
              <a:rPr lang="sk-SK" sz="2000" baseline="-25000" dirty="0">
                <a:latin typeface="Arial" pitchFamily="34" charset="0"/>
                <a:cs typeface="Arial" pitchFamily="34" charset="0"/>
              </a:rPr>
              <a:t>2 </a:t>
            </a:r>
            <a:r>
              <a:rPr lang="sk-SK" sz="2000" dirty="0">
                <a:latin typeface="Arial" pitchFamily="34" charset="0"/>
                <a:cs typeface="Arial" pitchFamily="34" charset="0"/>
              </a:rPr>
              <a:t>  -    H</a:t>
            </a:r>
            <a:r>
              <a:rPr lang="sk-SK" sz="20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000" dirty="0">
                <a:latin typeface="Arial" pitchFamily="34" charset="0"/>
                <a:cs typeface="Arial" pitchFamily="34" charset="0"/>
              </a:rPr>
              <a:t>    ⇄    NO</a:t>
            </a:r>
            <a:r>
              <a:rPr lang="sk-SK" sz="20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2000" baseline="30000" dirty="0">
                <a:latin typeface="Arial" pitchFamily="34" charset="0"/>
                <a:cs typeface="Arial" pitchFamily="34" charset="0"/>
              </a:rPr>
              <a:t>-</a:t>
            </a:r>
            <a:endParaRPr lang="sk-SK" sz="1800" baseline="30000" dirty="0">
              <a:latin typeface="Arial" pitchFamily="34" charset="0"/>
              <a:cs typeface="Arial" pitchFamily="34" charset="0"/>
            </a:endParaRP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400" baseline="-25000" dirty="0">
                <a:latin typeface="Arial" pitchFamily="34" charset="0"/>
                <a:cs typeface="Arial" pitchFamily="34" charset="0"/>
              </a:rPr>
              <a:t>       	      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       </a:t>
            </a:r>
            <a:r>
              <a:rPr lang="sk-SK" sz="2400" b="1" baseline="-25000" dirty="0">
                <a:latin typeface="Arial" pitchFamily="34" charset="0"/>
                <a:cs typeface="Arial" pitchFamily="34" charset="0"/>
              </a:rPr>
              <a:t>kyselina 1 </a:t>
            </a:r>
            <a:r>
              <a:rPr lang="sk-SK" sz="2400" baseline="-25000" dirty="0">
                <a:latin typeface="Arial" pitchFamily="34" charset="0"/>
                <a:cs typeface="Arial" pitchFamily="34" charset="0"/>
              </a:rPr>
              <a:t>                   </a:t>
            </a:r>
            <a:r>
              <a:rPr lang="sk-SK" sz="2400" b="1" baseline="-25000" dirty="0" err="1">
                <a:latin typeface="Arial" pitchFamily="34" charset="0"/>
                <a:cs typeface="Arial" pitchFamily="34" charset="0"/>
              </a:rPr>
              <a:t>konjugovaná</a:t>
            </a:r>
            <a:r>
              <a:rPr lang="sk-SK" sz="2400" b="1" baseline="-25000" dirty="0">
                <a:latin typeface="Arial" pitchFamily="34" charset="0"/>
                <a:cs typeface="Arial" pitchFamily="34" charset="0"/>
              </a:rPr>
              <a:t> zásada 1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sk-SK" b="1" dirty="0">
                <a:latin typeface="Arial" pitchFamily="34" charset="0"/>
                <a:cs typeface="Arial" pitchFamily="34" charset="0"/>
              </a:rPr>
              <a:t>Zo zásady </a:t>
            </a:r>
            <a:r>
              <a:rPr lang="sk-SK" dirty="0">
                <a:latin typeface="Arial" pitchFamily="34" charset="0"/>
                <a:cs typeface="Arial" pitchFamily="34" charset="0"/>
              </a:rPr>
              <a:t>prijatím protónu vzniká </a:t>
            </a:r>
            <a:r>
              <a:rPr lang="sk-SK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konjugovaná kyselina</a:t>
            </a:r>
          </a:p>
          <a:p>
            <a:pPr eaLnBrk="1" hangingPunct="1">
              <a:buFont typeface="Wingdings" pitchFamily="2" charset="2"/>
              <a:buChar char="Ø"/>
            </a:pPr>
            <a:endParaRPr lang="sk-SK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buFont typeface="Wingdings 3" pitchFamily="18" charset="2"/>
              <a:buNone/>
            </a:pPr>
            <a:r>
              <a:rPr lang="sk-SK" dirty="0">
                <a:latin typeface="Arial" pitchFamily="34" charset="0"/>
                <a:cs typeface="Arial" pitchFamily="34" charset="0"/>
              </a:rPr>
              <a:t>  zásada + H</a:t>
            </a:r>
            <a:r>
              <a:rPr lang="sk-SK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dirty="0">
                <a:latin typeface="Arial" pitchFamily="34" charset="0"/>
                <a:cs typeface="Arial" pitchFamily="34" charset="0"/>
              </a:rPr>
              <a:t>  ⇄  konjugovaná kyselina</a:t>
            </a: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800" dirty="0">
                <a:latin typeface="Arial" pitchFamily="34" charset="0"/>
                <a:cs typeface="Arial" pitchFamily="34" charset="0"/>
              </a:rPr>
              <a:t>2.              H</a:t>
            </a:r>
            <a:r>
              <a:rPr lang="sk-SK" sz="28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O    +    H</a:t>
            </a:r>
            <a:r>
              <a:rPr lang="sk-SK" sz="28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    ⇄         H</a:t>
            </a:r>
            <a:r>
              <a:rPr lang="sk-SK" sz="2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O</a:t>
            </a:r>
            <a:r>
              <a:rPr lang="sk-SK" sz="28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   </a:t>
            </a: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8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sk-SK" sz="2000" b="1" dirty="0">
                <a:latin typeface="Arial" pitchFamily="34" charset="0"/>
                <a:cs typeface="Arial" pitchFamily="34" charset="0"/>
              </a:rPr>
              <a:t>zásada 2                          </a:t>
            </a:r>
            <a:r>
              <a:rPr lang="sk-SK" sz="2000" b="1" dirty="0" err="1">
                <a:latin typeface="Arial" pitchFamily="34" charset="0"/>
                <a:cs typeface="Arial" pitchFamily="34" charset="0"/>
              </a:rPr>
              <a:t>konjugovaná</a:t>
            </a:r>
            <a:r>
              <a:rPr lang="sk-SK" sz="2000" b="1" dirty="0">
                <a:latin typeface="Arial" pitchFamily="34" charset="0"/>
                <a:cs typeface="Arial" pitchFamily="34" charset="0"/>
              </a:rPr>
              <a:t> kyselina 2</a:t>
            </a:r>
          </a:p>
          <a:p>
            <a:pPr eaLnBrk="1" hangingPunct="1">
              <a:buFont typeface="Wingdings" pitchFamily="2" charset="2"/>
              <a:buChar char="Ø"/>
            </a:pPr>
            <a:endParaRPr lang="sk-SK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-27717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3200" dirty="0">
                <a:solidFill>
                  <a:srgbClr val="FF0000"/>
                </a:solidFill>
                <a:effectLst/>
                <a:latin typeface="Arial Black" pitchFamily="34" charset="0"/>
              </a:rPr>
              <a:t>Pri protolytickej reakcii</a:t>
            </a:r>
          </a:p>
        </p:txBody>
      </p:sp>
      <p:sp>
        <p:nvSpPr>
          <p:cNvPr id="2" name="Obdĺžnik 1"/>
          <p:cNvSpPr/>
          <p:nvPr/>
        </p:nvSpPr>
        <p:spPr>
          <a:xfrm>
            <a:off x="755576" y="1052736"/>
            <a:ext cx="6984776" cy="68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1600" b="1" dirty="0">
                <a:latin typeface="Arial" pitchFamily="34" charset="0"/>
                <a:cs typeface="Arial" pitchFamily="34" charset="0"/>
              </a:rPr>
              <a:t>HNO</a:t>
            </a:r>
            <a:r>
              <a:rPr lang="sk-SK" sz="16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  +  H</a:t>
            </a:r>
            <a:r>
              <a:rPr lang="sk-SK" sz="16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O  ⇄  H</a:t>
            </a:r>
            <a:r>
              <a:rPr lang="sk-SK" sz="1600" b="1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O</a:t>
            </a:r>
            <a:r>
              <a:rPr lang="sk-SK" sz="16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  +  NO</a:t>
            </a:r>
            <a:r>
              <a:rPr lang="sk-SK" sz="16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1600" b="1" baseline="30000" dirty="0">
                <a:latin typeface="Arial" pitchFamily="34" charset="0"/>
                <a:cs typeface="Arial" pitchFamily="34" charset="0"/>
              </a:rPr>
              <a:t>-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600" b="1" baseline="30000" dirty="0">
              <a:latin typeface="Arial" pitchFamily="34" charset="0"/>
              <a:cs typeface="Arial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1600" b="1" baseline="30000" dirty="0">
                <a:latin typeface="Arial" pitchFamily="34" charset="0"/>
                <a:cs typeface="Arial" pitchFamily="34" charset="0"/>
              </a:rPr>
              <a:t>  </a:t>
            </a:r>
            <a:r>
              <a:rPr lang="sk-SK" baseline="30000" dirty="0">
                <a:latin typeface="Arial" pitchFamily="34" charset="0"/>
                <a:cs typeface="Arial" pitchFamily="34" charset="0"/>
              </a:rPr>
              <a:t>môžeme formálne rozdeliť na dve čiastkové reakcie:</a:t>
            </a:r>
            <a:endParaRPr lang="sk-SK" sz="1600" baseline="30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683568" y="620688"/>
            <a:ext cx="7704856" cy="666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800" b="1" dirty="0">
                <a:solidFill>
                  <a:srgbClr val="FF0000"/>
                </a:solidFill>
              </a:rPr>
              <a:t>Protolytickú reakciu môžeme zapísať takto: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2800" b="1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20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4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4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4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200" b="1" dirty="0"/>
              <a:t>        HNO</a:t>
            </a:r>
            <a:r>
              <a:rPr lang="sk-SK" sz="3200" b="1" baseline="-25000" dirty="0"/>
              <a:t>2</a:t>
            </a:r>
            <a:r>
              <a:rPr lang="sk-SK" sz="3200" b="1" dirty="0"/>
              <a:t>  +  H</a:t>
            </a:r>
            <a:r>
              <a:rPr lang="sk-SK" sz="3200" b="1" baseline="-25000" dirty="0"/>
              <a:t>2</a:t>
            </a:r>
            <a:r>
              <a:rPr lang="sk-SK" sz="3200" b="1" dirty="0"/>
              <a:t>O  ⇄  H</a:t>
            </a:r>
            <a:r>
              <a:rPr lang="sk-SK" sz="3200" b="1" baseline="-25000" dirty="0"/>
              <a:t>3</a:t>
            </a:r>
            <a:r>
              <a:rPr lang="sk-SK" sz="3200" b="1" dirty="0"/>
              <a:t>O</a:t>
            </a:r>
            <a:r>
              <a:rPr lang="sk-SK" sz="3200" b="1" baseline="30000" dirty="0"/>
              <a:t>+</a:t>
            </a:r>
            <a:r>
              <a:rPr lang="sk-SK" sz="3200" b="1" dirty="0"/>
              <a:t>  +  NO</a:t>
            </a:r>
            <a:r>
              <a:rPr lang="sk-SK" sz="3200" b="1" baseline="-25000" dirty="0"/>
              <a:t>2</a:t>
            </a:r>
            <a:r>
              <a:rPr lang="sk-SK" sz="3200" b="1" baseline="30000" dirty="0"/>
              <a:t>-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200" b="1" baseline="300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200" b="1" baseline="30000" dirty="0"/>
              <a:t>          kyselina 1       zásada 2      kyselina 2    zásada1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200" b="1" baseline="300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200" b="1" baseline="300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600" b="1" baseline="300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600" b="1" baseline="30000" dirty="0"/>
              <a:t>	</a:t>
            </a:r>
            <a:r>
              <a:rPr lang="sk-SK" sz="3600" baseline="30000" dirty="0"/>
              <a:t>Reakciou kyseliny a zásady vzniká z kyseliny konjugovaná zásada a zo zásady konjugovaná kyselina.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200" dirty="0">
                <a:latin typeface="Arial Black" pitchFamily="34" charset="0"/>
              </a:rPr>
              <a:t>Uvedené dvojice sa nazývajú </a:t>
            </a:r>
            <a:r>
              <a:rPr lang="sk-SK" sz="3200" dirty="0" err="1">
                <a:solidFill>
                  <a:srgbClr val="FF0000"/>
                </a:solidFill>
                <a:latin typeface="Arial Black" pitchFamily="34" charset="0"/>
              </a:rPr>
              <a:t>konjugované</a:t>
            </a:r>
            <a:r>
              <a:rPr lang="sk-SK" sz="3200" dirty="0">
                <a:solidFill>
                  <a:srgbClr val="FF0000"/>
                </a:solidFill>
                <a:latin typeface="Arial Black" pitchFamily="34" charset="0"/>
              </a:rPr>
              <a:t> páry (sú 2).</a:t>
            </a:r>
            <a:endParaRPr lang="sk-SK" sz="3200" b="1" baseline="30000" dirty="0"/>
          </a:p>
          <a:p>
            <a:endParaRPr lang="sk-SK" sz="3200" dirty="0"/>
          </a:p>
        </p:txBody>
      </p:sp>
      <p:grpSp>
        <p:nvGrpSpPr>
          <p:cNvPr id="23" name="Skupina 22"/>
          <p:cNvGrpSpPr/>
          <p:nvPr/>
        </p:nvGrpSpPr>
        <p:grpSpPr>
          <a:xfrm>
            <a:off x="2267744" y="1556792"/>
            <a:ext cx="4752528" cy="864096"/>
            <a:chOff x="2123728" y="1124744"/>
            <a:chExt cx="4752528" cy="864096"/>
          </a:xfrm>
        </p:grpSpPr>
        <p:cxnSp>
          <p:nvCxnSpPr>
            <p:cNvPr id="7" name="Rovná spojnica 6"/>
            <p:cNvCxnSpPr/>
            <p:nvPr/>
          </p:nvCxnSpPr>
          <p:spPr>
            <a:xfrm flipV="1">
              <a:off x="2123728" y="1484784"/>
              <a:ext cx="0" cy="504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Rovná spojnica 8"/>
            <p:cNvCxnSpPr/>
            <p:nvPr/>
          </p:nvCxnSpPr>
          <p:spPr>
            <a:xfrm>
              <a:off x="2123728" y="1484784"/>
              <a:ext cx="47525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Rovná spojnica 10"/>
            <p:cNvCxnSpPr/>
            <p:nvPr/>
          </p:nvCxnSpPr>
          <p:spPr>
            <a:xfrm>
              <a:off x="6876256" y="1484784"/>
              <a:ext cx="0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BlokTextu 18"/>
            <p:cNvSpPr txBox="1"/>
            <p:nvPr/>
          </p:nvSpPr>
          <p:spPr>
            <a:xfrm>
              <a:off x="3203848" y="1124744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         konjugovaný pár 1</a:t>
              </a:r>
            </a:p>
          </p:txBody>
        </p:sp>
      </p:grpSp>
      <p:grpSp>
        <p:nvGrpSpPr>
          <p:cNvPr id="25" name="Skupina 24"/>
          <p:cNvGrpSpPr/>
          <p:nvPr/>
        </p:nvGrpSpPr>
        <p:grpSpPr>
          <a:xfrm>
            <a:off x="3707904" y="3501008"/>
            <a:ext cx="2088232" cy="801380"/>
            <a:chOff x="3707904" y="3068960"/>
            <a:chExt cx="2088232" cy="801380"/>
          </a:xfrm>
        </p:grpSpPr>
        <p:cxnSp>
          <p:nvCxnSpPr>
            <p:cNvPr id="16" name="Rovná spojnica 15"/>
            <p:cNvCxnSpPr/>
            <p:nvPr/>
          </p:nvCxnSpPr>
          <p:spPr>
            <a:xfrm>
              <a:off x="3923928" y="3501008"/>
              <a:ext cx="158417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Skupina 23"/>
            <p:cNvGrpSpPr/>
            <p:nvPr/>
          </p:nvGrpSpPr>
          <p:grpSpPr>
            <a:xfrm>
              <a:off x="3707904" y="3068960"/>
              <a:ext cx="2088232" cy="801380"/>
              <a:chOff x="3707904" y="3068960"/>
              <a:chExt cx="2088232" cy="801380"/>
            </a:xfrm>
          </p:grpSpPr>
          <p:cxnSp>
            <p:nvCxnSpPr>
              <p:cNvPr id="14" name="Rovná spojnica 13"/>
              <p:cNvCxnSpPr/>
              <p:nvPr/>
            </p:nvCxnSpPr>
            <p:spPr>
              <a:xfrm>
                <a:off x="3923928" y="3068960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Rovná spojnica 17"/>
              <p:cNvCxnSpPr/>
              <p:nvPr/>
            </p:nvCxnSpPr>
            <p:spPr>
              <a:xfrm flipV="1">
                <a:off x="5508104" y="3068960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BlokTextu 21"/>
              <p:cNvSpPr txBox="1"/>
              <p:nvPr/>
            </p:nvSpPr>
            <p:spPr>
              <a:xfrm>
                <a:off x="3707904" y="3501008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/>
                  <a:t>konjugovaný pár 2</a:t>
                </a: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ástupný symbol obsahu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04056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endParaRPr lang="sk-SK" sz="2400" dirty="0">
              <a:latin typeface="Arial Black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endParaRPr lang="sk-SK" sz="2400" dirty="0">
              <a:latin typeface="Arial Black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>
                <a:latin typeface="Arial Black" pitchFamily="34" charset="0"/>
              </a:rPr>
              <a:t>kyselina1 + zásada2  ⇄  kyselina2 + zásada1</a:t>
            </a:r>
          </a:p>
          <a:p>
            <a:pPr eaLnBrk="1" hangingPunct="1">
              <a:buFont typeface="Wingdings 3" pitchFamily="18" charset="2"/>
              <a:buNone/>
            </a:pPr>
            <a:endParaRPr lang="sk-SK" sz="2800" b="1" dirty="0"/>
          </a:p>
          <a:p>
            <a:pPr eaLnBrk="1" hangingPunct="1">
              <a:buFont typeface="Wingdings 3" pitchFamily="18" charset="2"/>
              <a:buNone/>
            </a:pPr>
            <a:endParaRPr lang="sk-SK" sz="1600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2800" b="0" dirty="0">
                <a:solidFill>
                  <a:srgbClr val="FF0000"/>
                </a:solidFill>
                <a:effectLst/>
                <a:latin typeface="Arial Black" pitchFamily="34" charset="0"/>
              </a:rPr>
              <a:t>Všeobecný zápis protolytickej reakcie:</a:t>
            </a:r>
          </a:p>
        </p:txBody>
      </p:sp>
      <p:grpSp>
        <p:nvGrpSpPr>
          <p:cNvPr id="13" name="Skupina 12"/>
          <p:cNvGrpSpPr/>
          <p:nvPr/>
        </p:nvGrpSpPr>
        <p:grpSpPr>
          <a:xfrm>
            <a:off x="1331640" y="2708920"/>
            <a:ext cx="6408738" cy="287337"/>
            <a:chOff x="1403350" y="1989138"/>
            <a:chExt cx="6408738" cy="287337"/>
          </a:xfrm>
        </p:grpSpPr>
        <p:sp>
          <p:nvSpPr>
            <p:cNvPr id="16388" name="Line 8"/>
            <p:cNvSpPr>
              <a:spLocks noChangeShapeType="1"/>
            </p:cNvSpPr>
            <p:nvPr/>
          </p:nvSpPr>
          <p:spPr bwMode="auto">
            <a:xfrm>
              <a:off x="1403350" y="198913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sp>
          <p:nvSpPr>
            <p:cNvPr id="16389" name="Line 9"/>
            <p:cNvSpPr>
              <a:spLocks noChangeShapeType="1"/>
            </p:cNvSpPr>
            <p:nvPr/>
          </p:nvSpPr>
          <p:spPr bwMode="auto">
            <a:xfrm>
              <a:off x="1403350" y="2276475"/>
              <a:ext cx="6408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sp>
          <p:nvSpPr>
            <p:cNvPr id="16390" name="Line 10"/>
            <p:cNvSpPr>
              <a:spLocks noChangeShapeType="1"/>
            </p:cNvSpPr>
            <p:nvPr/>
          </p:nvSpPr>
          <p:spPr bwMode="auto">
            <a:xfrm flipV="1">
              <a:off x="7812088" y="198913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</p:grpSp>
      <p:grpSp>
        <p:nvGrpSpPr>
          <p:cNvPr id="12" name="Skupina 11"/>
          <p:cNvGrpSpPr/>
          <p:nvPr/>
        </p:nvGrpSpPr>
        <p:grpSpPr>
          <a:xfrm>
            <a:off x="3347864" y="1988840"/>
            <a:ext cx="2448669" cy="215900"/>
            <a:chOff x="3419475" y="1341438"/>
            <a:chExt cx="2448669" cy="215900"/>
          </a:xfrm>
        </p:grpSpPr>
        <p:sp>
          <p:nvSpPr>
            <p:cNvPr id="16391" name="Line 11"/>
            <p:cNvSpPr>
              <a:spLocks noChangeShapeType="1"/>
            </p:cNvSpPr>
            <p:nvPr/>
          </p:nvSpPr>
          <p:spPr bwMode="auto">
            <a:xfrm flipV="1">
              <a:off x="3419475" y="134143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sp>
          <p:nvSpPr>
            <p:cNvPr id="16392" name="Line 12"/>
            <p:cNvSpPr>
              <a:spLocks noChangeShapeType="1"/>
            </p:cNvSpPr>
            <p:nvPr/>
          </p:nvSpPr>
          <p:spPr bwMode="auto">
            <a:xfrm>
              <a:off x="3419475" y="1341438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cxnSp>
          <p:nvCxnSpPr>
            <p:cNvPr id="11" name="Rovná spojnica 10"/>
            <p:cNvCxnSpPr>
              <a:stCxn id="16392" idx="1"/>
            </p:cNvCxnSpPr>
            <p:nvPr/>
          </p:nvCxnSpPr>
          <p:spPr>
            <a:xfrm>
              <a:off x="5867400" y="1341438"/>
              <a:ext cx="744" cy="215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BlokTextu 13"/>
          <p:cNvSpPr txBox="1"/>
          <p:nvPr/>
        </p:nvSpPr>
        <p:spPr>
          <a:xfrm>
            <a:off x="3347864" y="155679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konjugovaný pár 2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3563888" y="2636912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latin typeface="Arial" pitchFamily="34" charset="0"/>
                <a:cs typeface="Arial" pitchFamily="34" charset="0"/>
              </a:rPr>
              <a:t>konjugovaný pár 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Lidka\Desktop\Obrázok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143000"/>
            <a:ext cx="3178175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 descr="C:\Users\Lidka\Desktop\Obrázok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9563" y="1357313"/>
            <a:ext cx="3325812" cy="386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bdĺžnik 3"/>
          <p:cNvSpPr/>
          <p:nvPr/>
        </p:nvSpPr>
        <p:spPr>
          <a:xfrm>
            <a:off x="3071813" y="1357313"/>
            <a:ext cx="642937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sp>
        <p:nvSpPr>
          <p:cNvPr id="5" name="Zahnutá šípka dolu 4"/>
          <p:cNvSpPr/>
          <p:nvPr/>
        </p:nvSpPr>
        <p:spPr>
          <a:xfrm>
            <a:off x="2714625" y="357188"/>
            <a:ext cx="3786188" cy="7143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7414" name="BlokTextu 6"/>
          <p:cNvSpPr txBox="1">
            <a:spLocks noChangeArrowheads="1"/>
          </p:cNvSpPr>
          <p:nvPr/>
        </p:nvSpPr>
        <p:spPr bwMode="auto">
          <a:xfrm>
            <a:off x="3929063" y="571500"/>
            <a:ext cx="1214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Char char="-"/>
            </a:pPr>
            <a:r>
              <a:rPr lang="sk-SK" sz="2400" b="1" dirty="0"/>
              <a:t>H</a:t>
            </a:r>
            <a:r>
              <a:rPr lang="sk-SK" sz="2400" b="1" baseline="30000" dirty="0"/>
              <a:t>+</a:t>
            </a:r>
            <a:endParaRPr lang="sk-SK" sz="2400" b="1" dirty="0"/>
          </a:p>
        </p:txBody>
      </p:sp>
      <p:sp>
        <p:nvSpPr>
          <p:cNvPr id="17415" name="BlokTextu 8"/>
          <p:cNvSpPr txBox="1">
            <a:spLocks noChangeArrowheads="1"/>
          </p:cNvSpPr>
          <p:nvPr/>
        </p:nvSpPr>
        <p:spPr bwMode="auto">
          <a:xfrm>
            <a:off x="571500" y="5214938"/>
            <a:ext cx="8143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 dirty="0"/>
              <a:t>kyselina                                                      konjugovaná   zásada</a:t>
            </a:r>
          </a:p>
          <a:p>
            <a:pPr algn="ctr"/>
            <a:endParaRPr lang="sk-SK" dirty="0"/>
          </a:p>
          <a:p>
            <a:pPr algn="ctr"/>
            <a:r>
              <a:rPr lang="sk-SK" dirty="0"/>
              <a:t>konjugovaný  pár</a:t>
            </a:r>
          </a:p>
        </p:txBody>
      </p:sp>
      <p:grpSp>
        <p:nvGrpSpPr>
          <p:cNvPr id="17416" name="Skupina 15"/>
          <p:cNvGrpSpPr>
            <a:grpSpLocks/>
          </p:cNvGrpSpPr>
          <p:nvPr/>
        </p:nvGrpSpPr>
        <p:grpSpPr bwMode="auto">
          <a:xfrm>
            <a:off x="1785938" y="5500688"/>
            <a:ext cx="5214937" cy="642937"/>
            <a:chOff x="1785918" y="5786454"/>
            <a:chExt cx="5214974" cy="642942"/>
          </a:xfrm>
        </p:grpSpPr>
        <p:cxnSp>
          <p:nvCxnSpPr>
            <p:cNvPr id="11" name="Rovná spojnica 10"/>
            <p:cNvCxnSpPr/>
            <p:nvPr/>
          </p:nvCxnSpPr>
          <p:spPr>
            <a:xfrm rot="5400000">
              <a:off x="1500166" y="6143644"/>
              <a:ext cx="57150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>
              <a:off x="1785918" y="6429396"/>
              <a:ext cx="521497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ovná spojnica 14"/>
            <p:cNvCxnSpPr/>
            <p:nvPr/>
          </p:nvCxnSpPr>
          <p:spPr>
            <a:xfrm rot="5400000" flipH="1" flipV="1">
              <a:off x="6679420" y="6107926"/>
              <a:ext cx="64294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Lidka\Desktop\Obrázok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785938"/>
            <a:ext cx="3467100" cy="33083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pic>
        <p:nvPicPr>
          <p:cNvPr id="18435" name="Picture 3" descr="C:\Users\Lidka\Desktop\Obrázok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88" y="1214438"/>
            <a:ext cx="3387725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ĺžnik 7"/>
          <p:cNvSpPr/>
          <p:nvPr/>
        </p:nvSpPr>
        <p:spPr>
          <a:xfrm>
            <a:off x="4929188" y="1500188"/>
            <a:ext cx="642937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sp>
        <p:nvSpPr>
          <p:cNvPr id="10" name="Zahnutá šípka dolu 9"/>
          <p:cNvSpPr/>
          <p:nvPr/>
        </p:nvSpPr>
        <p:spPr>
          <a:xfrm>
            <a:off x="2928938" y="428625"/>
            <a:ext cx="2928937" cy="7858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8438" name="BlokTextu 10"/>
          <p:cNvSpPr txBox="1">
            <a:spLocks noChangeArrowheads="1"/>
          </p:cNvSpPr>
          <p:nvPr/>
        </p:nvSpPr>
        <p:spPr bwMode="auto">
          <a:xfrm>
            <a:off x="3857625" y="714375"/>
            <a:ext cx="1071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 sz="2400" b="1" dirty="0"/>
              <a:t>+ H</a:t>
            </a:r>
            <a:r>
              <a:rPr lang="sk-SK" sz="2400" b="1" baseline="30000" dirty="0"/>
              <a:t>+</a:t>
            </a:r>
            <a:endParaRPr lang="sk-SK" sz="2400" b="1" dirty="0"/>
          </a:p>
        </p:txBody>
      </p:sp>
      <p:cxnSp>
        <p:nvCxnSpPr>
          <p:cNvPr id="18" name="Rovná spojnica 17"/>
          <p:cNvCxnSpPr/>
          <p:nvPr/>
        </p:nvCxnSpPr>
        <p:spPr>
          <a:xfrm rot="5400000">
            <a:off x="1857375" y="5786438"/>
            <a:ext cx="4286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/>
          <p:cNvCxnSpPr/>
          <p:nvPr/>
        </p:nvCxnSpPr>
        <p:spPr>
          <a:xfrm>
            <a:off x="2071688" y="6000750"/>
            <a:ext cx="45005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/>
          <p:cNvCxnSpPr/>
          <p:nvPr/>
        </p:nvCxnSpPr>
        <p:spPr>
          <a:xfrm rot="5400000" flipH="1" flipV="1">
            <a:off x="6322219" y="5750719"/>
            <a:ext cx="500062" cy="0"/>
          </a:xfrm>
          <a:prstGeom prst="line">
            <a:avLst/>
          </a:prstGeom>
          <a:ln w="222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2" name="BlokTextu 27"/>
          <p:cNvSpPr txBox="1">
            <a:spLocks noChangeArrowheads="1"/>
          </p:cNvSpPr>
          <p:nvPr/>
        </p:nvSpPr>
        <p:spPr bwMode="auto">
          <a:xfrm>
            <a:off x="1285875" y="5143500"/>
            <a:ext cx="6715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 dirty="0"/>
              <a:t>zásada                                              konjugovaná kyselina</a:t>
            </a:r>
          </a:p>
          <a:p>
            <a:pPr algn="ctr"/>
            <a:endParaRPr lang="sk-SK" dirty="0"/>
          </a:p>
          <a:p>
            <a:pPr algn="ctr"/>
            <a:r>
              <a:rPr lang="sk-SK" dirty="0"/>
              <a:t>konjugovaný pár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láčik 3"/>
          <p:cNvSpPr/>
          <p:nvPr/>
        </p:nvSpPr>
        <p:spPr>
          <a:xfrm>
            <a:off x="0" y="1023810"/>
            <a:ext cx="2592288" cy="2016224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</a:rPr>
              <a:t>Aký odborný názov použijeme pre NH</a:t>
            </a:r>
            <a:r>
              <a:rPr lang="sk-SK" b="1" baseline="-25000" dirty="0">
                <a:solidFill>
                  <a:schemeClr val="tx1"/>
                </a:solidFill>
              </a:rPr>
              <a:t>4</a:t>
            </a:r>
            <a:r>
              <a:rPr lang="sk-SK" b="1" baseline="30000" dirty="0">
                <a:solidFill>
                  <a:schemeClr val="tx1"/>
                </a:solidFill>
              </a:rPr>
              <a:t>+</a:t>
            </a:r>
            <a:r>
              <a:rPr lang="sk-SK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" name="Obláčik 5"/>
          <p:cNvSpPr/>
          <p:nvPr/>
        </p:nvSpPr>
        <p:spPr>
          <a:xfrm>
            <a:off x="539552" y="4264705"/>
            <a:ext cx="2592288" cy="2016224"/>
          </a:xfrm>
          <a:prstGeom prst="cloud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Čo je </a:t>
            </a:r>
            <a:r>
              <a:rPr lang="sk-SK" dirty="0" err="1"/>
              <a:t>amfolyt</a:t>
            </a:r>
            <a:r>
              <a:rPr lang="sk-SK" dirty="0"/>
              <a:t>?</a:t>
            </a:r>
          </a:p>
        </p:txBody>
      </p:sp>
      <p:sp>
        <p:nvSpPr>
          <p:cNvPr id="7" name="Obláčik 6"/>
          <p:cNvSpPr/>
          <p:nvPr/>
        </p:nvSpPr>
        <p:spPr>
          <a:xfrm>
            <a:off x="2225577" y="1846329"/>
            <a:ext cx="2592288" cy="2016224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</a:rPr>
              <a:t>Roztrieďte ku K alebo Z:</a:t>
            </a:r>
          </a:p>
          <a:p>
            <a:pPr algn="ctr"/>
            <a:r>
              <a:rPr lang="sk-SK" b="1" dirty="0">
                <a:solidFill>
                  <a:schemeClr val="tx1"/>
                </a:solidFill>
              </a:rPr>
              <a:t>HNO</a:t>
            </a:r>
            <a:r>
              <a:rPr lang="sk-SK" b="1" baseline="-25000" dirty="0">
                <a:solidFill>
                  <a:schemeClr val="tx1"/>
                </a:solidFill>
              </a:rPr>
              <a:t>2</a:t>
            </a:r>
            <a:r>
              <a:rPr lang="sk-SK" b="1" dirty="0">
                <a:solidFill>
                  <a:schemeClr val="tx1"/>
                </a:solidFill>
              </a:rPr>
              <a:t>, NH</a:t>
            </a:r>
            <a:r>
              <a:rPr lang="sk-SK" b="1" baseline="-25000" dirty="0">
                <a:solidFill>
                  <a:schemeClr val="tx1"/>
                </a:solidFill>
              </a:rPr>
              <a:t>3</a:t>
            </a:r>
            <a:r>
              <a:rPr lang="sk-SK" b="1" dirty="0">
                <a:solidFill>
                  <a:schemeClr val="tx1"/>
                </a:solidFill>
              </a:rPr>
              <a:t>,  HSO</a:t>
            </a:r>
            <a:r>
              <a:rPr lang="sk-SK" b="1" baseline="-25000" dirty="0">
                <a:solidFill>
                  <a:schemeClr val="tx1"/>
                </a:solidFill>
              </a:rPr>
              <a:t>3</a:t>
            </a:r>
            <a:r>
              <a:rPr lang="sk-SK" b="1" baseline="30000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" name="Obláčik 7"/>
          <p:cNvSpPr/>
          <p:nvPr/>
        </p:nvSpPr>
        <p:spPr>
          <a:xfrm>
            <a:off x="3087843" y="4007446"/>
            <a:ext cx="2592288" cy="2016224"/>
          </a:xfrm>
          <a:prstGeom prst="cloud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Čo rozumieme pod pojmom zásada?</a:t>
            </a:r>
          </a:p>
        </p:txBody>
      </p:sp>
      <p:sp>
        <p:nvSpPr>
          <p:cNvPr id="9" name="Obláčik 8"/>
          <p:cNvSpPr/>
          <p:nvPr/>
        </p:nvSpPr>
        <p:spPr>
          <a:xfrm>
            <a:off x="5724128" y="4264705"/>
            <a:ext cx="2592288" cy="201622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Čo je </a:t>
            </a:r>
            <a:r>
              <a:rPr lang="sk-SK" dirty="0" err="1"/>
              <a:t>konjugovanádvojica</a:t>
            </a:r>
            <a:r>
              <a:rPr lang="sk-SK" dirty="0"/>
              <a:t>?</a:t>
            </a:r>
          </a:p>
        </p:txBody>
      </p:sp>
      <p:sp>
        <p:nvSpPr>
          <p:cNvPr id="10" name="Obláčik 9"/>
          <p:cNvSpPr/>
          <p:nvPr/>
        </p:nvSpPr>
        <p:spPr>
          <a:xfrm>
            <a:off x="4572000" y="692696"/>
            <a:ext cx="2592288" cy="2016224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Čo znamená pojem kyselina?</a:t>
            </a:r>
          </a:p>
        </p:txBody>
      </p:sp>
      <p:sp>
        <p:nvSpPr>
          <p:cNvPr id="11" name="Obláčik 10"/>
          <p:cNvSpPr/>
          <p:nvPr/>
        </p:nvSpPr>
        <p:spPr>
          <a:xfrm>
            <a:off x="6372200" y="1955989"/>
            <a:ext cx="2592288" cy="2016224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</a:rPr>
              <a:t>Aký odborný názov použijeme pre OH</a:t>
            </a:r>
            <a:r>
              <a:rPr lang="sk-SK" b="1" baseline="30000" dirty="0">
                <a:solidFill>
                  <a:schemeClr val="tx1"/>
                </a:solidFill>
              </a:rPr>
              <a:t>-</a:t>
            </a:r>
            <a:r>
              <a:rPr lang="sk-SK" b="1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2681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539552" y="836712"/>
            <a:ext cx="7920880" cy="59031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sz="2400" b="1" u="sng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Úloha:</a:t>
            </a:r>
            <a:r>
              <a:rPr lang="sk-SK" sz="2400" b="1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</a:t>
            </a:r>
          </a:p>
          <a:p>
            <a:pPr algn="ctr"/>
            <a:r>
              <a:rPr lang="sk-SK" sz="24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Určte, ktoré látky môžu mať </a:t>
            </a:r>
            <a:r>
              <a:rPr lang="sk-SK" sz="2400" dirty="0" err="1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amfotérne</a:t>
            </a:r>
            <a:r>
              <a:rPr lang="sk-SK" sz="24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vlastnosti  (+/-)  .</a:t>
            </a:r>
          </a:p>
          <a:p>
            <a:pPr algn="ctr"/>
            <a:endParaRPr lang="sk-SK" sz="24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sk-SK" sz="28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</a:t>
            </a:r>
            <a:r>
              <a:rPr lang="sk-SK" sz="2800" b="1" baseline="-25000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  <a:r>
              <a:rPr lang="sk-SK" sz="28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PO</a:t>
            </a:r>
            <a:r>
              <a:rPr lang="sk-SK" sz="2800" b="1" baseline="-25000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4  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</a:t>
            </a:r>
            <a:r>
              <a:rPr lang="sk-SK" sz="2800" b="1" baseline="-25000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2</a:t>
            </a:r>
            <a:r>
              <a:rPr lang="sk-SK" sz="28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O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HCO</a:t>
            </a:r>
            <a:r>
              <a:rPr lang="sk-SK" sz="2800" b="1" baseline="-25000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  <a:r>
              <a:rPr lang="sk-SK" sz="2800" b="1" baseline="30000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-     </a:t>
            </a:r>
            <a:endParaRPr lang="sk-SK" sz="2800" b="1" baseline="30000" dirty="0"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NH</a:t>
            </a:r>
            <a:r>
              <a:rPr lang="sk-SK" sz="2800" b="1" baseline="-25000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 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SO</a:t>
            </a:r>
            <a:r>
              <a:rPr lang="sk-SK" sz="2800" b="1" baseline="-25000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4</a:t>
            </a:r>
            <a:r>
              <a:rPr lang="sk-SK" sz="2800" b="1" baseline="30000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2-   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CH</a:t>
            </a:r>
            <a:r>
              <a:rPr lang="sk-SK" sz="2800" b="1" baseline="-25000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  <a:r>
              <a:rPr lang="sk-SK" sz="28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COOH  CH3COO-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HNO</a:t>
            </a:r>
            <a:r>
              <a:rPr lang="sk-SK" sz="2800" b="1" baseline="-25000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  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8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HPO</a:t>
            </a:r>
            <a:r>
              <a:rPr lang="sk-SK" sz="2800" b="1" baseline="-25000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4</a:t>
            </a:r>
            <a:r>
              <a:rPr lang="sk-SK" sz="2800" b="1" baseline="30000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2-</a:t>
            </a:r>
            <a:r>
              <a:rPr lang="sk-SK" sz="28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   H2PO4-   H3PO4</a:t>
            </a:r>
            <a:endParaRPr lang="sk-SK" sz="2800" dirty="0"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Výsledok vyhľadávania obrázkov pre dopyt pero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957481"/>
            <a:ext cx="1506885" cy="166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30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nám to išlo? </a:t>
            </a:r>
          </a:p>
        </p:txBody>
      </p:sp>
      <p:sp>
        <p:nvSpPr>
          <p:cNvPr id="4" name="Šípka doprava 3"/>
          <p:cNvSpPr/>
          <p:nvPr/>
        </p:nvSpPr>
        <p:spPr>
          <a:xfrm>
            <a:off x="1475656" y="4293096"/>
            <a:ext cx="6984776" cy="2376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rgbClr val="FFFF00"/>
                </a:solidFill>
              </a:rPr>
              <a:t>Ktorá/é z otázok robili najväčší problém?</a:t>
            </a:r>
          </a:p>
        </p:txBody>
      </p:sp>
      <p:pic>
        <p:nvPicPr>
          <p:cNvPr id="1028" name="Picture 4" descr="Výsledok vyhľadávania obrázkov pre dopyt SMAJLI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104" y="2322677"/>
            <a:ext cx="2723604" cy="216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ýsledok vyhľadávania obrázkov pre dopyt SMAJL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322677"/>
            <a:ext cx="2023703" cy="202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ýsledok vyhľadávania obrázkov pre dopyt SMAJLI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82744"/>
            <a:ext cx="2705380" cy="197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54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r>
              <a:rPr lang="sk-SK" dirty="0"/>
              <a:t>Mieru sily kyselín a zásad sa určuje podľa hodnoty DISOCIAČNEJ KONŠTANTY: </a:t>
            </a:r>
          </a:p>
        </p:txBody>
      </p:sp>
      <p:sp>
        <p:nvSpPr>
          <p:cNvPr id="3" name="Obdĺžnik 2"/>
          <p:cNvSpPr/>
          <p:nvPr/>
        </p:nvSpPr>
        <p:spPr>
          <a:xfrm>
            <a:off x="323528" y="2060848"/>
            <a:ext cx="8640960" cy="30469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sk-SK" sz="32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Disociačná</a:t>
            </a:r>
            <a:r>
              <a:rPr lang="sk-SK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konštanta kyseliny (</a:t>
            </a:r>
            <a:r>
              <a:rPr lang="sk-SK" sz="32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acidum</a:t>
            </a:r>
            <a:r>
              <a:rPr lang="sk-SK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  K</a:t>
            </a:r>
            <a:r>
              <a:rPr lang="sk-SK" sz="3200" b="1" baseline="-25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sk-SK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sk-SK" sz="32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-všeobecne sa kyselina označuje HA</a:t>
            </a:r>
          </a:p>
          <a:p>
            <a:r>
              <a:rPr lang="sk-SK" sz="32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sk-SK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32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Disociačná</a:t>
            </a:r>
            <a:r>
              <a:rPr lang="sk-SK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konštanta zásady (báza)  K</a:t>
            </a:r>
            <a:r>
              <a:rPr lang="sk-SK" sz="3200" b="1" baseline="-25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sk-SK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endParaRPr lang="sk-SK" sz="3200" b="1" dirty="0"/>
          </a:p>
        </p:txBody>
      </p:sp>
      <p:sp>
        <p:nvSpPr>
          <p:cNvPr id="12" name="Obdĺžnik 11"/>
          <p:cNvSpPr/>
          <p:nvPr/>
        </p:nvSpPr>
        <p:spPr>
          <a:xfrm>
            <a:off x="457200" y="5517232"/>
            <a:ext cx="7920880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sk-SK" sz="2400" b="1" dirty="0"/>
              <a:t>HODNOTY SÚ UVEDENÉ V TABUĽKÁCH!!!</a:t>
            </a:r>
          </a:p>
        </p:txBody>
      </p:sp>
    </p:spTree>
    <p:extLst>
      <p:ext uri="{BB962C8B-B14F-4D97-AF65-F5344CB8AC3E}">
        <p14:creationId xmlns:p14="http://schemas.microsoft.com/office/powerpoint/2010/main" val="194519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Sú chemické reakcie, pri ktorých je jedna látka schopná protón vodíka (</a:t>
            </a:r>
            <a:r>
              <a:rPr lang="sk-SK" dirty="0">
                <a:solidFill>
                  <a:srgbClr val="FF0000"/>
                </a:solidFill>
              </a:rPr>
              <a:t>H</a:t>
            </a:r>
            <a:r>
              <a:rPr lang="sk-SK" baseline="30000" dirty="0">
                <a:solidFill>
                  <a:srgbClr val="FF0000"/>
                </a:solidFill>
              </a:rPr>
              <a:t>+</a:t>
            </a:r>
            <a:r>
              <a:rPr lang="sk-SK" dirty="0"/>
              <a:t>)odovzdávať a druhá je ho schopná prijímať</a:t>
            </a:r>
          </a:p>
          <a:p>
            <a:endParaRPr lang="sk-SK" b="1" dirty="0"/>
          </a:p>
          <a:p>
            <a:r>
              <a:rPr lang="sk-SK" b="1" dirty="0"/>
              <a:t>Princíp:</a:t>
            </a:r>
            <a:r>
              <a:rPr lang="sk-SK" dirty="0"/>
              <a:t> </a:t>
            </a:r>
            <a:r>
              <a:rPr lang="sk-SK" dirty="0">
                <a:solidFill>
                  <a:srgbClr val="FF0000"/>
                </a:solidFill>
              </a:rPr>
              <a:t>prijímanie alebo odovzdávanie H</a:t>
            </a:r>
            <a:r>
              <a:rPr lang="sk-SK" baseline="300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Acidobázické reakcie</a:t>
            </a:r>
          </a:p>
        </p:txBody>
      </p:sp>
    </p:spTree>
    <p:extLst>
      <p:ext uri="{BB962C8B-B14F-4D97-AF65-F5344CB8AC3E}">
        <p14:creationId xmlns:p14="http://schemas.microsoft.com/office/powerpoint/2010/main" val="235927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9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720576" y="4204487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HODNOTY SÚ UVEDENÉ V TABUĽKÁCH!!!</a:t>
            </a:r>
          </a:p>
        </p:txBody>
      </p:sp>
      <p:cxnSp>
        <p:nvCxnSpPr>
          <p:cNvPr id="6" name="Rovná spojnica 5"/>
          <p:cNvCxnSpPr/>
          <p:nvPr/>
        </p:nvCxnSpPr>
        <p:spPr>
          <a:xfrm flipV="1">
            <a:off x="720576" y="5318549"/>
            <a:ext cx="8423424" cy="8632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Šípka dolu 6"/>
          <p:cNvSpPr/>
          <p:nvPr/>
        </p:nvSpPr>
        <p:spPr>
          <a:xfrm>
            <a:off x="2123728" y="4704838"/>
            <a:ext cx="1900064" cy="16647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1"/>
                </a:solidFill>
              </a:rPr>
              <a:t>10</a:t>
            </a:r>
            <a:r>
              <a:rPr lang="sk-SK" sz="2800" baseline="300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8" name="Šípka dolu 7"/>
          <p:cNvSpPr/>
          <p:nvPr/>
        </p:nvSpPr>
        <p:spPr>
          <a:xfrm>
            <a:off x="5364088" y="4666152"/>
            <a:ext cx="1872208" cy="16647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1"/>
                </a:solidFill>
              </a:rPr>
              <a:t>10</a:t>
            </a:r>
            <a:r>
              <a:rPr lang="sk-SK" sz="2800" baseline="30000" dirty="0">
                <a:solidFill>
                  <a:schemeClr val="tx1"/>
                </a:solidFill>
              </a:rPr>
              <a:t>-2</a:t>
            </a:r>
          </a:p>
        </p:txBody>
      </p:sp>
      <p:sp>
        <p:nvSpPr>
          <p:cNvPr id="9" name="Obojsmerná vodorovná šípka 8"/>
          <p:cNvSpPr/>
          <p:nvPr/>
        </p:nvSpPr>
        <p:spPr>
          <a:xfrm>
            <a:off x="3492884" y="4704838"/>
            <a:ext cx="2376264" cy="58461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Stredne silná K,Z</a:t>
            </a:r>
          </a:p>
        </p:txBody>
      </p:sp>
      <p:sp>
        <p:nvSpPr>
          <p:cNvPr id="10" name="Šípka doľava 9"/>
          <p:cNvSpPr/>
          <p:nvPr/>
        </p:nvSpPr>
        <p:spPr>
          <a:xfrm>
            <a:off x="251520" y="4589421"/>
            <a:ext cx="2276400" cy="86308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Slabá K, Z</a:t>
            </a:r>
          </a:p>
        </p:txBody>
      </p:sp>
      <p:sp>
        <p:nvSpPr>
          <p:cNvPr id="11" name="Šípka doprava 10"/>
          <p:cNvSpPr/>
          <p:nvPr/>
        </p:nvSpPr>
        <p:spPr>
          <a:xfrm>
            <a:off x="6819304" y="4589421"/>
            <a:ext cx="2169616" cy="8154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Silná K,Z</a:t>
            </a:r>
          </a:p>
        </p:txBody>
      </p:sp>
      <p:pic>
        <p:nvPicPr>
          <p:cNvPr id="3074" name="Picture 2" descr="https://oskole.detiamy.sk/media/userfiles/image/Zofia/December/Ch%C3%A9mia/Disocia%C4%8Dn%C3%A1%20kon%C5%A1tanta_html_61987f1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 t="7132" r="5515" b="10139"/>
          <a:stretch/>
        </p:blipFill>
        <p:spPr bwMode="auto">
          <a:xfrm>
            <a:off x="1054100" y="317501"/>
            <a:ext cx="71247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7554552" y="5354553"/>
            <a:ext cx="459904" cy="486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0</a:t>
            </a:r>
          </a:p>
        </p:txBody>
      </p:sp>
      <p:sp>
        <p:nvSpPr>
          <p:cNvPr id="12" name="Mínus 11"/>
          <p:cNvSpPr/>
          <p:nvPr/>
        </p:nvSpPr>
        <p:spPr>
          <a:xfrm>
            <a:off x="485000" y="5635278"/>
            <a:ext cx="1138200" cy="324036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Plus 12"/>
          <p:cNvSpPr/>
          <p:nvPr/>
        </p:nvSpPr>
        <p:spPr>
          <a:xfrm>
            <a:off x="8244408" y="5498519"/>
            <a:ext cx="899592" cy="832368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971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0" y="36240"/>
            <a:ext cx="9144000" cy="365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Úloha:</a:t>
            </a:r>
            <a:r>
              <a:rPr lang="sk-SK" sz="2400" b="1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Označte, či ide o</a:t>
            </a:r>
            <a:r>
              <a:rPr lang="sk-SK" sz="24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kyselinu a zásadu a podľa ich </a:t>
            </a:r>
            <a:r>
              <a:rPr lang="sk-SK" sz="2400" dirty="0" err="1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disociačnej</a:t>
            </a:r>
            <a:r>
              <a:rPr lang="sk-SK" sz="24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konštanty určte jej silu vo </a:t>
            </a:r>
            <a:r>
              <a:rPr lang="sk-SK" sz="2400" dirty="0" err="1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vod.roztokoch</a:t>
            </a:r>
            <a:r>
              <a:rPr lang="sk-SK" sz="24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pri</a:t>
            </a:r>
            <a:r>
              <a:rPr lang="sk-SK" sz="2400" b="1" dirty="0"/>
              <a:t> 25°C</a:t>
            </a:r>
            <a:endParaRPr lang="sk-SK" sz="24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/>
            <a:endParaRPr lang="sk-SK" sz="24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+mj-lt"/>
              <a:buAutoNum type="alphaLcParenR"/>
            </a:pPr>
            <a:endParaRPr lang="sk-SK" sz="2400" b="1" dirty="0">
              <a:solidFill>
                <a:schemeClr val="tx1"/>
              </a:solidFill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pPr lvl="2">
              <a:lnSpc>
                <a:spcPct val="90000"/>
              </a:lnSpc>
              <a:spcAft>
                <a:spcPts val="1200"/>
              </a:spcAft>
            </a:pPr>
            <a:r>
              <a:rPr lang="sk-SK" sz="2400" b="1" dirty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 </a:t>
            </a:r>
            <a:endParaRPr lang="sk-SK" sz="2400" dirty="0"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  <a:p>
            <a:endParaRPr lang="sk-SK" sz="2400" b="1" dirty="0"/>
          </a:p>
        </p:txBody>
      </p:sp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12392"/>
              </p:ext>
            </p:extLst>
          </p:nvPr>
        </p:nvGraphicFramePr>
        <p:xfrm>
          <a:off x="323529" y="764704"/>
          <a:ext cx="8568951" cy="456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9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3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885">
                <a:tc>
                  <a:txBody>
                    <a:bodyPr/>
                    <a:lstStyle/>
                    <a:p>
                      <a:r>
                        <a:rPr lang="sk-SK" sz="1400" dirty="0"/>
                        <a:t>Chemický</a:t>
                      </a:r>
                      <a:r>
                        <a:rPr lang="sk-SK" sz="1400" baseline="0" dirty="0"/>
                        <a:t> vzorec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err="1"/>
                        <a:t>Disociačná</a:t>
                      </a:r>
                      <a:r>
                        <a:rPr lang="sk-SK" sz="1400" dirty="0"/>
                        <a:t> konštanta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885">
                <a:tc>
                  <a:txBody>
                    <a:bodyPr/>
                    <a:lstStyle/>
                    <a:p>
                      <a:r>
                        <a:rPr lang="sk-SK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HCl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1,3.10 </a:t>
                      </a:r>
                      <a:r>
                        <a:rPr lang="sk-SK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Kyselina/zásada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Slabá/stredná/silná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042">
                <a:tc>
                  <a:txBody>
                    <a:bodyPr/>
                    <a:lstStyle/>
                    <a:p>
                      <a:r>
                        <a:rPr lang="sk-SK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sk-SK" sz="24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1,8.10</a:t>
                      </a:r>
                      <a:r>
                        <a:rPr lang="sk-SK" baseline="30000" dirty="0"/>
                        <a:t>-5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/>
                        <a:t>Kyselina/zásada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Slabá/stredná/silná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NaOH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Slabá/stredná/silná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042">
                <a:tc>
                  <a:txBody>
                    <a:bodyPr/>
                    <a:lstStyle/>
                    <a:p>
                      <a:r>
                        <a:rPr lang="sk-SK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2400" b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sk-SK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PO</a:t>
                      </a:r>
                      <a:r>
                        <a:rPr lang="sk-SK" sz="2400" b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/>
                        <a:t>kyselina/zásada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Slabá/stredná/silná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Slabá/stredná/silná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HClO</a:t>
                      </a:r>
                      <a:r>
                        <a:rPr lang="sk-SK" sz="24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/>
                        <a:t>1.10 </a:t>
                      </a:r>
                      <a:r>
                        <a:rPr lang="sk-SK" sz="2800" strike="noStrike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Slabá/stredná/silná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7659">
                <a:tc>
                  <a:txBody>
                    <a:bodyPr/>
                    <a:lstStyle/>
                    <a:p>
                      <a:r>
                        <a:rPr lang="sk-SK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CH3COOH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1,75.10</a:t>
                      </a:r>
                      <a:r>
                        <a:rPr lang="sk-SK" baseline="30000" dirty="0"/>
                        <a:t>-5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Slabá/stredná/silná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34747"/>
              </p:ext>
            </p:extLst>
          </p:nvPr>
        </p:nvGraphicFramePr>
        <p:xfrm>
          <a:off x="323528" y="5085184"/>
          <a:ext cx="856895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9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HIO</a:t>
                      </a:r>
                      <a:r>
                        <a:rPr lang="sk-SK" sz="3200" b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/>
                        <a:t>2,82.10 </a:t>
                      </a:r>
                      <a:r>
                        <a:rPr lang="sk-SK" sz="2000" strike="noStrike" baseline="30000" dirty="0"/>
                        <a:t>-2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Slabá/stredná/silná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75111"/>
              </p:ext>
            </p:extLst>
          </p:nvPr>
        </p:nvGraphicFramePr>
        <p:xfrm>
          <a:off x="323528" y="5661248"/>
          <a:ext cx="856895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3200" b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sk-SK" sz="32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/>
                        <a:t>9,10.10</a:t>
                      </a:r>
                      <a:r>
                        <a:rPr lang="sk-SK" sz="2000" baseline="30000" dirty="0"/>
                        <a:t>-8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Slabá/stredná/silná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92070"/>
              </p:ext>
            </p:extLst>
          </p:nvPr>
        </p:nvGraphicFramePr>
        <p:xfrm>
          <a:off x="323529" y="6217920"/>
          <a:ext cx="856895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6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2400" b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sk-SK" sz="24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CO3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/>
                        <a:t>4,45.10</a:t>
                      </a:r>
                      <a:r>
                        <a:rPr lang="sk-SK" sz="2000" baseline="30000" dirty="0"/>
                        <a:t>-7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Slabá/stredná/silná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987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683568" y="548680"/>
            <a:ext cx="7056784" cy="14401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u="sng" dirty="0"/>
              <a:t>Silné zásady:</a:t>
            </a:r>
          </a:p>
          <a:p>
            <a:pPr algn="ctr"/>
            <a:r>
              <a:rPr lang="sk-SK" sz="2400" dirty="0" err="1"/>
              <a:t>NaOH</a:t>
            </a:r>
            <a:r>
              <a:rPr lang="sk-SK" sz="2400" dirty="0"/>
              <a:t>, KOH, </a:t>
            </a:r>
            <a:r>
              <a:rPr lang="sk-SK" sz="2400" dirty="0" err="1"/>
              <a:t>CsOH</a:t>
            </a:r>
            <a:r>
              <a:rPr lang="sk-SK" sz="2400" dirty="0"/>
              <a:t> – najsilnejšia zásada</a:t>
            </a:r>
          </a:p>
          <a:p>
            <a:pPr algn="ctr"/>
            <a:r>
              <a:rPr lang="sk-SK" sz="2400" dirty="0"/>
              <a:t>Žieraviny, leptajú, hygroskopické – pohlcujú vzdušnú vlhkosť  </a:t>
            </a:r>
          </a:p>
        </p:txBody>
      </p:sp>
      <p:sp>
        <p:nvSpPr>
          <p:cNvPr id="3" name="Zaoblený obdĺžnik 2"/>
          <p:cNvSpPr/>
          <p:nvPr/>
        </p:nvSpPr>
        <p:spPr>
          <a:xfrm>
            <a:off x="162743" y="2988155"/>
            <a:ext cx="7488832" cy="10741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u="sng" dirty="0"/>
              <a:t>Silné</a:t>
            </a:r>
            <a:r>
              <a:rPr lang="sk-SK" sz="2400" dirty="0"/>
              <a:t> </a:t>
            </a:r>
            <a:r>
              <a:rPr lang="sk-SK" sz="2400" u="sng" dirty="0"/>
              <a:t>kyseliny</a:t>
            </a:r>
            <a:r>
              <a:rPr lang="sk-SK" sz="2400" dirty="0"/>
              <a:t>:</a:t>
            </a:r>
          </a:p>
          <a:p>
            <a:pPr algn="ctr"/>
            <a:r>
              <a:rPr lang="sk-SK" sz="2400" b="1" dirty="0" err="1"/>
              <a:t>HCl</a:t>
            </a:r>
            <a:r>
              <a:rPr lang="sk-SK" sz="2400" b="1" dirty="0"/>
              <a:t> (kyselina soľná), H</a:t>
            </a:r>
            <a:r>
              <a:rPr lang="sk-SK" sz="2400" b="1" baseline="-25000" dirty="0"/>
              <a:t>2</a:t>
            </a:r>
            <a:r>
              <a:rPr lang="sk-SK" sz="2400" b="1" dirty="0"/>
              <a:t>SO</a:t>
            </a:r>
            <a:r>
              <a:rPr lang="sk-SK" sz="2400" b="1" baseline="-25000" dirty="0"/>
              <a:t>4</a:t>
            </a:r>
            <a:r>
              <a:rPr lang="sk-SK" sz="2400" b="1" dirty="0"/>
              <a:t>, HNO</a:t>
            </a:r>
            <a:r>
              <a:rPr lang="sk-SK" sz="2400" b="1" baseline="-25000" dirty="0"/>
              <a:t>3</a:t>
            </a:r>
            <a:r>
              <a:rPr lang="sk-SK" sz="2400" b="1" dirty="0"/>
              <a:t>, HClO</a:t>
            </a:r>
            <a:r>
              <a:rPr lang="sk-SK" sz="2400" b="1" baseline="-25000" dirty="0"/>
              <a:t>4</a:t>
            </a:r>
            <a:r>
              <a:rPr lang="sk-SK" sz="2400" b="1" dirty="0"/>
              <a:t>, HI  </a:t>
            </a:r>
          </a:p>
          <a:p>
            <a:pPr algn="ctr"/>
            <a:endParaRPr lang="sk-SK" sz="2400" dirty="0"/>
          </a:p>
        </p:txBody>
      </p:sp>
      <p:sp>
        <p:nvSpPr>
          <p:cNvPr id="4" name="Zaoblený obdĺžnik 3"/>
          <p:cNvSpPr/>
          <p:nvPr/>
        </p:nvSpPr>
        <p:spPr>
          <a:xfrm>
            <a:off x="734368" y="2072804"/>
            <a:ext cx="3117676" cy="8521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/>
          </a:p>
          <a:p>
            <a:pPr algn="ctr"/>
            <a:r>
              <a:rPr lang="sk-SK" b="1" u="sng" dirty="0"/>
              <a:t>Slabé zásady:</a:t>
            </a:r>
          </a:p>
          <a:p>
            <a:pPr algn="ctr"/>
            <a:r>
              <a:rPr lang="sk-SK" sz="2800" dirty="0"/>
              <a:t>NH</a:t>
            </a:r>
            <a:r>
              <a:rPr lang="sk-SK" sz="2800" baseline="-25000" dirty="0"/>
              <a:t>3</a:t>
            </a:r>
            <a:r>
              <a:rPr lang="sk-SK" sz="2800" dirty="0"/>
              <a:t>   </a:t>
            </a:r>
          </a:p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155574" y="4080717"/>
            <a:ext cx="3751585" cy="8793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/>
          </a:p>
          <a:p>
            <a:pPr algn="ctr"/>
            <a:endParaRPr lang="sk-SK" b="1" u="sng" dirty="0"/>
          </a:p>
          <a:p>
            <a:pPr algn="ctr"/>
            <a:r>
              <a:rPr lang="sk-SK" b="1" u="sng" dirty="0"/>
              <a:t>Slabé kyseliny:</a:t>
            </a:r>
          </a:p>
          <a:p>
            <a:pPr algn="ctr"/>
            <a:r>
              <a:rPr lang="sk-SK" sz="2400" dirty="0"/>
              <a:t>H</a:t>
            </a:r>
            <a:r>
              <a:rPr lang="sk-SK" sz="2400" baseline="-25000" dirty="0"/>
              <a:t>2</a:t>
            </a:r>
            <a:r>
              <a:rPr lang="sk-SK" sz="2400" dirty="0"/>
              <a:t>CO</a:t>
            </a:r>
            <a:r>
              <a:rPr lang="sk-SK" sz="2400" baseline="-25000" dirty="0"/>
              <a:t>3</a:t>
            </a:r>
            <a:r>
              <a:rPr lang="sk-SK" sz="2400" dirty="0"/>
              <a:t>, H</a:t>
            </a:r>
            <a:r>
              <a:rPr lang="sk-SK" sz="2400" baseline="-25000" dirty="0"/>
              <a:t>2</a:t>
            </a:r>
            <a:r>
              <a:rPr lang="sk-SK" sz="2400" dirty="0"/>
              <a:t>S, CH</a:t>
            </a:r>
            <a:r>
              <a:rPr lang="sk-SK" sz="2400" baseline="-25000" dirty="0"/>
              <a:t>3</a:t>
            </a:r>
            <a:r>
              <a:rPr lang="sk-SK" sz="2400" dirty="0"/>
              <a:t>COOH  </a:t>
            </a:r>
          </a:p>
          <a:p>
            <a:pPr algn="ctr"/>
            <a:endParaRPr lang="sk-SK" dirty="0"/>
          </a:p>
          <a:p>
            <a:pPr algn="ctr"/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3966787" y="4080717"/>
            <a:ext cx="3476387" cy="12961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/>
          </a:p>
          <a:p>
            <a:pPr algn="ctr"/>
            <a:endParaRPr lang="sk-SK" b="1" u="sng" dirty="0">
              <a:solidFill>
                <a:schemeClr val="tx1"/>
              </a:solidFill>
            </a:endParaRPr>
          </a:p>
          <a:p>
            <a:pPr algn="ctr"/>
            <a:r>
              <a:rPr lang="sk-SK" b="1" u="sng" dirty="0">
                <a:solidFill>
                  <a:schemeClr val="tx1"/>
                </a:solidFill>
              </a:rPr>
              <a:t>Stredne silné kyseliny</a:t>
            </a:r>
            <a:r>
              <a:rPr lang="sk-SK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sk-SK" sz="2400" dirty="0">
                <a:solidFill>
                  <a:schemeClr val="tx1"/>
                </a:solidFill>
              </a:rPr>
              <a:t>H</a:t>
            </a:r>
            <a:r>
              <a:rPr lang="sk-SK" sz="2400" baseline="-25000" dirty="0">
                <a:solidFill>
                  <a:schemeClr val="tx1"/>
                </a:solidFill>
              </a:rPr>
              <a:t>3</a:t>
            </a:r>
            <a:r>
              <a:rPr lang="sk-SK" sz="2400" dirty="0">
                <a:solidFill>
                  <a:schemeClr val="tx1"/>
                </a:solidFill>
              </a:rPr>
              <a:t>PO</a:t>
            </a:r>
            <a:r>
              <a:rPr lang="sk-SK" sz="2400" baseline="-25000" dirty="0">
                <a:solidFill>
                  <a:schemeClr val="tx1"/>
                </a:solidFill>
              </a:rPr>
              <a:t>4</a:t>
            </a:r>
            <a:r>
              <a:rPr lang="sk-SK" sz="2400" dirty="0">
                <a:solidFill>
                  <a:schemeClr val="tx1"/>
                </a:solidFill>
              </a:rPr>
              <a:t>, HF, </a:t>
            </a:r>
          </a:p>
          <a:p>
            <a:pPr algn="ctr"/>
            <a:r>
              <a:rPr lang="sk-SK" sz="2400" dirty="0">
                <a:solidFill>
                  <a:schemeClr val="tx1"/>
                </a:solidFill>
              </a:rPr>
              <a:t>HCOOH (</a:t>
            </a:r>
            <a:r>
              <a:rPr lang="sk-SK" sz="2400" dirty="0" err="1">
                <a:solidFill>
                  <a:schemeClr val="tx1"/>
                </a:solidFill>
              </a:rPr>
              <a:t>k.mravčia</a:t>
            </a:r>
            <a:r>
              <a:rPr lang="sk-SK" sz="2400" dirty="0">
                <a:solidFill>
                  <a:schemeClr val="tx1"/>
                </a:solidFill>
              </a:rPr>
              <a:t>)  </a:t>
            </a:r>
          </a:p>
          <a:p>
            <a:pPr algn="ctr"/>
            <a:endParaRPr lang="sk-SK" dirty="0"/>
          </a:p>
          <a:p>
            <a:pPr algn="ctr"/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563129" y="5661248"/>
            <a:ext cx="8395797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accent2">
                    <a:lumMod val="75000"/>
                  </a:schemeClr>
                </a:solidFill>
              </a:rPr>
              <a:t>Vždy lejeme kyselinu (čerta) (pridávame zásadu) do vody!!! Nie naopak!!!! pohlcuje vodu a prskala by!! </a:t>
            </a:r>
          </a:p>
        </p:txBody>
      </p:sp>
      <p:pic>
        <p:nvPicPr>
          <p:cNvPr id="8194" name="Picture 2" descr="Hydroxid sodný – Wikiped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388" y="1662088"/>
            <a:ext cx="1632081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ydroxid sodný / louh - perličky 1 kg, NaOH, 99 %, CAS 1310-73-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0" t="6342" r="26330" b="7531"/>
          <a:stretch/>
        </p:blipFill>
        <p:spPr bwMode="auto">
          <a:xfrm>
            <a:off x="7615906" y="445542"/>
            <a:ext cx="1312032" cy="244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" name="AutoShape 8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1" name="AutoShape 10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206" name="Picture 14" descr="Absolvoval hadičky na modrom pozadí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6" t="14362" r="14609" b="8305"/>
          <a:stretch/>
        </p:blipFill>
        <p:spPr bwMode="auto">
          <a:xfrm>
            <a:off x="7635006" y="3262460"/>
            <a:ext cx="14351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Plyšový čert návlek na golfovú palicu 38 cm | Bejbynet.S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830" y="2894112"/>
            <a:ext cx="722184" cy="96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07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tor: Mgr. Zuzana Szocsová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 b="6834"/>
          <a:stretch/>
        </p:blipFill>
        <p:spPr bwMode="auto">
          <a:xfrm>
            <a:off x="1763688" y="2195066"/>
            <a:ext cx="5277966" cy="373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ĺžnik 2"/>
          <p:cNvSpPr/>
          <p:nvPr/>
        </p:nvSpPr>
        <p:spPr>
          <a:xfrm>
            <a:off x="971600" y="1593875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err="1"/>
              <a:t>Disociačná</a:t>
            </a:r>
            <a:r>
              <a:rPr lang="sk-SK" sz="2400" dirty="0"/>
              <a:t> konštanta kyseliny sa vyjadruje nasledovne:</a:t>
            </a:r>
          </a:p>
        </p:txBody>
      </p:sp>
      <p:sp>
        <p:nvSpPr>
          <p:cNvPr id="4" name="Obdĺžnik 3"/>
          <p:cNvSpPr/>
          <p:nvPr/>
        </p:nvSpPr>
        <p:spPr>
          <a:xfrm>
            <a:off x="953147" y="265508"/>
            <a:ext cx="7416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Napríklad: disociácia </a:t>
            </a:r>
            <a:r>
              <a:rPr lang="sk-SK" sz="2400" dirty="0"/>
              <a:t>(rozčlenenie na svoje ióny) </a:t>
            </a:r>
            <a:r>
              <a:rPr lang="pt-BR" sz="2400" dirty="0"/>
              <a:t>HCl vo vode:</a:t>
            </a:r>
          </a:p>
          <a:p>
            <a:r>
              <a:rPr lang="pt-BR" sz="2400" dirty="0"/>
              <a:t> </a:t>
            </a:r>
            <a:r>
              <a:rPr lang="sk-SK" sz="2400" dirty="0"/>
              <a:t>                </a:t>
            </a:r>
            <a:r>
              <a:rPr lang="pt-BR" sz="3200" b="1" dirty="0"/>
              <a:t>HCl + H</a:t>
            </a:r>
            <a:r>
              <a:rPr lang="pt-BR" sz="3200" b="1" baseline="-25000" dirty="0"/>
              <a:t>2</a:t>
            </a:r>
            <a:r>
              <a:rPr lang="pt-BR" sz="3200" b="1" dirty="0"/>
              <a:t>O ↔ Cl</a:t>
            </a:r>
            <a:r>
              <a:rPr lang="pt-BR" sz="3200" b="1" baseline="30000" dirty="0"/>
              <a:t>-</a:t>
            </a:r>
            <a:r>
              <a:rPr lang="pt-BR" sz="3200" b="1" dirty="0"/>
              <a:t> + H</a:t>
            </a:r>
            <a:r>
              <a:rPr lang="pt-BR" sz="3200" b="1" baseline="-25000" dirty="0"/>
              <a:t>3</a:t>
            </a:r>
            <a:r>
              <a:rPr lang="pt-BR" sz="3200" b="1" dirty="0"/>
              <a:t>O</a:t>
            </a:r>
            <a:r>
              <a:rPr lang="pt-BR" sz="3200" b="1" baseline="30000" dirty="0"/>
              <a:t>+</a:t>
            </a:r>
            <a:endParaRPr lang="pt-BR" sz="3200" dirty="0"/>
          </a:p>
        </p:txBody>
      </p:sp>
      <p:sp>
        <p:nvSpPr>
          <p:cNvPr id="5" name="Zaoblený obdĺžnik 4"/>
          <p:cNvSpPr/>
          <p:nvPr/>
        </p:nvSpPr>
        <p:spPr>
          <a:xfrm>
            <a:off x="6102195" y="4424908"/>
            <a:ext cx="2843808" cy="7200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(</a:t>
            </a:r>
            <a:r>
              <a:rPr lang="sk-SK" dirty="0" err="1"/>
              <a:t>oxóniových</a:t>
            </a:r>
            <a:r>
              <a:rPr lang="sk-SK" dirty="0"/>
              <a:t> katiónov)</a:t>
            </a:r>
          </a:p>
        </p:txBody>
      </p:sp>
      <p:sp>
        <p:nvSpPr>
          <p:cNvPr id="7" name="Zaoblený obdĺžnik 6"/>
          <p:cNvSpPr/>
          <p:nvPr/>
        </p:nvSpPr>
        <p:spPr>
          <a:xfrm>
            <a:off x="6048672" y="3704828"/>
            <a:ext cx="2843808" cy="7200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(</a:t>
            </a:r>
            <a:r>
              <a:rPr lang="sk-SK" dirty="0" err="1"/>
              <a:t>chloridových</a:t>
            </a:r>
            <a:r>
              <a:rPr lang="sk-SK" dirty="0"/>
              <a:t> aniónov)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6102195" y="5160714"/>
            <a:ext cx="2843808" cy="7200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Kyseliny chlorovodíkovej</a:t>
            </a:r>
          </a:p>
        </p:txBody>
      </p:sp>
      <p:sp>
        <p:nvSpPr>
          <p:cNvPr id="6" name="Oblak 5"/>
          <p:cNvSpPr/>
          <p:nvPr/>
        </p:nvSpPr>
        <p:spPr>
          <a:xfrm>
            <a:off x="5724128" y="2060848"/>
            <a:ext cx="3168352" cy="16561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u="sng" dirty="0">
                <a:solidFill>
                  <a:srgbClr val="FFFF00"/>
                </a:solidFill>
              </a:rPr>
              <a:t>PRODUKTY</a:t>
            </a:r>
          </a:p>
          <a:p>
            <a:pPr algn="ctr"/>
            <a:r>
              <a:rPr lang="sk-SK" sz="2400" dirty="0">
                <a:solidFill>
                  <a:srgbClr val="FFFF00"/>
                </a:solidFill>
              </a:rPr>
              <a:t>REAKTANTY</a:t>
            </a:r>
          </a:p>
        </p:txBody>
      </p:sp>
      <p:sp>
        <p:nvSpPr>
          <p:cNvPr id="9" name="Obdĺžnik 8"/>
          <p:cNvSpPr/>
          <p:nvPr/>
        </p:nvSpPr>
        <p:spPr>
          <a:xfrm>
            <a:off x="8100392" y="227687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>
                <a:ln/>
                <a:solidFill>
                  <a:schemeClr val="accent3"/>
                </a:solidFill>
                <a:effectLst/>
              </a:rPr>
              <a:t>!!!</a:t>
            </a:r>
          </a:p>
        </p:txBody>
      </p:sp>
      <p:sp>
        <p:nvSpPr>
          <p:cNvPr id="10" name="Obdĺžnik 9"/>
          <p:cNvSpPr/>
          <p:nvPr/>
        </p:nvSpPr>
        <p:spPr>
          <a:xfrm>
            <a:off x="421653" y="5859164"/>
            <a:ext cx="8571578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>
                <a:ln/>
                <a:solidFill>
                  <a:schemeClr val="accent3"/>
                </a:solidFill>
                <a:effectLst/>
              </a:rPr>
              <a:t>[ ] čítame koncentrácia !!!</a:t>
            </a:r>
          </a:p>
        </p:txBody>
      </p:sp>
    </p:spTree>
    <p:extLst>
      <p:ext uri="{BB962C8B-B14F-4D97-AF65-F5344CB8AC3E}">
        <p14:creationId xmlns:p14="http://schemas.microsoft.com/office/powerpoint/2010/main" val="2945823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98723" y="285620"/>
            <a:ext cx="8084393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</a:rPr>
              <a:t>Napríklad </a:t>
            </a:r>
            <a:r>
              <a:rPr kumimoji="0" lang="sk-SK" altLang="sk-SK" sz="3200" b="0" i="0" u="none" strike="noStrike" cap="none" normalizeH="0" baseline="0" dirty="0" err="1">
                <a:ln>
                  <a:noFill/>
                </a:ln>
                <a:effectLst/>
                <a:latin typeface="Arial" charset="0"/>
                <a:cs typeface="Arial" charset="0"/>
              </a:rPr>
              <a:t>dis</a:t>
            </a:r>
            <a:r>
              <a:rPr kumimoji="0" lang="sk-SK" altLang="sk-SK" sz="3200" b="0" i="0" u="none" strike="noStrike" cap="none" normalizeH="0" baseline="0" dirty="0" err="1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ociácia</a:t>
            </a:r>
            <a:r>
              <a:rPr kumimoji="0" lang="sk-SK" altLang="sk-SK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NH</a:t>
            </a:r>
            <a:r>
              <a:rPr kumimoji="0" lang="sk-SK" altLang="sk-SK" sz="3200" b="0" i="0" u="none" strike="noStrike" cap="none" normalizeH="0" baseline="-3000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3</a:t>
            </a:r>
            <a:r>
              <a:rPr kumimoji="0" lang="sk-SK" altLang="sk-SK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vo vode: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4800" b="1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NH</a:t>
            </a:r>
            <a:r>
              <a:rPr kumimoji="0" lang="sk-SK" altLang="sk-SK" sz="4800" b="1" i="0" u="none" strike="noStrike" cap="none" normalizeH="0" baseline="-3000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3</a:t>
            </a:r>
            <a:r>
              <a:rPr kumimoji="0" lang="sk-SK" altLang="sk-SK" sz="4800" b="1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+ H</a:t>
            </a:r>
            <a:r>
              <a:rPr kumimoji="0" lang="sk-SK" altLang="sk-SK" sz="4800" b="1" i="0" u="none" strike="noStrike" cap="none" normalizeH="0" baseline="-3000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2</a:t>
            </a:r>
            <a:r>
              <a:rPr kumimoji="0" lang="sk-SK" altLang="sk-SK" sz="4800" b="1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O ↔ NH</a:t>
            </a:r>
            <a:r>
              <a:rPr kumimoji="0" lang="sk-SK" altLang="sk-SK" sz="4800" b="1" i="0" u="none" strike="noStrike" cap="none" normalizeH="0" baseline="-3000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4</a:t>
            </a:r>
            <a:r>
              <a:rPr kumimoji="0" lang="sk-SK" altLang="sk-SK" sz="4800" b="1" i="0" u="none" strike="noStrike" cap="none" normalizeH="0" baseline="3000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+</a:t>
            </a:r>
            <a:r>
              <a:rPr kumimoji="0" lang="sk-SK" altLang="sk-SK" sz="4800" b="1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+ OH</a:t>
            </a:r>
            <a:r>
              <a:rPr kumimoji="0" lang="sk-SK" altLang="sk-SK" sz="4800" b="1" i="0" u="none" strike="noStrike" cap="none" normalizeH="0" baseline="3000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-</a:t>
            </a:r>
            <a:endParaRPr kumimoji="0" lang="sk-SK" altLang="sk-SK" sz="4800" b="0" i="0" u="none" strike="noStrike" cap="none" normalizeH="0" baseline="0" dirty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2400" b="0" i="0" u="none" strike="noStrike" cap="none" normalizeH="0" baseline="0" dirty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Zapíšte,</a:t>
            </a:r>
            <a:r>
              <a:rPr kumimoji="0" lang="sk-SK" altLang="sk-SK" sz="2400" b="0" i="0" u="none" strike="noStrike" cap="none" normalizeH="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ako by ste 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vyjadrili 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disociačnú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konštantu</a:t>
            </a:r>
            <a:r>
              <a:rPr kumimoji="0" lang="sk-SK" altLang="sk-SK" sz="2400" b="0" i="0" u="none" strike="noStrike" cap="none" normalizeH="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zásady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 </a:t>
            </a:r>
            <a:endParaRPr kumimoji="0" lang="sk-SK" altLang="sk-SK" sz="2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Zaoblený obdĺžnik 1"/>
          <p:cNvSpPr/>
          <p:nvPr/>
        </p:nvSpPr>
        <p:spPr>
          <a:xfrm>
            <a:off x="683568" y="2924944"/>
            <a:ext cx="7704856" cy="3600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3175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utor: Mgr. Zuzana Szocsová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5" r="11238"/>
          <a:stretch/>
        </p:blipFill>
        <p:spPr bwMode="auto">
          <a:xfrm>
            <a:off x="3419872" y="1196752"/>
            <a:ext cx="5231982" cy="552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Šípka doprava 2"/>
          <p:cNvSpPr/>
          <p:nvPr/>
        </p:nvSpPr>
        <p:spPr>
          <a:xfrm>
            <a:off x="611560" y="260648"/>
            <a:ext cx="3384376" cy="20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Skontrolujeme sa</a:t>
            </a:r>
            <a:r>
              <a:rPr lang="sk-SK" dirty="0"/>
              <a:t> </a:t>
            </a:r>
            <a:r>
              <a:rPr lang="sk-SK" sz="2400" dirty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70063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88222"/>
          </a:xfrm>
        </p:spPr>
        <p:txBody>
          <a:bodyPr/>
          <a:lstStyle/>
          <a:p>
            <a:r>
              <a:rPr lang="sk-SK" b="1" u="sng" dirty="0">
                <a:latin typeface="Arial" pitchFamily="34" charset="0"/>
                <a:cs typeface="Arial" pitchFamily="34" charset="0"/>
              </a:rPr>
              <a:t>Silné kyseliny 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odštepujú protóny </a:t>
            </a:r>
            <a:r>
              <a:rPr lang="sk-SK" b="1" u="sng" dirty="0">
                <a:latin typeface="Arial" pitchFamily="34" charset="0"/>
                <a:cs typeface="Arial" pitchFamily="34" charset="0"/>
              </a:rPr>
              <a:t>veľmi ľahko 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(v roztoku sú takmer </a:t>
            </a:r>
            <a:r>
              <a:rPr lang="sk-SK" b="1" u="sng" dirty="0">
                <a:latin typeface="Arial" pitchFamily="34" charset="0"/>
                <a:cs typeface="Arial" pitchFamily="34" charset="0"/>
              </a:rPr>
              <a:t>úplne disociované na svoje ióny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buNone/>
            </a:pPr>
            <a:r>
              <a:rPr lang="sk-SK" dirty="0">
                <a:latin typeface="Arial" pitchFamily="34" charset="0"/>
                <a:cs typeface="Arial" pitchFamily="34" charset="0"/>
              </a:rPr>
              <a:t>	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Napr.: kyselina chloristá, jodovodíková, bromovodíková, </a:t>
            </a:r>
          </a:p>
          <a:p>
            <a:pPr>
              <a:buNone/>
            </a:pPr>
            <a:r>
              <a:rPr lang="sk-SK" sz="2400" dirty="0">
                <a:latin typeface="Arial" pitchFamily="34" charset="0"/>
                <a:cs typeface="Arial" pitchFamily="34" charset="0"/>
              </a:rPr>
              <a:t>		    chlorovodíková, dusičná, sírová.</a:t>
            </a:r>
          </a:p>
          <a:p>
            <a:pPr>
              <a:buNone/>
            </a:pPr>
            <a:endParaRPr lang="sk-SK" sz="1600" dirty="0">
              <a:latin typeface="Arial" pitchFamily="34" charset="0"/>
              <a:cs typeface="Arial" pitchFamily="34" charset="0"/>
            </a:endParaRPr>
          </a:p>
          <a:p>
            <a:r>
              <a:rPr lang="sk-SK" b="1" u="sng" dirty="0">
                <a:latin typeface="Arial" pitchFamily="34" charset="0"/>
                <a:cs typeface="Arial" pitchFamily="34" charset="0"/>
              </a:rPr>
              <a:t>Slabé kyseliny 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uvoľňujú protóny veľmi ťažko, ich disociácia je len čiastočná.</a:t>
            </a:r>
          </a:p>
          <a:p>
            <a:pPr>
              <a:buNone/>
            </a:pPr>
            <a:r>
              <a:rPr lang="sk-SK" sz="2400" dirty="0">
                <a:latin typeface="Arial" pitchFamily="34" charset="0"/>
                <a:cs typeface="Arial" pitchFamily="34" charset="0"/>
              </a:rPr>
              <a:t>	Napr.: kyselina sulfánová, kyanovodíková, octová, 		    uhličitá.     </a:t>
            </a:r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b="0" dirty="0">
                <a:solidFill>
                  <a:srgbClr val="FF0000"/>
                </a:solidFill>
                <a:effectLst/>
                <a:latin typeface="Arial Black" pitchFamily="34" charset="0"/>
                <a:cs typeface="Arial" pitchFamily="34" charset="0"/>
              </a:rPr>
              <a:t>Sila kyselín </a:t>
            </a:r>
            <a:endParaRPr lang="sk-SK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5737840"/>
          </a:xfrm>
          <a:effectLst>
            <a:glow rad="139700">
              <a:schemeClr val="accent6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pPr eaLnBrk="1" hangingPunct="1"/>
            <a:r>
              <a:rPr lang="sk-SK" sz="31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Reakcia vodných roztokov kyselín a zásad sa nazýva </a:t>
            </a:r>
            <a:r>
              <a:rPr lang="sk-SK" sz="31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neutralizácia</a:t>
            </a:r>
            <a:r>
              <a:rPr lang="sk-SK" sz="31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b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lang="sk-SK" sz="16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Napríklad:</a:t>
            </a:r>
            <a:b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31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HCl</a:t>
            </a:r>
            <a:r>
              <a:rPr lang="sk-SK" sz="2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+ </a:t>
            </a:r>
            <a:r>
              <a:rPr lang="sk-SK" sz="31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NaOH</a:t>
            </a:r>
            <a:r>
              <a:rPr lang="sk-SK" sz="2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→  </a:t>
            </a:r>
            <a:r>
              <a:rPr lang="sk-SK" sz="31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r>
              <a:rPr lang="sk-SK" sz="3100" baseline="-25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lang="sk-SK" sz="31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</a:t>
            </a:r>
            <a:r>
              <a:rPr lang="sk-SK" sz="2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(l)</a:t>
            </a:r>
            <a: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</a:t>
            </a:r>
            <a:r>
              <a:rPr lang="sk-SK" sz="31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NaCl</a:t>
            </a:r>
            <a:r>
              <a:rPr lang="sk-SK" sz="2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b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lang="sk-SK" sz="16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Iónový zápis:</a:t>
            </a:r>
            <a:b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</a:t>
            </a:r>
            <a:r>
              <a:rPr lang="sk-SK" sz="22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r>
              <a:rPr lang="sk-SK" sz="2200" baseline="30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1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 </a:t>
            </a:r>
            <a:r>
              <a:rPr lang="sk-SK" sz="22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Cl</a:t>
            </a:r>
            <a:r>
              <a:rPr lang="sk-SK" sz="2200" baseline="30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1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 </a:t>
            </a:r>
            <a:r>
              <a:rPr lang="sk-SK" sz="22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Na</a:t>
            </a:r>
            <a:r>
              <a:rPr lang="sk-SK" sz="2200" baseline="30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1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2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OH</a:t>
            </a:r>
            <a:r>
              <a:rPr lang="sk-SK" sz="2200" baseline="30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1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2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→ H</a:t>
            </a:r>
            <a:r>
              <a:rPr lang="sk-SK" sz="2200" baseline="-25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lang="sk-SK" sz="22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</a:t>
            </a:r>
            <a:r>
              <a:rPr lang="sk-SK" sz="1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(I)</a:t>
            </a:r>
            <a:r>
              <a:rPr lang="sk-SK" sz="22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Na</a:t>
            </a:r>
            <a:r>
              <a:rPr lang="sk-SK" sz="2200" baseline="30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1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2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Cl</a:t>
            </a:r>
            <a:r>
              <a:rPr lang="sk-SK" sz="2200" baseline="30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1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br>
              <a:rPr lang="sk-SK" sz="1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44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sk-SK" sz="16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Skrátený iónový zápis:</a:t>
            </a:r>
            <a:br>
              <a:rPr lang="sk-SK" sz="44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44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  </a:t>
            </a:r>
            <a:r>
              <a:rPr lang="sk-SK" sz="36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r>
              <a:rPr lang="sk-SK" sz="3600" baseline="30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 </a:t>
            </a:r>
            <a:r>
              <a:rPr lang="sk-SK" sz="36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OH</a:t>
            </a:r>
            <a:r>
              <a:rPr lang="sk-SK" sz="3600" baseline="30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36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→ H</a:t>
            </a:r>
            <a:r>
              <a:rPr lang="sk-SK" sz="3600" baseline="-25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lang="sk-SK" sz="36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</a:t>
            </a:r>
            <a: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(I)</a:t>
            </a:r>
            <a:r>
              <a:rPr lang="sk-SK" sz="36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br>
              <a:rPr lang="sk-SK" sz="44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br>
              <a:rPr lang="sk-SK" sz="44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br>
              <a:rPr lang="sk-SK" sz="28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sk-SK" sz="28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88504" y="0"/>
            <a:ext cx="78170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Neutralizácia  </a:t>
            </a:r>
            <a:endParaRPr lang="sk-SK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-684584" y="1466482"/>
            <a:ext cx="808954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Reakcia </a:t>
            </a:r>
            <a:r>
              <a:rPr lang="sk-SK" sz="3600" b="1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kyseliny</a:t>
            </a:r>
            <a:r>
              <a:rPr lang="sk-SK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 </a:t>
            </a:r>
            <a:r>
              <a:rPr lang="sk-SK" sz="3600" b="1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zásady</a:t>
            </a:r>
            <a:r>
              <a:rPr lang="sk-SK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sk-SK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pričom vzniká </a:t>
            </a:r>
            <a:r>
              <a:rPr lang="sk-SK" sz="3600" b="1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soľ</a:t>
            </a:r>
            <a:r>
              <a:rPr lang="sk-SK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 </a:t>
            </a:r>
            <a:r>
              <a:rPr lang="sk-SK" sz="3600" b="1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voda</a:t>
            </a:r>
            <a:r>
              <a:rPr lang="sk-SK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539551" y="3212976"/>
            <a:ext cx="8194377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err="1"/>
              <a:t>HCl</a:t>
            </a:r>
            <a:r>
              <a:rPr lang="sk-SK" sz="4000" dirty="0"/>
              <a:t>  + </a:t>
            </a:r>
            <a:r>
              <a:rPr lang="sk-SK" sz="4000" dirty="0" err="1"/>
              <a:t>NaOH</a:t>
            </a:r>
            <a:r>
              <a:rPr lang="sk-SK" sz="4000" dirty="0"/>
              <a:t>     </a:t>
            </a:r>
            <a:r>
              <a:rPr lang="sk-SK" sz="4000" dirty="0">
                <a:latin typeface="Times New Roman"/>
                <a:cs typeface="Times New Roman"/>
              </a:rPr>
              <a:t>→  </a:t>
            </a:r>
            <a:r>
              <a:rPr lang="sk-SK" sz="4000" dirty="0" err="1">
                <a:solidFill>
                  <a:srgbClr val="FFFF00"/>
                </a:solidFill>
                <a:latin typeface="+mj-lt"/>
                <a:cs typeface="Times New Roman"/>
              </a:rPr>
              <a:t>NaCl</a:t>
            </a:r>
            <a:r>
              <a:rPr lang="sk-SK" sz="4000" dirty="0">
                <a:latin typeface="+mj-lt"/>
                <a:cs typeface="Times New Roman"/>
              </a:rPr>
              <a:t>  + H</a:t>
            </a:r>
            <a:r>
              <a:rPr lang="sk-SK" sz="4000" baseline="-25000" dirty="0">
                <a:latin typeface="+mj-lt"/>
                <a:cs typeface="Times New Roman"/>
              </a:rPr>
              <a:t>2</a:t>
            </a:r>
            <a:r>
              <a:rPr lang="sk-SK" sz="4000" dirty="0">
                <a:latin typeface="+mj-lt"/>
                <a:cs typeface="Times New Roman"/>
              </a:rPr>
              <a:t>O</a:t>
            </a:r>
            <a:endParaRPr lang="sk-SK" sz="4000" dirty="0">
              <a:latin typeface="+mj-lt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983464" y="4391124"/>
            <a:ext cx="7750465" cy="29546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4800" b="1" cap="none" spc="0" dirty="0">
                <a:ln/>
                <a:solidFill>
                  <a:srgbClr val="FFFF00"/>
                </a:solidFill>
                <a:effectLst/>
              </a:rPr>
              <a:t>Soľ</a:t>
            </a:r>
            <a:r>
              <a:rPr lang="sk-SK" sz="3200" b="1" cap="none" spc="0" dirty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sk-SK" sz="2800" b="1" cap="none" spc="0" dirty="0">
                <a:ln/>
                <a:solidFill>
                  <a:schemeClr val="accent3"/>
                </a:solidFill>
                <a:effectLst/>
              </a:rPr>
              <a:t>je zlúčenina, ktorá obsahuje </a:t>
            </a:r>
          </a:p>
          <a:p>
            <a:pPr algn="ctr"/>
            <a:r>
              <a:rPr lang="sk-SK" sz="2800" b="1" cap="none" spc="0" dirty="0">
                <a:ln/>
                <a:solidFill>
                  <a:schemeClr val="accent3"/>
                </a:solidFill>
                <a:effectLst/>
              </a:rPr>
              <a:t>časť z K a časť zo Z (</a:t>
            </a:r>
            <a:r>
              <a:rPr lang="sk-SK" sz="2800" b="1" cap="none" spc="0" dirty="0" err="1">
                <a:ln/>
                <a:solidFill>
                  <a:schemeClr val="accent3"/>
                </a:solidFill>
                <a:effectLst/>
              </a:rPr>
              <a:t>KCl</a:t>
            </a:r>
            <a:r>
              <a:rPr lang="sk-SK" sz="2800" b="1" cap="none" spc="0" dirty="0">
                <a:ln/>
                <a:solidFill>
                  <a:schemeClr val="accent3"/>
                </a:solidFill>
                <a:effectLst/>
              </a:rPr>
              <a:t>, CaCO</a:t>
            </a:r>
            <a:r>
              <a:rPr lang="sk-SK" sz="2800" b="1" cap="none" spc="0" baseline="-25000" dirty="0">
                <a:ln/>
                <a:solidFill>
                  <a:schemeClr val="accent3"/>
                </a:solidFill>
                <a:effectLst/>
              </a:rPr>
              <a:t>3</a:t>
            </a:r>
            <a:r>
              <a:rPr lang="sk-SK" sz="2800" b="1" cap="none" spc="0" dirty="0">
                <a:ln/>
                <a:solidFill>
                  <a:schemeClr val="accent3"/>
                </a:solidFill>
                <a:effectLst/>
              </a:rPr>
              <a:t>... . K soliam patria aj chloridy, </a:t>
            </a:r>
            <a:r>
              <a:rPr lang="sk-SK" sz="2800" b="1" dirty="0">
                <a:ln/>
                <a:solidFill>
                  <a:schemeClr val="accent3"/>
                </a:solidFill>
              </a:rPr>
              <a:t>s</a:t>
            </a:r>
            <a:r>
              <a:rPr lang="sk-SK" sz="2800" b="1" cap="none" spc="0" dirty="0">
                <a:ln/>
                <a:solidFill>
                  <a:schemeClr val="accent3"/>
                </a:solidFill>
                <a:effectLst/>
              </a:rPr>
              <a:t>ulfidy, sírany, dusičnany, </a:t>
            </a:r>
            <a:r>
              <a:rPr lang="sk-SK" sz="2800" b="1" cap="none" spc="0" dirty="0" err="1">
                <a:ln/>
                <a:solidFill>
                  <a:schemeClr val="accent3"/>
                </a:solidFill>
                <a:effectLst/>
              </a:rPr>
              <a:t>hydrogénuhličitany</a:t>
            </a:r>
            <a:r>
              <a:rPr lang="sk-SK" sz="2800" b="1" dirty="0">
                <a:ln/>
                <a:solidFill>
                  <a:schemeClr val="accent3"/>
                </a:solidFill>
              </a:rPr>
              <a:t>...</a:t>
            </a:r>
            <a:r>
              <a:rPr lang="sk-SK" sz="2800" b="1" cap="none" spc="0" dirty="0">
                <a:ln/>
                <a:solidFill>
                  <a:schemeClr val="accent3"/>
                </a:solidFill>
                <a:effectLst/>
              </a:rPr>
              <a:t>  </a:t>
            </a:r>
          </a:p>
          <a:p>
            <a:pPr algn="ctr"/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Šípka doľava 5"/>
          <p:cNvSpPr/>
          <p:nvPr/>
        </p:nvSpPr>
        <p:spPr>
          <a:xfrm rot="9305898">
            <a:off x="4240635" y="4069179"/>
            <a:ext cx="1334490" cy="417356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170" name="Picture 2" descr="neutralizá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35" y="1268761"/>
            <a:ext cx="2828297" cy="180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77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95537" y="-1488"/>
            <a:ext cx="845455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Označ správne: </a:t>
            </a:r>
          </a:p>
          <a:p>
            <a:pPr algn="ctr"/>
            <a:r>
              <a:rPr lang="sk-SK" sz="4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Čím je hodnota </a:t>
            </a:r>
            <a:r>
              <a:rPr lang="sk-SK" sz="4000" b="1" cap="none" spc="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disociačnej</a:t>
            </a:r>
            <a:r>
              <a:rPr lang="sk-SK" sz="4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</a:p>
          <a:p>
            <a:pPr algn="ctr"/>
            <a:r>
              <a:rPr lang="sk-SK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nižšia/vyššia</a:t>
            </a:r>
            <a:r>
              <a:rPr lang="sk-SK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slabšia/silnejšia</a:t>
            </a:r>
            <a:r>
              <a:rPr lang="sk-SK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107505" y="2924944"/>
            <a:ext cx="9139425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Sýtnosť</a:t>
            </a:r>
            <a:r>
              <a:rPr lang="sk-SK" sz="4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kyseliny </a:t>
            </a:r>
            <a:r>
              <a:rPr lang="sk-SK" sz="4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sa určuje podľa </a:t>
            </a:r>
          </a:p>
          <a:p>
            <a:pPr algn="ctr"/>
            <a:r>
              <a:rPr lang="sk-SK" sz="40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</a:t>
            </a:r>
            <a:r>
              <a:rPr lang="sk-SK" sz="4000" b="1" u="sng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očtu vodíkov</a:t>
            </a:r>
            <a:r>
              <a:rPr lang="sk-SK" sz="4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, ktoré môže odštiepiť:</a:t>
            </a:r>
          </a:p>
          <a:p>
            <a:pPr algn="ctr"/>
            <a:r>
              <a:rPr lang="sk-SK" sz="32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HCl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jednosýtna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K, má 1 H</a:t>
            </a:r>
          </a:p>
          <a:p>
            <a:pPr algn="ctr"/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32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SO</a:t>
            </a:r>
            <a:r>
              <a:rPr lang="sk-SK" sz="32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K, má ..</a:t>
            </a:r>
            <a:r>
              <a:rPr lang="sk-SK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..H</a:t>
            </a:r>
          </a:p>
          <a:p>
            <a:pPr algn="ctr"/>
            <a:r>
              <a:rPr lang="sk-SK" sz="32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</a:t>
            </a:r>
            <a:r>
              <a:rPr lang="sk-SK" sz="3200" b="1" cap="none" spc="0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3</a:t>
            </a:r>
            <a:r>
              <a:rPr lang="sk-SK" sz="32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PO</a:t>
            </a:r>
            <a:r>
              <a:rPr lang="sk-SK" sz="3200" b="1" cap="none" spc="0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4</a:t>
            </a:r>
            <a:r>
              <a:rPr lang="sk-SK" sz="32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je ..</a:t>
            </a:r>
            <a:r>
              <a:rPr lang="sk-SK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K, má ..</a:t>
            </a:r>
            <a:r>
              <a:rPr lang="sk-SK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..H</a:t>
            </a:r>
          </a:p>
          <a:p>
            <a:pPr algn="ctr"/>
            <a:endParaRPr lang="sk-SK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61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Zástupný symbol obsahu 2"/>
          <p:cNvSpPr>
            <a:spLocks noGrp="1"/>
          </p:cNvSpPr>
          <p:nvPr>
            <p:ph idx="1"/>
          </p:nvPr>
        </p:nvSpPr>
        <p:spPr>
          <a:xfrm>
            <a:off x="4929188" y="1500188"/>
            <a:ext cx="3071812" cy="357187"/>
          </a:xfrm>
        </p:spPr>
        <p:txBody>
          <a:bodyPr/>
          <a:lstStyle/>
          <a:p>
            <a:pPr eaLnBrk="1" hangingPunct="1"/>
            <a:endParaRPr lang="sk-SK" dirty="0"/>
          </a:p>
          <a:p>
            <a:pPr eaLnBrk="1" hangingPunct="1"/>
            <a:endParaRPr lang="sk-SK" dirty="0"/>
          </a:p>
          <a:p>
            <a:pPr eaLnBrk="1" hangingPunct="1"/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857256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dirty="0"/>
              <a:t>   </a:t>
            </a:r>
            <a:r>
              <a:rPr lang="sk-SK" dirty="0">
                <a:solidFill>
                  <a:srgbClr val="FF0000"/>
                </a:solidFill>
                <a:latin typeface="Arial Black" pitchFamily="34" charset="0"/>
              </a:rPr>
              <a:t>TEÓRIE KYSELÍN A ZÁSAD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lum contrast="30000"/>
          </a:blip>
          <a:srcRect/>
          <a:stretch>
            <a:fillRect/>
          </a:stretch>
        </p:blipFill>
        <p:spPr bwMode="auto">
          <a:xfrm>
            <a:off x="928662" y="1928802"/>
            <a:ext cx="2500330" cy="3422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197" name="BlokTextu 5"/>
          <p:cNvSpPr txBox="1">
            <a:spLocks noChangeArrowheads="1"/>
          </p:cNvSpPr>
          <p:nvPr/>
        </p:nvSpPr>
        <p:spPr bwMode="auto">
          <a:xfrm>
            <a:off x="251520" y="1428750"/>
            <a:ext cx="8035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dirty="0"/>
              <a:t>   1. ARRHENIOVA  TEÓRIA                              2. BRÖNSTEDOVA TEÓRIA</a:t>
            </a:r>
          </a:p>
          <a:p>
            <a:endParaRPr lang="sk-SK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lum bright="-20000"/>
          </a:blip>
          <a:srcRect/>
          <a:stretch>
            <a:fillRect/>
          </a:stretch>
        </p:blipFill>
        <p:spPr>
          <a:xfrm>
            <a:off x="5214942" y="1857365"/>
            <a:ext cx="2619775" cy="34290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199" name="BlokTextu 7"/>
          <p:cNvSpPr txBox="1">
            <a:spLocks noChangeArrowheads="1"/>
          </p:cNvSpPr>
          <p:nvPr/>
        </p:nvSpPr>
        <p:spPr bwMode="auto">
          <a:xfrm>
            <a:off x="642938" y="5572125"/>
            <a:ext cx="80724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Svante August Arrhenius                         Johannes Nicolaus Brønsted</a:t>
            </a:r>
            <a:r>
              <a:rPr lang="sk-SK" dirty="0">
                <a:solidFill>
                  <a:srgbClr val="FF0000"/>
                </a:solidFill>
              </a:rPr>
              <a:t> </a:t>
            </a:r>
            <a:br>
              <a:rPr lang="sk-SK" dirty="0"/>
            </a:br>
            <a:r>
              <a:rPr lang="sk-SK" dirty="0"/>
              <a:t>  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411760" y="127695"/>
            <a:ext cx="3491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Odpoveď:</a:t>
            </a:r>
          </a:p>
        </p:txBody>
      </p:sp>
      <p:sp>
        <p:nvSpPr>
          <p:cNvPr id="3" name="Obdĺžnik 2"/>
          <p:cNvSpPr/>
          <p:nvPr/>
        </p:nvSpPr>
        <p:spPr>
          <a:xfrm>
            <a:off x="4644008" y="1740993"/>
            <a:ext cx="4248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Čím je hodnota </a:t>
            </a:r>
            <a:r>
              <a:rPr lang="sk-SK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disociačnej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nižšia/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vyššia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slabšia/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silnejšia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</a:p>
        </p:txBody>
      </p:sp>
      <p:sp>
        <p:nvSpPr>
          <p:cNvPr id="4" name="Obdĺžnik 3"/>
          <p:cNvSpPr/>
          <p:nvPr/>
        </p:nvSpPr>
        <p:spPr>
          <a:xfrm>
            <a:off x="179512" y="1700808"/>
            <a:ext cx="4716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Čím je hodnota </a:t>
            </a:r>
            <a:r>
              <a:rPr lang="sk-SK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disociačnej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nižšia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/vyššia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slabšia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/silnejšia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</a:p>
        </p:txBody>
      </p:sp>
      <p:sp>
        <p:nvSpPr>
          <p:cNvPr id="5" name="Obdĺžnik 4"/>
          <p:cNvSpPr/>
          <p:nvPr/>
        </p:nvSpPr>
        <p:spPr>
          <a:xfrm>
            <a:off x="1101924" y="4293096"/>
            <a:ext cx="70841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32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HCl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jednosýtna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K, má 1 H</a:t>
            </a:r>
          </a:p>
          <a:p>
            <a:pPr algn="ctr"/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32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SO</a:t>
            </a:r>
            <a:r>
              <a:rPr lang="sk-SK" sz="32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dvoj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K, má ..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2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...H</a:t>
            </a:r>
          </a:p>
          <a:p>
            <a:pPr algn="ctr"/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32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PO</a:t>
            </a:r>
            <a:r>
              <a:rPr lang="sk-SK" sz="32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32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troj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K, má ..3..H</a:t>
            </a:r>
          </a:p>
        </p:txBody>
      </p:sp>
    </p:spTree>
    <p:extLst>
      <p:ext uri="{BB962C8B-B14F-4D97-AF65-F5344CB8AC3E}">
        <p14:creationId xmlns:p14="http://schemas.microsoft.com/office/powerpoint/2010/main" val="1267049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83568" y="908720"/>
            <a:ext cx="78170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HF    </a:t>
            </a:r>
            <a:r>
              <a:rPr lang="sk-SK" sz="6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HCl</a:t>
            </a:r>
            <a:r>
              <a:rPr lang="sk-SK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</a:t>
            </a:r>
            <a:r>
              <a:rPr lang="sk-SK" sz="6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HBr</a:t>
            </a:r>
            <a:r>
              <a:rPr lang="sk-SK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HI  </a:t>
            </a:r>
            <a:endParaRPr lang="sk-SK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270734" y="2250728"/>
            <a:ext cx="8852103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Určte, ktorá z uvedených kyselín je </a:t>
            </a:r>
          </a:p>
          <a:p>
            <a:pPr algn="ctr"/>
            <a:r>
              <a:rPr lang="sk-SK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najsilnejšia a ktorá najslabšia. </a:t>
            </a:r>
          </a:p>
          <a:p>
            <a:pPr algn="ctr"/>
            <a:r>
              <a:rPr lang="sk-SK" sz="4000" b="1" cap="none" spc="0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 dispozícii máte 2 údaje:</a:t>
            </a:r>
          </a:p>
          <a:p>
            <a:pPr marL="914400" indent="-914400" algn="ctr">
              <a:buAutoNum type="arabicPeriod"/>
            </a:pPr>
            <a:r>
              <a:rPr lang="sk-SK" sz="4000" b="1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 HF – sú vodíkové väzby</a:t>
            </a:r>
          </a:p>
          <a:p>
            <a:pPr marL="914400" indent="-914400" algn="ctr">
              <a:buAutoNum type="arabicPeriod"/>
            </a:pPr>
            <a:r>
              <a:rPr lang="sk-SK" sz="4000" b="1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 (HI)=3.10</a:t>
            </a:r>
            <a:r>
              <a:rPr lang="sk-SK" sz="4000" b="1" baseline="30000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9</a:t>
            </a:r>
            <a:r>
              <a:rPr lang="sk-SK" sz="4000" b="1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sk-SK" sz="40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5125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23528" y="835224"/>
            <a:ext cx="8640960" cy="5078313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just"/>
            <a:r>
              <a:rPr lang="sk-SK" dirty="0"/>
              <a:t> Slovo </a:t>
            </a:r>
            <a:r>
              <a:rPr lang="sk-SK" b="1" i="1" dirty="0"/>
              <a:t>"kyselina"</a:t>
            </a:r>
            <a:r>
              <a:rPr lang="sk-SK" dirty="0"/>
              <a:t> spájajú mnohí ľudia s nebezpečenstvom. Často počujeme o nehodách, ktoré spôsobili kyseliny. Kyslé dažde zapríčiňujú poškodenie lesov. Život vo vodných tokoch ohrozuje odpadová voda obsahujúca kyseliny. Kyseliny však nemajú iba nepriaznivý účinok. Mnohé druhy ovocia, nápoje a potraviny sú obľúbené práve pre svoju kyslú chuť. Kyseliny sú dôležité v každodennom živote a priemysle. Používajú sa na výrobu potravín, odevov i liekov. Autobatéria pracuje iba po naplnení zriedenou kyselinou sírovou. Bez kyselín nemožno rozpustiť žiadny kov. Chemický priemysel spracúva obrovské množstvo kyselín - mnohé dôležité látky, napr. pracie prostriedky alebo lieky, sa vyrábajú pomocou kyselín. Väčšina kyselín však pôsobí leptajúco, mnohé z nich sú jedovaté, preto ich nemožno ochutnávať!</a:t>
            </a:r>
            <a:br>
              <a:rPr lang="sk-SK" dirty="0"/>
            </a:br>
            <a:r>
              <a:rPr lang="sk-SK" dirty="0"/>
              <a:t>       </a:t>
            </a:r>
            <a:r>
              <a:rPr lang="sk-SK" b="1" i="1" dirty="0"/>
              <a:t>"Zásady"</a:t>
            </a:r>
            <a:r>
              <a:rPr lang="sk-SK" dirty="0"/>
              <a:t> sa používajú v priemysle vo veľkom množstve. Mnohé predmety dennej potreby, napr. mydlá a papier, nemožno vyrobiť bez hydroxidov. Veľmi zriedené roztoky hydroxidov sa používajú v potravinárskom priemysle, napr. pri pečení slaného pečiva, ale tie isté hydroxidy sú vo forme koncentrovaných roztokov silné žieraviny. Používajú sa napr. pri </a:t>
            </a:r>
            <a:r>
              <a:rPr lang="sk-SK" dirty="0" err="1"/>
              <a:t>odstráňovaní</a:t>
            </a:r>
            <a:r>
              <a:rPr lang="sk-SK" dirty="0"/>
              <a:t> starých náterov farieb alebo na čistenie odpadových odtokových potrubí. Hydroxidy leptajú a porušujú pokožku. Zvlášť citlivé sú sliznice a oči.</a:t>
            </a:r>
          </a:p>
        </p:txBody>
      </p:sp>
    </p:spTree>
    <p:extLst>
      <p:ext uri="{BB962C8B-B14F-4D97-AF65-F5344CB8AC3E}">
        <p14:creationId xmlns:p14="http://schemas.microsoft.com/office/powerpoint/2010/main" val="3574621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539552" y="186948"/>
            <a:ext cx="6768752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  <a:hlinkClick r:id="rId2"/>
              </a:rPr>
              <a:t>https://www.youtube.com/watch?v=VJJv6YoepBI</a:t>
            </a:r>
            <a:endParaRPr lang="sk-SK" sz="2400" dirty="0">
              <a:solidFill>
                <a:srgbClr val="0070C0"/>
              </a:solidFill>
            </a:endParaRPr>
          </a:p>
          <a:p>
            <a:endParaRPr lang="sk-SK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2" t="29220" r="45924" b="40664"/>
          <a:stretch/>
        </p:blipFill>
        <p:spPr bwMode="auto">
          <a:xfrm>
            <a:off x="2326735" y="2514972"/>
            <a:ext cx="6525165" cy="240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6" t="42939" r="48570" b="21713"/>
          <a:stretch/>
        </p:blipFill>
        <p:spPr bwMode="auto">
          <a:xfrm>
            <a:off x="323528" y="1026835"/>
            <a:ext cx="5888729" cy="274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dĺžnik 1"/>
          <p:cNvSpPr/>
          <p:nvPr/>
        </p:nvSpPr>
        <p:spPr>
          <a:xfrm>
            <a:off x="515115" y="5157192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Neutralizačné reakcie sú </a:t>
            </a:r>
            <a:r>
              <a:rPr lang="sk-SK" sz="2400" b="1" u="sng" dirty="0"/>
              <a:t>silne exotermické</a:t>
            </a:r>
            <a:r>
              <a:rPr lang="sk-SK" sz="2400" b="1" dirty="0"/>
              <a:t>, </a:t>
            </a:r>
            <a:r>
              <a:rPr lang="sk-SK" sz="2400" b="1" dirty="0">
                <a:solidFill>
                  <a:srgbClr val="FF0000"/>
                </a:solidFill>
              </a:rPr>
              <a:t>kadička sa zahreje</a:t>
            </a:r>
            <a:r>
              <a:rPr lang="sk-SK" sz="2400" b="1" dirty="0"/>
              <a:t>, r</a:t>
            </a:r>
            <a:r>
              <a:rPr lang="sk-SK" sz="2400" dirty="0"/>
              <a:t>eakčné teplo, ktoré sa pri týchto reakciách uvoľní sa nazýva neutralizačné teplo, pri vzniku jedného molu vody,   sa uvoľní  57 </a:t>
            </a:r>
            <a:r>
              <a:rPr lang="sk-SK" sz="2400" dirty="0" err="1"/>
              <a:t>kJ</a:t>
            </a:r>
            <a:r>
              <a:rPr lang="sk-SK" sz="2400" dirty="0"/>
              <a:t> tepla. </a:t>
            </a:r>
          </a:p>
        </p:txBody>
      </p:sp>
      <p:pic>
        <p:nvPicPr>
          <p:cNvPr id="4101" name="Picture 5" descr="TFA 30.1013 POCKET-DIGITEMP S - IP65 vpichový teplomer (75mm)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1" t="5340" r="29923" b="9304"/>
          <a:stretch/>
        </p:blipFill>
        <p:spPr bwMode="auto">
          <a:xfrm>
            <a:off x="7380312" y="620688"/>
            <a:ext cx="1156866" cy="15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666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331640" y="5157192"/>
            <a:ext cx="6768752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sk-SK" sz="3200" dirty="0">
                <a:hlinkClick r:id="rId2"/>
              </a:rPr>
              <a:t>https://www.youtube.com/watch?v=qGsijB12ino</a:t>
            </a:r>
            <a:endParaRPr lang="sk-SK" sz="3200" dirty="0"/>
          </a:p>
        </p:txBody>
      </p:sp>
      <p:sp>
        <p:nvSpPr>
          <p:cNvPr id="3" name="Obdĺžnik 2"/>
          <p:cNvSpPr/>
          <p:nvPr/>
        </p:nvSpPr>
        <p:spPr>
          <a:xfrm>
            <a:off x="1305186" y="2290748"/>
            <a:ext cx="6795206" cy="107721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r>
              <a:rPr lang="sk-SK" sz="3200" dirty="0">
                <a:hlinkClick r:id="rId3"/>
              </a:rPr>
              <a:t>https://www.youtube.com/watch?v=TXuS7vQtP80</a:t>
            </a:r>
            <a:endParaRPr lang="sk-SK" sz="3200" dirty="0"/>
          </a:p>
        </p:txBody>
      </p:sp>
      <p:sp>
        <p:nvSpPr>
          <p:cNvPr id="4" name="Obdĺžnik 3"/>
          <p:cNvSpPr/>
          <p:nvPr/>
        </p:nvSpPr>
        <p:spPr>
          <a:xfrm>
            <a:off x="862260" y="1378050"/>
            <a:ext cx="7532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Premena vody na víno</a:t>
            </a:r>
          </a:p>
        </p:txBody>
      </p:sp>
      <p:sp>
        <p:nvSpPr>
          <p:cNvPr id="5" name="Obdĺžnik 4"/>
          <p:cNvSpPr/>
          <p:nvPr/>
        </p:nvSpPr>
        <p:spPr>
          <a:xfrm>
            <a:off x="949600" y="3385602"/>
            <a:ext cx="75328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Chemické vysvetlenie</a:t>
            </a:r>
          </a:p>
          <a:p>
            <a:pPr algn="ctr"/>
            <a:r>
              <a:rPr lang="sk-SK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Premeny vody na víno</a:t>
            </a:r>
          </a:p>
        </p:txBody>
      </p:sp>
      <p:sp>
        <p:nvSpPr>
          <p:cNvPr id="6" name="Obdĺžnik 5"/>
          <p:cNvSpPr/>
          <p:nvPr/>
        </p:nvSpPr>
        <p:spPr>
          <a:xfrm>
            <a:off x="408611" y="322412"/>
            <a:ext cx="8440131" cy="107721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3200" b="1" dirty="0">
                <a:ln/>
                <a:solidFill>
                  <a:srgbClr val="7030A0"/>
                </a:solidFill>
              </a:rPr>
              <a:t>Akú farbu bude mať indikátorový papierik </a:t>
            </a:r>
          </a:p>
          <a:p>
            <a:pPr algn="ctr"/>
            <a:r>
              <a:rPr lang="sk-SK" sz="3200" b="1" dirty="0">
                <a:ln/>
                <a:solidFill>
                  <a:srgbClr val="7030A0"/>
                </a:solidFill>
              </a:rPr>
              <a:t>pred reakciou a po reakcii? </a:t>
            </a:r>
            <a:endParaRPr lang="sk-SK" sz="3200" b="1" cap="none" spc="0" dirty="0">
              <a:ln/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4564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9" t="34981" r="40557" b="36737"/>
          <a:stretch/>
        </p:blipFill>
        <p:spPr bwMode="auto">
          <a:xfrm>
            <a:off x="60501" y="11336"/>
            <a:ext cx="5256584" cy="214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20513" r="20425" b="61578"/>
          <a:stretch/>
        </p:blipFill>
        <p:spPr bwMode="auto">
          <a:xfrm>
            <a:off x="0" y="2495935"/>
            <a:ext cx="7429501" cy="124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82" t="40887" r="3563" b="19092"/>
          <a:stretch/>
        </p:blipFill>
        <p:spPr bwMode="auto">
          <a:xfrm>
            <a:off x="7081594" y="11336"/>
            <a:ext cx="2007043" cy="25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4" t="51425" r="22831" b="10296"/>
          <a:stretch/>
        </p:blipFill>
        <p:spPr bwMode="auto">
          <a:xfrm>
            <a:off x="-24004" y="3878414"/>
            <a:ext cx="7956376" cy="296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282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547664" y="337148"/>
            <a:ext cx="6192688" cy="76944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4400" b="1" dirty="0">
                <a:ln/>
                <a:solidFill>
                  <a:srgbClr val="7030A0"/>
                </a:solidFill>
              </a:rPr>
              <a:t>Iónový súčin vody K</a:t>
            </a:r>
            <a:r>
              <a:rPr lang="sk-SK" sz="4400" b="1" baseline="-25000" dirty="0">
                <a:ln/>
                <a:solidFill>
                  <a:srgbClr val="7030A0"/>
                </a:solidFill>
              </a:rPr>
              <a:t>V</a:t>
            </a:r>
            <a:endParaRPr lang="sk-SK" sz="4400" b="1" cap="none" spc="0" baseline="-2500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1979712" y="6312494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https://kekule.science.upjs.sk/chemia/kaz/16.htm</a:t>
            </a:r>
          </a:p>
        </p:txBody>
      </p:sp>
      <p:pic>
        <p:nvPicPr>
          <p:cNvPr id="1026" name="Picture 2" descr="https://etabletka.sk/wp-content/uploads/2020/10/nepmbx0_400x4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7" b="23053"/>
          <a:stretch/>
        </p:blipFill>
        <p:spPr bwMode="auto">
          <a:xfrm>
            <a:off x="899592" y="1844824"/>
            <a:ext cx="7488832" cy="419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909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ástupný objekt pre obsah 1">
                <a:extLst>
                  <a:ext uri="{FF2B5EF4-FFF2-40B4-BE49-F238E27FC236}">
                    <a16:creationId xmlns:a16="http://schemas.microsoft.com/office/drawing/2014/main" id="{B75E454F-D082-9FDE-8828-FCE99E477E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sk-SK" sz="4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</a:t>
                </a:r>
                <a:r>
                  <a:rPr lang="sk-SK" sz="40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sk-SK" sz="4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           H</a:t>
                </a:r>
                <a:r>
                  <a:rPr lang="sk-SK" sz="40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+ </a:t>
                </a:r>
                <a:r>
                  <a:rPr lang="sk-SK" sz="4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+ OH</a:t>
                </a:r>
                <a:r>
                  <a:rPr lang="sk-SK" sz="40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</a:t>
                </a:r>
              </a:p>
              <a:p>
                <a:endParaRPr lang="sk-SK" sz="4000" baseline="30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sk-SK" sz="4000" baseline="30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Disociačná</a:t>
                </a:r>
                <a:r>
                  <a:rPr lang="sk-SK" sz="40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konštanta vody:</a:t>
                </a:r>
              </a:p>
              <a:p>
                <a:pPr marL="109537" indent="0">
                  <a:buNone/>
                </a:pPr>
                <a:r>
                  <a:rPr lang="sk-SK" sz="4000" baseline="30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sk-SK" sz="4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</a:t>
                </a:r>
                <a:r>
                  <a:rPr lang="sk-SK" sz="40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sk-SK" sz="4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sk-SK" sz="40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sk-SK" sz="4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4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b>
                        </m:sSub>
                        <m:sSub>
                          <m:sSubPr>
                            <m:ctrlP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𝑂𝐻</m:t>
                            </m:r>
                            <m: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sk-SK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sk-SK" sz="4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09537" indent="0">
                  <a:buNone/>
                </a:pPr>
                <a:r>
                  <a:rPr lang="sk-SK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Iónový súčin vody:</a:t>
                </a:r>
              </a:p>
              <a:p>
                <a:pPr marL="109537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sk-SK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K</a:t>
                </a:r>
                <a:r>
                  <a:rPr lang="sk-SK" sz="44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sk-SK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. a</a:t>
                </a:r>
                <a:r>
                  <a:rPr lang="sk-SK" sz="44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H2O</a:t>
                </a:r>
                <a:r>
                  <a:rPr lang="sk-SK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sk-SK" sz="44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sk-SK" sz="4400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sk-SK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sk-SK" sz="4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09537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sk-SK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  <a:r>
                  <a:rPr lang="sk-SK" sz="44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sk-SK" sz="4400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sk-SK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sk-SK" sz="44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sk-SK" sz="4400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sk-SK" sz="44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sk-SK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sk-SK" sz="44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sk-SK" sz="4400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OH</a:t>
                </a:r>
                <a:r>
                  <a:rPr lang="sk-SK" sz="44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lang="sk-SK" sz="4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09537" indent="0">
                  <a:buNone/>
                </a:pPr>
                <a:endParaRPr lang="sk-SK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09537" indent="0">
                  <a:buNone/>
                </a:pPr>
                <a:endParaRPr lang="sk-SK" sz="4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sk-SK" sz="4000" baseline="30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endParaRPr lang="sk-SK" sz="4000" baseline="30000" dirty="0">
                  <a:latin typeface="Times New Roman" panose="02020603050405020304" pitchFamily="18" charset="0"/>
                </a:endParaRPr>
              </a:p>
              <a:p>
                <a:pPr marL="109537" indent="0">
                  <a:buNone/>
                </a:pPr>
                <a:endParaRPr lang="sk-SK" sz="4800" dirty="0"/>
              </a:p>
              <a:p>
                <a:pPr marL="109537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2" name="Zástupný objekt pre obsah 1">
                <a:extLst>
                  <a:ext uri="{FF2B5EF4-FFF2-40B4-BE49-F238E27FC236}">
                    <a16:creationId xmlns:a16="http://schemas.microsoft.com/office/drawing/2014/main" id="{B75E454F-D082-9FDE-8828-FCE99E477E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2426" b="-1037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Nadpis 2">
            <a:extLst>
              <a:ext uri="{FF2B5EF4-FFF2-40B4-BE49-F238E27FC236}">
                <a16:creationId xmlns:a16="http://schemas.microsoft.com/office/drawing/2014/main" id="{DD463C50-7D61-CDCB-608F-3106F47C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3100" dirty="0"/>
              <a:t>Vo vode dochádza k slabej </a:t>
            </a:r>
            <a:r>
              <a:rPr lang="sk-SK" sz="3100" dirty="0" err="1"/>
              <a:t>disociácii</a:t>
            </a:r>
            <a:r>
              <a:rPr lang="sk-SK" sz="3100" dirty="0"/>
              <a:t> molekúl na ióny</a:t>
            </a:r>
            <a:br>
              <a:rPr lang="sk-SK" dirty="0"/>
            </a:br>
            <a:endParaRPr lang="sk-SK" dirty="0"/>
          </a:p>
        </p:txBody>
      </p:sp>
      <p:sp>
        <p:nvSpPr>
          <p:cNvPr id="13" name="Šípka: obojsmerná vodorovná 12">
            <a:extLst>
              <a:ext uri="{FF2B5EF4-FFF2-40B4-BE49-F238E27FC236}">
                <a16:creationId xmlns:a16="http://schemas.microsoft.com/office/drawing/2014/main" id="{2BBB1C21-83EB-109A-3EE7-7F46FE252581}"/>
              </a:ext>
            </a:extLst>
          </p:cNvPr>
          <p:cNvSpPr/>
          <p:nvPr/>
        </p:nvSpPr>
        <p:spPr>
          <a:xfrm>
            <a:off x="3707904" y="1628800"/>
            <a:ext cx="1091932" cy="5405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2115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ástupný objekt pre obsah 1">
                <a:extLst>
                  <a:ext uri="{FF2B5EF4-FFF2-40B4-BE49-F238E27FC236}">
                    <a16:creationId xmlns:a16="http://schemas.microsoft.com/office/drawing/2014/main" id="{18360963-6B90-C3E8-FCDC-A0006D515E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537" indent="0">
                  <a:buNone/>
                </a:pPr>
                <a:r>
                  <a:rPr lang="sk-SK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sk-SK" sz="3600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sk-SK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sk-SK" sz="36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sk-SK" sz="3600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sk-SK" sz="36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sk-SK" sz="3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sk-SK" sz="36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sk-SK" sz="3600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OH</a:t>
                </a:r>
                <a:r>
                  <a:rPr lang="sk-SK" sz="36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</a:p>
              <a:p>
                <a:pPr marL="109537" indent="0">
                  <a:buNone/>
                </a:pPr>
                <a:endParaRPr lang="sk-SK" sz="24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09537" indent="0">
                  <a:buNone/>
                </a:pPr>
                <a:r>
                  <a:rPr lang="sk-SK" sz="28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 vode vzniká </a:t>
                </a:r>
                <a:r>
                  <a:rPr lang="sk-SK" sz="2800" baseline="-25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disociáciou</a:t>
                </a:r>
                <a:r>
                  <a:rPr lang="sk-SK" sz="28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molekúl vody rovnaký počet vodíkových a hydroxidových iónov, takže platí: </a:t>
                </a:r>
              </a:p>
              <a:p>
                <a:pPr marL="109537" indent="0">
                  <a:buNone/>
                </a:pPr>
                <a:r>
                  <a:rPr lang="sk-SK" sz="32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</a:t>
                </a:r>
                <a:r>
                  <a:rPr lang="sk-SK" sz="3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sk-SK" sz="3200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sk-SK" sz="32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sk-SK" sz="3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sk-SK" sz="3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sk-SK" sz="3200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OH</a:t>
                </a:r>
                <a:r>
                  <a:rPr lang="sk-SK" sz="32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sk-SK" sz="3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sk-SK" sz="32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k-SK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sk-SK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e>
                    </m:rad>
                  </m:oMath>
                </a14:m>
                <a:endParaRPr lang="sk-SK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09537" indent="0">
                  <a:buNone/>
                </a:pPr>
                <a:endParaRPr lang="sk-SK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09537" indent="0">
                  <a:buNone/>
                </a:pPr>
                <a:r>
                  <a:rPr lang="sk-SK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 25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k-SK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°</a:t>
                </a:r>
                <a:r>
                  <a:rPr lang="sk-SK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sk-SK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sk-SK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sk-SK" dirty="0"/>
                  <a:t>10</a:t>
                </a:r>
                <a:r>
                  <a:rPr lang="sk-SK" baseline="30000" dirty="0"/>
                  <a:t>-14 </a:t>
                </a:r>
                <a:r>
                  <a:rPr lang="sk-SK" dirty="0"/>
                  <a:t>mol</a:t>
                </a:r>
                <a:r>
                  <a:rPr lang="sk-SK" baseline="30000" dirty="0"/>
                  <a:t>2</a:t>
                </a:r>
                <a:r>
                  <a:rPr lang="sk-SK" dirty="0"/>
                  <a:t>/l</a:t>
                </a:r>
                <a:r>
                  <a:rPr lang="sk-SK" baseline="30000" dirty="0"/>
                  <a:t>2 </a:t>
                </a:r>
                <a:endParaRPr lang="sk-SK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2" name="Zástupný objekt pre obsah 1">
                <a:extLst>
                  <a:ext uri="{FF2B5EF4-FFF2-40B4-BE49-F238E27FC236}">
                    <a16:creationId xmlns:a16="http://schemas.microsoft.com/office/drawing/2014/main" id="{18360963-6B90-C3E8-FCDC-A0006D515E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Nadpis 2">
            <a:extLst>
              <a:ext uri="{FF2B5EF4-FFF2-40B4-BE49-F238E27FC236}">
                <a16:creationId xmlns:a16="http://schemas.microsoft.com/office/drawing/2014/main" id="{B3DA4C62-9D78-2773-F070-8D68FD79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Iónový súčin vody</a:t>
            </a:r>
          </a:p>
        </p:txBody>
      </p:sp>
    </p:spTree>
    <p:extLst>
      <p:ext uri="{BB962C8B-B14F-4D97-AF65-F5344CB8AC3E}">
        <p14:creationId xmlns:p14="http://schemas.microsoft.com/office/powerpoint/2010/main" val="175162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Zástupný symbol obsahu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eaLnBrk="1" hangingPunct="1"/>
            <a:r>
              <a:rPr lang="sk-SK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Kyselina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 je látka, ktorá je schopná vo vodnom roztoku </a:t>
            </a:r>
            <a:r>
              <a:rPr lang="sk-SK" b="1" i="1" dirty="0">
                <a:latin typeface="Arial" pitchFamily="34" charset="0"/>
                <a:cs typeface="Arial" pitchFamily="34" charset="0"/>
              </a:rPr>
              <a:t>odštepovať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 </a:t>
            </a:r>
            <a:r>
              <a:rPr lang="sk-SK" b="1" u="sng" dirty="0">
                <a:latin typeface="Arial" pitchFamily="34" charset="0"/>
                <a:cs typeface="Arial" pitchFamily="34" charset="0"/>
              </a:rPr>
              <a:t>vodíkové katióny H</a:t>
            </a:r>
            <a:r>
              <a:rPr lang="sk-SK" b="1" u="sng" baseline="30000" dirty="0">
                <a:latin typeface="Arial" pitchFamily="34" charset="0"/>
                <a:cs typeface="Arial" pitchFamily="34" charset="0"/>
              </a:rPr>
              <a:t>+</a:t>
            </a:r>
          </a:p>
          <a:p>
            <a:pPr eaLnBrk="1" hangingPunct="1">
              <a:buFont typeface="Wingdings 3" pitchFamily="18" charset="2"/>
              <a:buNone/>
            </a:pPr>
            <a:r>
              <a:rPr lang="sk-SK" dirty="0">
                <a:latin typeface="Arial" pitchFamily="34" charset="0"/>
                <a:cs typeface="Arial" pitchFamily="34" charset="0"/>
              </a:rPr>
              <a:t>    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Napr.        HCl      →   H</a:t>
            </a:r>
            <a:r>
              <a:rPr lang="sk-SK" sz="24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   + Cl</a:t>
            </a:r>
            <a:r>
              <a:rPr lang="sk-SK" sz="2400" baseline="30000" dirty="0">
                <a:latin typeface="Arial" pitchFamily="34" charset="0"/>
                <a:cs typeface="Arial" pitchFamily="34" charset="0"/>
              </a:rPr>
              <a:t>-</a:t>
            </a:r>
            <a:endParaRPr lang="sk-SK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>
                <a:latin typeface="Arial" pitchFamily="34" charset="0"/>
                <a:cs typeface="Arial" pitchFamily="34" charset="0"/>
              </a:rPr>
              <a:t>                     </a:t>
            </a:r>
          </a:p>
          <a:p>
            <a:pPr eaLnBrk="1" hangingPunct="1">
              <a:buFont typeface="Wingdings 3" pitchFamily="18" charset="2"/>
              <a:buNone/>
            </a:pPr>
            <a:endParaRPr lang="sk-SK" sz="2800" baseline="300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k-SK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Zásada  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je látka, ktorá je vo vodnom roztoku schopná </a:t>
            </a:r>
            <a:r>
              <a:rPr lang="sk-SK" b="1" i="1" dirty="0">
                <a:latin typeface="Arial" pitchFamily="34" charset="0"/>
                <a:cs typeface="Arial" pitchFamily="34" charset="0"/>
              </a:rPr>
              <a:t>odštepovať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 </a:t>
            </a:r>
            <a:r>
              <a:rPr lang="sk-SK" b="1" u="sng" dirty="0">
                <a:latin typeface="Arial" pitchFamily="34" charset="0"/>
                <a:cs typeface="Arial" pitchFamily="34" charset="0"/>
              </a:rPr>
              <a:t>hydroxidové anióny OH</a:t>
            </a:r>
            <a:r>
              <a:rPr lang="sk-SK" b="1" u="sng" baseline="30000" dirty="0">
                <a:latin typeface="Arial" pitchFamily="34" charset="0"/>
                <a:cs typeface="Arial" pitchFamily="34" charset="0"/>
              </a:rPr>
              <a:t>- </a:t>
            </a:r>
          </a:p>
          <a:p>
            <a:pPr eaLnBrk="1" hangingPunct="1">
              <a:buFont typeface="Wingdings 3" pitchFamily="18" charset="2"/>
              <a:buNone/>
            </a:pPr>
            <a:r>
              <a:rPr lang="sk-SK" dirty="0">
                <a:latin typeface="Arial" pitchFamily="34" charset="0"/>
                <a:cs typeface="Arial" pitchFamily="34" charset="0"/>
              </a:rPr>
              <a:t>   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Napr.       NaOH →  Na</a:t>
            </a:r>
            <a:r>
              <a:rPr lang="sk-SK" sz="24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  + OH</a:t>
            </a:r>
            <a:r>
              <a:rPr lang="sk-SK" sz="2400" baseline="30000" dirty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/>
            <a:endParaRPr lang="sk-SK" dirty="0"/>
          </a:p>
          <a:p>
            <a:pPr eaLnBrk="1" hangingPunct="1"/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4663" y="2667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sk-SK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ARRHENIOVA TEÓRIA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Lidka\Desktop\Obrázok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071563"/>
            <a:ext cx="3662363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4" descr="C:\Users\Lidka\Desktop\Obrázok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7425" y="1071563"/>
            <a:ext cx="3489325" cy="503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BlokTextu 7"/>
          <p:cNvSpPr txBox="1">
            <a:spLocks noChangeArrowheads="1"/>
          </p:cNvSpPr>
          <p:nvPr/>
        </p:nvSpPr>
        <p:spPr bwMode="auto">
          <a:xfrm>
            <a:off x="571500" y="642938"/>
            <a:ext cx="7929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000" b="1" dirty="0"/>
              <a:t>             HCl      →   H</a:t>
            </a:r>
            <a:r>
              <a:rPr lang="sk-SK" sz="2000" b="1" baseline="30000" dirty="0"/>
              <a:t>+</a:t>
            </a:r>
            <a:r>
              <a:rPr lang="sk-SK" sz="2000" b="1" dirty="0"/>
              <a:t>   + Cl</a:t>
            </a:r>
            <a:r>
              <a:rPr lang="sk-SK" sz="2000" b="1" baseline="30000" dirty="0"/>
              <a:t>-                                </a:t>
            </a:r>
            <a:r>
              <a:rPr lang="sk-SK" sz="2000" b="1" dirty="0"/>
              <a:t>NaOH →  Na</a:t>
            </a:r>
            <a:r>
              <a:rPr lang="sk-SK" sz="2000" b="1" baseline="30000" dirty="0"/>
              <a:t>+</a:t>
            </a:r>
            <a:r>
              <a:rPr lang="sk-SK" sz="2000" b="1" dirty="0"/>
              <a:t>  + OH</a:t>
            </a:r>
            <a:r>
              <a:rPr lang="sk-SK" sz="2000" b="1" baseline="30000" dirty="0"/>
              <a:t>-         </a:t>
            </a:r>
            <a:endParaRPr lang="sk-SK" sz="2000" b="1" dirty="0"/>
          </a:p>
        </p:txBody>
      </p:sp>
      <p:sp>
        <p:nvSpPr>
          <p:cNvPr id="2" name="Zaoblený obdĺžnik 1"/>
          <p:cNvSpPr/>
          <p:nvPr/>
        </p:nvSpPr>
        <p:spPr>
          <a:xfrm>
            <a:off x="1547664" y="260648"/>
            <a:ext cx="2736304" cy="382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kyselina</a:t>
            </a:r>
          </a:p>
        </p:txBody>
      </p:sp>
      <p:sp>
        <p:nvSpPr>
          <p:cNvPr id="6" name="Zaoblený obdĺžnik 5"/>
          <p:cNvSpPr/>
          <p:nvPr/>
        </p:nvSpPr>
        <p:spPr>
          <a:xfrm>
            <a:off x="5173935" y="209066"/>
            <a:ext cx="2736304" cy="382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zásada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475656" y="548680"/>
            <a:ext cx="748883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4000" dirty="0" err="1">
                <a:latin typeface="Arial" pitchFamily="34" charset="0"/>
                <a:cs typeface="Arial" pitchFamily="34" charset="0"/>
              </a:rPr>
              <a:t>Arrheniova</a:t>
            </a:r>
            <a:r>
              <a:rPr lang="sk-SK" sz="4000" dirty="0">
                <a:latin typeface="Arial" pitchFamily="34" charset="0"/>
                <a:cs typeface="Arial" pitchFamily="34" charset="0"/>
              </a:rPr>
              <a:t>  teória bola viazaná iba na  </a:t>
            </a:r>
            <a:r>
              <a:rPr lang="sk-SK" sz="4000" u="sng" dirty="0">
                <a:latin typeface="Arial" pitchFamily="34" charset="0"/>
                <a:cs typeface="Arial" pitchFamily="34" charset="0"/>
              </a:rPr>
              <a:t>vodné  roztoky a </a:t>
            </a:r>
            <a:r>
              <a:rPr lang="sk-SK" sz="4000" dirty="0">
                <a:latin typeface="Arial" pitchFamily="34" charset="0"/>
                <a:cs typeface="Arial" pitchFamily="34" charset="0"/>
              </a:rPr>
              <a:t>zistilo sa, že reakcie neprebiehajú iba vo vodných roztokoch a zásaditý charakter majú aj látky, ktoré neobsahujú OH</a:t>
            </a:r>
            <a:r>
              <a:rPr lang="sk-SK" sz="4000" baseline="30000" dirty="0">
                <a:latin typeface="Arial" pitchFamily="34" charset="0"/>
                <a:cs typeface="Arial" pitchFamily="34" charset="0"/>
              </a:rPr>
              <a:t>-</a:t>
            </a:r>
            <a:r>
              <a:rPr lang="sk-SK" sz="4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sk-SK" sz="4000" dirty="0">
                <a:latin typeface="Arial" pitchFamily="34" charset="0"/>
                <a:cs typeface="Arial" pitchFamily="34" charset="0"/>
              </a:rPr>
              <a:t>-  pokladá sa za prekonanú </a:t>
            </a:r>
          </a:p>
          <a:p>
            <a:pPr algn="just"/>
            <a:r>
              <a:rPr lang="sk-SK" sz="4000" dirty="0">
                <a:latin typeface="Arial" pitchFamily="34" charset="0"/>
                <a:cs typeface="Arial" pitchFamily="34" charset="0"/>
              </a:rPr>
              <a:t>- v súčasnosti je platná Br</a:t>
            </a:r>
            <a:r>
              <a:rPr lang="az-Cyrl-AZ" sz="4000" dirty="0">
                <a:latin typeface="Arial" panose="020B0604020202020204" pitchFamily="34" charset="0"/>
                <a:cs typeface="Arial" panose="020B0604020202020204" pitchFamily="34" charset="0"/>
              </a:rPr>
              <a:t>ӧ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nstedova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teória 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br>
              <a:rPr lang="sk-SK" sz="4000" dirty="0">
                <a:latin typeface="Arial" pitchFamily="34" charset="0"/>
                <a:cs typeface="Arial" pitchFamily="34" charset="0"/>
              </a:rPr>
            </a:br>
            <a:endParaRPr lang="sk-SK" sz="4000" dirty="0"/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61636" y="194620"/>
            <a:ext cx="1414020" cy="24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9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Zástupný symbol obsahu 1"/>
          <p:cNvSpPr>
            <a:spLocks noGrp="1"/>
          </p:cNvSpPr>
          <p:nvPr>
            <p:ph idx="1"/>
          </p:nvPr>
        </p:nvSpPr>
        <p:spPr>
          <a:xfrm>
            <a:off x="611560" y="1988840"/>
            <a:ext cx="8229600" cy="42211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sk-SK" sz="2400" dirty="0"/>
          </a:p>
          <a:p>
            <a:pPr eaLnBrk="1" hangingPunct="1">
              <a:buFont typeface="Wingdings" pitchFamily="2" charset="2"/>
              <a:buChar char="Ø"/>
            </a:pPr>
            <a:r>
              <a:rPr lang="sk-SK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Kyselina = </a:t>
            </a:r>
            <a:r>
              <a:rPr lang="sk-SK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acidum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 je látka, ktorá je schopná </a:t>
            </a:r>
            <a:r>
              <a:rPr lang="sk-SK" sz="2400" b="1" u="sng" dirty="0">
                <a:latin typeface="Arial" pitchFamily="34" charset="0"/>
                <a:cs typeface="Arial" pitchFamily="34" charset="0"/>
              </a:rPr>
              <a:t>odovzdávať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 protóny vodíka H</a:t>
            </a:r>
            <a:r>
              <a:rPr lang="sk-SK" sz="24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  (je </a:t>
            </a:r>
            <a:r>
              <a:rPr lang="sk-SK" sz="2400" b="1" dirty="0" err="1">
                <a:latin typeface="Arial" pitchFamily="34" charset="0"/>
                <a:cs typeface="Arial" pitchFamily="34" charset="0"/>
              </a:rPr>
              <a:t>darca=donor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 H</a:t>
            </a:r>
            <a:r>
              <a:rPr lang="sk-SK" sz="24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buFont typeface="Wingdings" pitchFamily="2" charset="2"/>
              <a:buChar char="Ø"/>
            </a:pPr>
            <a:endParaRPr lang="sk-SK" sz="16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>
                <a:latin typeface="Arial" pitchFamily="34" charset="0"/>
                <a:cs typeface="Arial" pitchFamily="34" charset="0"/>
              </a:rPr>
              <a:t>   Napr.             </a:t>
            </a:r>
            <a:r>
              <a:rPr lang="sk-SK" sz="2400" dirty="0" err="1">
                <a:latin typeface="Arial" pitchFamily="34" charset="0"/>
                <a:cs typeface="Arial" pitchFamily="34" charset="0"/>
              </a:rPr>
              <a:t>HCl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  -  H</a:t>
            </a:r>
            <a:r>
              <a:rPr lang="sk-SK" sz="24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  ⇄  </a:t>
            </a:r>
            <a:r>
              <a:rPr lang="sk-SK" sz="2400" dirty="0" err="1">
                <a:latin typeface="Arial" pitchFamily="34" charset="0"/>
                <a:cs typeface="Arial" pitchFamily="34" charset="0"/>
              </a:rPr>
              <a:t>Cl</a:t>
            </a:r>
            <a:r>
              <a:rPr lang="sk-SK" sz="2400" baseline="30000" dirty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>
              <a:buNone/>
            </a:pPr>
            <a:r>
              <a:rPr lang="sk-SK" sz="2400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        </a:t>
            </a:r>
            <a:r>
              <a:rPr lang="sk-SK" sz="2400" baseline="30000" dirty="0">
                <a:latin typeface="Arial" pitchFamily="34" charset="0"/>
                <a:cs typeface="Arial" pitchFamily="34" charset="0"/>
              </a:rPr>
              <a:t>                kyselina </a:t>
            </a:r>
            <a:r>
              <a:rPr lang="sk-SK" sz="2400" u="sng" baseline="30000" dirty="0">
                <a:latin typeface="Arial" pitchFamily="34" charset="0"/>
                <a:cs typeface="Arial" pitchFamily="34" charset="0"/>
              </a:rPr>
              <a:t>má</a:t>
            </a:r>
            <a:r>
              <a:rPr lang="sk-SK" sz="2400" baseline="30000" dirty="0">
                <a:latin typeface="Arial" pitchFamily="34" charset="0"/>
                <a:cs typeface="Arial" pitchFamily="34" charset="0"/>
              </a:rPr>
              <a:t> a odštepuje protón vodíka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sk-SK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Zásada = báza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 je látka, ktorá je schopná protóny vodíka </a:t>
            </a:r>
            <a:r>
              <a:rPr lang="sk-SK" sz="2400" b="1" u="sng" dirty="0">
                <a:latin typeface="Arial" pitchFamily="34" charset="0"/>
                <a:cs typeface="Arial" pitchFamily="34" charset="0"/>
              </a:rPr>
              <a:t>prijímať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 (je </a:t>
            </a:r>
            <a:r>
              <a:rPr lang="sk-SK" sz="2400" b="1" dirty="0" err="1">
                <a:latin typeface="Arial" pitchFamily="34" charset="0"/>
                <a:cs typeface="Arial" pitchFamily="34" charset="0"/>
              </a:rPr>
              <a:t>akceptor=príjemca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 H</a:t>
            </a:r>
            <a:r>
              <a:rPr lang="sk-SK" sz="24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buFont typeface="Wingdings" pitchFamily="2" charset="2"/>
              <a:buChar char="Ø"/>
            </a:pPr>
            <a:endParaRPr lang="sk-SK" sz="16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>
                <a:latin typeface="Arial" pitchFamily="34" charset="0"/>
                <a:cs typeface="Arial" pitchFamily="34" charset="0"/>
              </a:rPr>
              <a:t>   Napr.               NH</a:t>
            </a:r>
            <a:r>
              <a:rPr lang="sk-SK" sz="24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  + H</a:t>
            </a:r>
            <a:r>
              <a:rPr lang="sk-SK" sz="24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  ⇄  NH</a:t>
            </a:r>
            <a:r>
              <a:rPr lang="sk-SK" sz="24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sk-SK" sz="2400" baseline="30000" dirty="0">
                <a:latin typeface="Arial" pitchFamily="34" charset="0"/>
                <a:cs typeface="Arial" pitchFamily="34" charset="0"/>
              </a:rPr>
              <a:t>+</a:t>
            </a:r>
          </a:p>
          <a:p>
            <a:pPr eaLnBrk="1" hangingPunct="1">
              <a:buFont typeface="Wingdings 3" pitchFamily="18" charset="2"/>
              <a:buNone/>
            </a:pPr>
            <a:endParaRPr lang="sk-SK" sz="800" baseline="30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sk-SK" sz="2400" baseline="30000" dirty="0">
                <a:latin typeface="Arial" pitchFamily="34" charset="0"/>
                <a:cs typeface="Arial" pitchFamily="34" charset="0"/>
              </a:rPr>
              <a:t>			    zásada prijíma protón vodíka</a:t>
            </a:r>
          </a:p>
          <a:p>
            <a:pPr eaLnBrk="1" hangingPunct="1">
              <a:buNone/>
            </a:pPr>
            <a:endParaRPr lang="sk-SK" sz="2400" baseline="30000" dirty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68313" y="692150"/>
            <a:ext cx="82804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BR</a:t>
            </a:r>
            <a:r>
              <a:rPr lang="en-US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Ö</a:t>
            </a:r>
            <a:r>
              <a:rPr lang="sk-SK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NSTEDOVA TEÓRIA </a:t>
            </a:r>
          </a:p>
          <a:p>
            <a:pPr algn="ctr">
              <a:spcBef>
                <a:spcPct val="50000"/>
              </a:spcBef>
              <a:defRPr/>
            </a:pPr>
            <a:r>
              <a:rPr lang="sk-SK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KYSELÍN A ZÁSAD</a:t>
            </a:r>
            <a:endParaRPr lang="en-US" sz="3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pic>
        <p:nvPicPr>
          <p:cNvPr id="4" name="Obrázek 7">
            <a:extLst>
              <a:ext uri="{FF2B5EF4-FFF2-40B4-BE49-F238E27FC236}">
                <a16:creationId xmlns:a16="http://schemas.microsoft.com/office/drawing/2014/main" id="{61C93505-BD16-4DEC-9906-9D84D9FD6C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7956376" y="4941166"/>
            <a:ext cx="984690" cy="18980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Zástupný symbol obsahu 1"/>
          <p:cNvSpPr>
            <a:spLocks noGrp="1"/>
          </p:cNvSpPr>
          <p:nvPr>
            <p:ph idx="1"/>
          </p:nvPr>
        </p:nvSpPr>
        <p:spPr>
          <a:xfrm>
            <a:off x="468313" y="620688"/>
            <a:ext cx="8229600" cy="5261000"/>
          </a:xfrm>
        </p:spPr>
        <p:txBody>
          <a:bodyPr/>
          <a:lstStyle/>
          <a:p>
            <a:pPr eaLnBrk="1" hangingPunct="1">
              <a:buNone/>
            </a:pPr>
            <a:r>
              <a:rPr lang="sk-SK" b="0" dirty="0">
                <a:solidFill>
                  <a:srgbClr val="FF0000"/>
                </a:solidFill>
                <a:effectLst/>
                <a:latin typeface="Arial Black" pitchFamily="34" charset="0"/>
              </a:rPr>
              <a:t>Kyselinami môžu byť:</a:t>
            </a:r>
            <a:endParaRPr lang="sk-SK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k-SK" dirty="0">
                <a:latin typeface="Arial" pitchFamily="34" charset="0"/>
                <a:cs typeface="Arial" pitchFamily="34" charset="0"/>
              </a:rPr>
              <a:t>Neutrálne molekuly:   HNO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dirty="0">
                <a:latin typeface="Arial" pitchFamily="34" charset="0"/>
                <a:cs typeface="Arial" pitchFamily="34" charset="0"/>
              </a:rPr>
              <a:t>, HCl, H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dirty="0">
                <a:latin typeface="Arial" pitchFamily="34" charset="0"/>
                <a:cs typeface="Arial" pitchFamily="34" charset="0"/>
              </a:rPr>
              <a:t>PO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sk-SK" dirty="0">
                <a:latin typeface="Arial" pitchFamily="34" charset="0"/>
                <a:cs typeface="Arial" pitchFamily="34" charset="0"/>
              </a:rPr>
              <a:t>,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sk-SK" dirty="0">
                <a:latin typeface="Arial" pitchFamily="34" charset="0"/>
                <a:cs typeface="Arial" pitchFamily="34" charset="0"/>
              </a:rPr>
              <a:t>H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dirty="0">
                <a:latin typeface="Arial" pitchFamily="34" charset="0"/>
                <a:cs typeface="Arial" pitchFamily="34" charset="0"/>
              </a:rPr>
              <a:t>SO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sk-SK" dirty="0">
                <a:latin typeface="Arial" pitchFamily="34" charset="0"/>
                <a:cs typeface="Arial" pitchFamily="34" charset="0"/>
              </a:rPr>
              <a:t>,  </a:t>
            </a:r>
          </a:p>
          <a:p>
            <a:pPr marL="109537" indent="0" eaLnBrk="1" hangingPunct="1">
              <a:buNone/>
            </a:pPr>
            <a:r>
              <a:rPr lang="sk-SK" dirty="0">
                <a:latin typeface="Arial" pitchFamily="34" charset="0"/>
                <a:cs typeface="Arial" pitchFamily="34" charset="0"/>
              </a:rPr>
              <a:t>			          H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dirty="0">
                <a:latin typeface="Arial" pitchFamily="34" charset="0"/>
                <a:cs typeface="Arial" pitchFamily="34" charset="0"/>
              </a:rPr>
              <a:t>CO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dirty="0">
                <a:latin typeface="Arial" pitchFamily="34" charset="0"/>
                <a:cs typeface="Arial" pitchFamily="34" charset="0"/>
              </a:rPr>
              <a:t>, H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dirty="0">
                <a:latin typeface="Arial" pitchFamily="34" charset="0"/>
                <a:cs typeface="Arial" pitchFamily="34" charset="0"/>
              </a:rPr>
              <a:t>O</a:t>
            </a:r>
            <a:endParaRPr lang="sk-SK" baseline="-250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k-SK" dirty="0">
                <a:latin typeface="Arial" pitchFamily="34" charset="0"/>
                <a:cs typeface="Arial" pitchFamily="34" charset="0"/>
              </a:rPr>
              <a:t>Anióny:   HCO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baseline="30000" dirty="0">
                <a:latin typeface="Arial" pitchFamily="34" charset="0"/>
                <a:cs typeface="Arial" pitchFamily="34" charset="0"/>
              </a:rPr>
              <a:t>-</a:t>
            </a:r>
            <a:r>
              <a:rPr lang="sk-SK" dirty="0">
                <a:latin typeface="Arial" pitchFamily="34" charset="0"/>
                <a:cs typeface="Arial" pitchFamily="34" charset="0"/>
              </a:rPr>
              <a:t>, H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dirty="0">
                <a:latin typeface="Arial" pitchFamily="34" charset="0"/>
                <a:cs typeface="Arial" pitchFamily="34" charset="0"/>
              </a:rPr>
              <a:t>PO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sk-SK" baseline="30000" dirty="0">
                <a:latin typeface="Arial" pitchFamily="34" charset="0"/>
                <a:cs typeface="Arial" pitchFamily="34" charset="0"/>
              </a:rPr>
              <a:t>-</a:t>
            </a:r>
            <a:r>
              <a:rPr lang="sk-SK" dirty="0">
                <a:latin typeface="Arial" pitchFamily="34" charset="0"/>
                <a:cs typeface="Arial" pitchFamily="34" charset="0"/>
              </a:rPr>
              <a:t>, HSO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sk-SK" baseline="30000" dirty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/>
            <a:r>
              <a:rPr lang="sk-SK" dirty="0">
                <a:latin typeface="Arial" pitchFamily="34" charset="0"/>
                <a:cs typeface="Arial" pitchFamily="34" charset="0"/>
              </a:rPr>
              <a:t>Katióny:   H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dirty="0">
                <a:latin typeface="Arial" pitchFamily="34" charset="0"/>
                <a:cs typeface="Arial" pitchFamily="34" charset="0"/>
              </a:rPr>
              <a:t>O</a:t>
            </a:r>
            <a:r>
              <a:rPr lang="sk-SK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dirty="0">
                <a:latin typeface="Arial" pitchFamily="34" charset="0"/>
                <a:cs typeface="Arial" pitchFamily="34" charset="0"/>
              </a:rPr>
              <a:t>, NH</a:t>
            </a:r>
            <a:r>
              <a:rPr lang="sk-SK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sk-SK" baseline="30000" dirty="0">
                <a:latin typeface="Arial" pitchFamily="34" charset="0"/>
                <a:cs typeface="Arial" pitchFamily="34" charset="0"/>
              </a:rPr>
              <a:t>+</a:t>
            </a:r>
          </a:p>
          <a:p>
            <a:pPr eaLnBrk="1" hangingPunct="1">
              <a:buNone/>
            </a:pPr>
            <a:endParaRPr lang="sk-SK" baseline="30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sk-SK" baseline="30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sk-SK" sz="2800" b="0" dirty="0">
                <a:solidFill>
                  <a:srgbClr val="FF0000"/>
                </a:solidFill>
                <a:effectLst/>
                <a:latin typeface="Arial Black" pitchFamily="34" charset="0"/>
              </a:rPr>
              <a:t>Zásadami môžu byť:</a:t>
            </a:r>
          </a:p>
          <a:p>
            <a:pPr eaLnBrk="1" hangingPunct="1"/>
            <a:r>
              <a:rPr lang="sk-SK" dirty="0"/>
              <a:t>Neutrálne molekuly:   H</a:t>
            </a:r>
            <a:r>
              <a:rPr lang="sk-SK" baseline="-25000" dirty="0"/>
              <a:t>2</a:t>
            </a:r>
            <a:r>
              <a:rPr lang="sk-SK" dirty="0"/>
              <a:t>O, NH</a:t>
            </a:r>
            <a:r>
              <a:rPr lang="sk-SK" baseline="-25000" dirty="0"/>
              <a:t>3</a:t>
            </a:r>
            <a:endParaRPr lang="sk-SK" dirty="0"/>
          </a:p>
          <a:p>
            <a:pPr eaLnBrk="1" hangingPunct="1"/>
            <a:r>
              <a:rPr lang="sk-SK" dirty="0"/>
              <a:t>Anióny:  CO</a:t>
            </a:r>
            <a:r>
              <a:rPr lang="sk-SK" baseline="-25000" dirty="0"/>
              <a:t>3</a:t>
            </a:r>
            <a:r>
              <a:rPr lang="sk-SK" baseline="30000" dirty="0"/>
              <a:t>2-</a:t>
            </a:r>
            <a:r>
              <a:rPr lang="sk-SK" dirty="0"/>
              <a:t>, HCO</a:t>
            </a:r>
            <a:r>
              <a:rPr lang="sk-SK" baseline="-25000" dirty="0"/>
              <a:t>3</a:t>
            </a:r>
            <a:r>
              <a:rPr lang="sk-SK" baseline="30000" dirty="0"/>
              <a:t>-</a:t>
            </a:r>
            <a:r>
              <a:rPr lang="sk-SK" dirty="0"/>
              <a:t>, OH</a:t>
            </a:r>
            <a:r>
              <a:rPr lang="sk-SK" baseline="30000" dirty="0"/>
              <a:t>-</a:t>
            </a:r>
            <a:r>
              <a:rPr lang="sk-SK" dirty="0"/>
              <a:t>, S</a:t>
            </a:r>
            <a:r>
              <a:rPr lang="sk-SK" baseline="30000" dirty="0"/>
              <a:t>2-</a:t>
            </a:r>
            <a:r>
              <a:rPr lang="sk-SK" dirty="0"/>
              <a:t>, NO</a:t>
            </a:r>
            <a:r>
              <a:rPr lang="sk-SK" baseline="-25000" dirty="0"/>
              <a:t>2</a:t>
            </a:r>
            <a:r>
              <a:rPr lang="sk-SK" baseline="30000" dirty="0"/>
              <a:t>-</a:t>
            </a:r>
          </a:p>
          <a:p>
            <a:pPr eaLnBrk="1" hangingPunct="1"/>
            <a:endParaRPr lang="sk-SK" baseline="30000" dirty="0"/>
          </a:p>
          <a:p>
            <a:pPr eaLnBrk="1" hangingPunct="1">
              <a:buNone/>
            </a:pPr>
            <a:endParaRPr lang="sk-SK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Zástupný symbol obsahu 1"/>
          <p:cNvSpPr>
            <a:spLocks noGrp="1"/>
          </p:cNvSpPr>
          <p:nvPr>
            <p:ph idx="1"/>
          </p:nvPr>
        </p:nvSpPr>
        <p:spPr>
          <a:xfrm>
            <a:off x="539750" y="1988840"/>
            <a:ext cx="8229600" cy="486916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sk-SK" dirty="0"/>
              <a:t>  </a:t>
            </a:r>
            <a:r>
              <a:rPr lang="sk-SK" dirty="0">
                <a:latin typeface="Arial" pitchFamily="34" charset="0"/>
                <a:cs typeface="Arial" pitchFamily="34" charset="0"/>
              </a:rPr>
              <a:t>Niektoré látky m</a:t>
            </a:r>
            <a:r>
              <a:rPr lang="sk-SK" u="sng" dirty="0">
                <a:latin typeface="Arial" pitchFamily="34" charset="0"/>
                <a:cs typeface="Arial" pitchFamily="34" charset="0"/>
              </a:rPr>
              <a:t>ôžu reagovať aj ako kyseliny, aj ako zásady (aj odovzdávať aj prijímať H+)</a:t>
            </a:r>
            <a:r>
              <a:rPr lang="sk-SK" dirty="0">
                <a:latin typeface="Arial" pitchFamily="34" charset="0"/>
                <a:cs typeface="Arial" pitchFamily="34" charset="0"/>
              </a:rPr>
              <a:t>. Závisí to od reakčného partnera. Takéto látky  nazývame  </a:t>
            </a:r>
            <a:r>
              <a:rPr lang="sk-SK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amfotérne (amfolyty). </a:t>
            </a:r>
          </a:p>
          <a:p>
            <a:pPr>
              <a:buNone/>
            </a:pPr>
            <a:r>
              <a:rPr lang="sk-SK" dirty="0">
                <a:latin typeface="Arial" pitchFamily="34" charset="0"/>
                <a:cs typeface="Arial" pitchFamily="34" charset="0"/>
              </a:rPr>
              <a:t>	Napr. 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H</a:t>
            </a:r>
            <a:r>
              <a:rPr lang="sk-SK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O</a:t>
            </a:r>
            <a:r>
              <a:rPr lang="sk-SK" dirty="0">
                <a:latin typeface="Arial" pitchFamily="34" charset="0"/>
                <a:cs typeface="Arial" pitchFamily="34" charset="0"/>
              </a:rPr>
              <a:t>         	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HCO</a:t>
            </a:r>
            <a:r>
              <a:rPr lang="sk-SK" b="1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b="1" baseline="30000" dirty="0">
                <a:latin typeface="Arial" pitchFamily="34" charset="0"/>
                <a:cs typeface="Arial" pitchFamily="34" charset="0"/>
              </a:rPr>
              <a:t>-</a:t>
            </a:r>
          </a:p>
          <a:p>
            <a:pPr>
              <a:buNone/>
            </a:pPr>
            <a:endParaRPr lang="sk-SK" baseline="30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baseline="30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baseline="30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H</a:t>
            </a:r>
            <a:r>
              <a:rPr lang="sk-SK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CO</a:t>
            </a:r>
            <a:r>
              <a:rPr lang="sk-SK" b="1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dirty="0">
                <a:latin typeface="Arial" pitchFamily="34" charset="0"/>
                <a:cs typeface="Arial" pitchFamily="34" charset="0"/>
              </a:rPr>
              <a:t>			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CO</a:t>
            </a:r>
            <a:r>
              <a:rPr lang="sk-SK" b="1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b="1" baseline="30000" dirty="0">
                <a:latin typeface="Arial" pitchFamily="34" charset="0"/>
                <a:cs typeface="Arial" pitchFamily="34" charset="0"/>
              </a:rPr>
              <a:t>2-</a:t>
            </a:r>
          </a:p>
          <a:p>
            <a:pPr>
              <a:buNone/>
            </a:pPr>
            <a:endParaRPr lang="sk-SK" b="1" baseline="30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b="1" baseline="30000" dirty="0">
                <a:latin typeface="Arial" pitchFamily="34" charset="0"/>
                <a:cs typeface="Arial" pitchFamily="34" charset="0"/>
              </a:rPr>
              <a:t>                         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17538" y="842963"/>
            <a:ext cx="8229600" cy="1001861"/>
          </a:xfrm>
        </p:spPr>
        <p:txBody>
          <a:bodyPr/>
          <a:lstStyle/>
          <a:p>
            <a:pPr>
              <a:defRPr/>
            </a:pPr>
            <a:r>
              <a:rPr lang="sk-SK" dirty="0">
                <a:solidFill>
                  <a:srgbClr val="FF0000"/>
                </a:solidFill>
              </a:rPr>
              <a:t>     </a:t>
            </a:r>
            <a:r>
              <a:rPr lang="sk-SK" sz="4000" b="0" dirty="0">
                <a:solidFill>
                  <a:srgbClr val="FF0000"/>
                </a:solidFill>
                <a:effectLst/>
                <a:latin typeface="Arial Black" pitchFamily="34" charset="0"/>
              </a:rPr>
              <a:t>AMFOTÉRNE   LÁTKY </a:t>
            </a:r>
          </a:p>
        </p:txBody>
      </p:sp>
      <p:cxnSp>
        <p:nvCxnSpPr>
          <p:cNvPr id="5" name="Rovná spojovacia šípka 4"/>
          <p:cNvCxnSpPr/>
          <p:nvPr/>
        </p:nvCxnSpPr>
        <p:spPr>
          <a:xfrm flipH="1">
            <a:off x="3131840" y="4221088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4788024" y="4221088"/>
            <a:ext cx="165618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3275856" y="436510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+ H</a:t>
            </a:r>
            <a:r>
              <a:rPr lang="sk-SK" baseline="30000" dirty="0"/>
              <a:t>+</a:t>
            </a:r>
          </a:p>
        </p:txBody>
      </p:sp>
      <p:sp>
        <p:nvSpPr>
          <p:cNvPr id="9" name="Obdĺžnik 8"/>
          <p:cNvSpPr/>
          <p:nvPr/>
        </p:nvSpPr>
        <p:spPr>
          <a:xfrm>
            <a:off x="5508104" y="4365104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latin typeface="Arial" pitchFamily="34" charset="0"/>
                <a:cs typeface="Arial" pitchFamily="34" charset="0"/>
              </a:rPr>
              <a:t>- H</a:t>
            </a:r>
            <a:r>
              <a:rPr lang="sk-SK" baseline="30000" dirty="0">
                <a:latin typeface="Arial" pitchFamily="34" charset="0"/>
                <a:cs typeface="Arial" pitchFamily="34" charset="0"/>
              </a:rPr>
              <a:t>+</a:t>
            </a:r>
            <a:endParaRPr lang="sk-SK" dirty="0"/>
          </a:p>
        </p:txBody>
      </p:sp>
      <p:pic>
        <p:nvPicPr>
          <p:cNvPr id="1026" name="Picture 2" descr="https://qph.fs.quoracdn.net/main-qimg-f0b97b16858fc1511d2c85e81b76ede4-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05"/>
          <a:stretch/>
        </p:blipFill>
        <p:spPr bwMode="auto">
          <a:xfrm>
            <a:off x="2983537" y="5733256"/>
            <a:ext cx="3531865" cy="9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TOLYTICKÉ  REAKCIE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PROTOLYTICKÉ  REAKCIE</Template>
  <TotalTime>1632</TotalTime>
  <Words>1830</Words>
  <Application>Microsoft Office PowerPoint</Application>
  <PresentationFormat>Prezentácia na obrazovke (4:3)</PresentationFormat>
  <Paragraphs>299</Paragraphs>
  <Slides>38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10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38</vt:i4>
      </vt:variant>
    </vt:vector>
  </HeadingPairs>
  <TitlesOfParts>
    <vt:vector size="49" baseType="lpstr">
      <vt:lpstr>Arial</vt:lpstr>
      <vt:lpstr>Arial Black</vt:lpstr>
      <vt:lpstr>Calibri</vt:lpstr>
      <vt:lpstr>Cambria Math</vt:lpstr>
      <vt:lpstr>Lucida Sans Unicode</vt:lpstr>
      <vt:lpstr>Times New Roman</vt:lpstr>
      <vt:lpstr>Verdana</vt:lpstr>
      <vt:lpstr>Wingdings</vt:lpstr>
      <vt:lpstr>Wingdings 2</vt:lpstr>
      <vt:lpstr>Wingdings 3</vt:lpstr>
      <vt:lpstr>PROTOLYTICKÉ  REAKCIE</vt:lpstr>
      <vt:lpstr>PROTOLYTICKÉ  REAKCIE</vt:lpstr>
      <vt:lpstr>Acidobázické reakcie</vt:lpstr>
      <vt:lpstr>   TEÓRIE KYSELÍN A ZÁSAD </vt:lpstr>
      <vt:lpstr> 1.ARRHENIOVA TEÓRIA</vt:lpstr>
      <vt:lpstr>Prezentácia programu PowerPoint</vt:lpstr>
      <vt:lpstr>Prezentácia programu PowerPoint</vt:lpstr>
      <vt:lpstr>Prezentácia programu PowerPoint</vt:lpstr>
      <vt:lpstr>Prezentácia programu PowerPoint</vt:lpstr>
      <vt:lpstr>     AMFOTÉRNE   LÁTKY </vt:lpstr>
      <vt:lpstr>Prezentácia programu PowerPoint</vt:lpstr>
      <vt:lpstr>Pri protolytickej reakcii</vt:lpstr>
      <vt:lpstr>Prezentácia programu PowerPoint</vt:lpstr>
      <vt:lpstr>Všeobecný zápis protolytickej reakcie:</vt:lpstr>
      <vt:lpstr>Prezentácia programu PowerPoint</vt:lpstr>
      <vt:lpstr>Prezentácia programu PowerPoint</vt:lpstr>
      <vt:lpstr>Prezentácia programu PowerPoint</vt:lpstr>
      <vt:lpstr>Prezentácia programu PowerPoint</vt:lpstr>
      <vt:lpstr>Ako nám to išlo?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Sila kyselín </vt:lpstr>
      <vt:lpstr>Reakcia vodných roztokov kyselín a zásad sa nazýva neutralizácia.   Napríklad:            HCl(aq)  + NaOH(aq)  →  H2O(l) + NaCl(aq)   Iónový zápis:       H+(aq) + Cl-(aq) + Na+(aq) + OH-(aq) → H2O(I) + Na+(aq)+ Cl-(aq)  Skrátený iónový zápis:              H+(aq) + OH-(aq) → H2O(I)   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Vo vode dochádza k slabej disociácii molekúl na ióny </vt:lpstr>
      <vt:lpstr>Iónový súčin vody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PROTOLYTICKÉ  REAKCIE</dc:title>
  <dc:creator>Janka Šturmová</dc:creator>
  <cp:lastModifiedBy>Kristína Chovancová</cp:lastModifiedBy>
  <cp:revision>108</cp:revision>
  <dcterms:created xsi:type="dcterms:W3CDTF">2010-05-11T19:54:49Z</dcterms:created>
  <dcterms:modified xsi:type="dcterms:W3CDTF">2023-02-28T18:16:47Z</dcterms:modified>
</cp:coreProperties>
</file>