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6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2" autoAdjust="0"/>
    <p:restoredTop sz="94660"/>
  </p:normalViewPr>
  <p:slideViewPr>
    <p:cSldViewPr snapToGrid="0">
      <p:cViewPr>
        <p:scale>
          <a:sx n="58" d="100"/>
          <a:sy n="58" d="100"/>
        </p:scale>
        <p:origin x="-13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9C362-1327-4DA0-AD90-BAA1470E925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12AC44-FC3C-4886-BF34-401B9CAD77C1}">
      <dgm:prSet custT="1"/>
      <dgm:spPr/>
      <dgm:t>
        <a:bodyPr/>
        <a:lstStyle/>
        <a:p>
          <a:r>
            <a:rPr lang="sk-SK" sz="1800" b="1" dirty="0"/>
            <a:t>v 16. a 17. stor. ohrozovali slovenské územie Turci</a:t>
          </a:r>
          <a:endParaRPr lang="en-US" sz="1800" dirty="0"/>
        </a:p>
      </dgm:t>
    </dgm:pt>
    <dgm:pt modelId="{BC5B8953-8F23-48B6-9ECC-3D38E60BD6D6}" type="parTrans" cxnId="{888F406E-6439-4D02-8180-3B17C1D1B3AC}">
      <dgm:prSet/>
      <dgm:spPr/>
      <dgm:t>
        <a:bodyPr/>
        <a:lstStyle/>
        <a:p>
          <a:endParaRPr lang="en-US"/>
        </a:p>
      </dgm:t>
    </dgm:pt>
    <dgm:pt modelId="{AE73F75B-C06F-4ECC-A0AF-DF962F724714}" type="sibTrans" cxnId="{888F406E-6439-4D02-8180-3B17C1D1B3AC}">
      <dgm:prSet/>
      <dgm:spPr/>
      <dgm:t>
        <a:bodyPr/>
        <a:lstStyle/>
        <a:p>
          <a:endParaRPr lang="en-US"/>
        </a:p>
      </dgm:t>
    </dgm:pt>
    <dgm:pt modelId="{6263F7C1-4823-46CB-9A26-A4A07F8AFC87}">
      <dgm:prSet custT="1"/>
      <dgm:spPr/>
      <dgm:t>
        <a:bodyPr/>
        <a:lstStyle/>
        <a:p>
          <a:r>
            <a:rPr lang="sk-SK" sz="1800" b="1" dirty="0"/>
            <a:t>Turci využívali vzájomné boje a nezhody medzi panovníkom a uhorskou šľachtou, ktorá pripravila viacero povstaní</a:t>
          </a:r>
          <a:endParaRPr lang="en-US" sz="1800" dirty="0"/>
        </a:p>
      </dgm:t>
    </dgm:pt>
    <dgm:pt modelId="{837531CC-1957-48EF-AC14-61DB594D4C0F}" type="parTrans" cxnId="{2CD0FE94-0633-4885-9AD3-2E6EAC42961B}">
      <dgm:prSet/>
      <dgm:spPr/>
      <dgm:t>
        <a:bodyPr/>
        <a:lstStyle/>
        <a:p>
          <a:endParaRPr lang="en-US"/>
        </a:p>
      </dgm:t>
    </dgm:pt>
    <dgm:pt modelId="{08DE06D5-F05B-4EBC-9F8A-AFDCA194CA48}" type="sibTrans" cxnId="{2CD0FE94-0633-4885-9AD3-2E6EAC42961B}">
      <dgm:prSet/>
      <dgm:spPr/>
      <dgm:t>
        <a:bodyPr/>
        <a:lstStyle/>
        <a:p>
          <a:endParaRPr lang="en-US"/>
        </a:p>
      </dgm:t>
    </dgm:pt>
    <dgm:pt modelId="{E5B65E5E-479E-401C-A93F-DF614FC51C11}">
      <dgm:prSet custT="1"/>
      <dgm:spPr/>
      <dgm:t>
        <a:bodyPr/>
        <a:lstStyle/>
        <a:p>
          <a:r>
            <a:rPr lang="sk-SK" sz="1800" dirty="0"/>
            <a:t>na území, ktoré v Uhorsku obsadili Turci vznikol </a:t>
          </a:r>
          <a:r>
            <a:rPr lang="sk-SK" sz="1800" b="1" dirty="0" err="1"/>
            <a:t>Budínsky</a:t>
          </a:r>
          <a:r>
            <a:rPr lang="sk-SK" sz="1800" b="1" dirty="0"/>
            <a:t> pašalík</a:t>
          </a:r>
          <a:endParaRPr lang="en-US" sz="1800" dirty="0"/>
        </a:p>
      </dgm:t>
    </dgm:pt>
    <dgm:pt modelId="{D87C75A6-D078-4960-89A4-2EBE4290A321}" type="parTrans" cxnId="{813AA470-6A6C-479C-853C-63294BF50701}">
      <dgm:prSet/>
      <dgm:spPr/>
      <dgm:t>
        <a:bodyPr/>
        <a:lstStyle/>
        <a:p>
          <a:endParaRPr lang="en-US"/>
        </a:p>
      </dgm:t>
    </dgm:pt>
    <dgm:pt modelId="{6675C5D5-E77F-48A5-B11B-7A47831C5CE3}" type="sibTrans" cxnId="{813AA470-6A6C-479C-853C-63294BF50701}">
      <dgm:prSet/>
      <dgm:spPr/>
      <dgm:t>
        <a:bodyPr/>
        <a:lstStyle/>
        <a:p>
          <a:endParaRPr lang="en-US"/>
        </a:p>
      </dgm:t>
    </dgm:pt>
    <dgm:pt modelId="{C5B868CE-6C61-45C0-AFC3-97EED23397DD}">
      <dgm:prSet custT="1"/>
      <dgm:spPr/>
      <dgm:t>
        <a:bodyPr/>
        <a:lstStyle/>
        <a:p>
          <a:r>
            <a:rPr lang="sk-SK" sz="1600" b="1" dirty="0"/>
            <a:t>pašalík: </a:t>
          </a:r>
          <a:r>
            <a:rPr lang="sk-SK" sz="1600" dirty="0"/>
            <a:t>názov podľa titulu správcu územia v Osmanskej ríši, ktorý sa volal paša</a:t>
          </a:r>
          <a:endParaRPr lang="en-US" sz="1600" dirty="0"/>
        </a:p>
      </dgm:t>
    </dgm:pt>
    <dgm:pt modelId="{EB30DD27-FA3C-4329-8DDF-3BDCDA09B507}" type="parTrans" cxnId="{7D58B97D-5E7E-44EA-9C37-A10287515E39}">
      <dgm:prSet/>
      <dgm:spPr/>
      <dgm:t>
        <a:bodyPr/>
        <a:lstStyle/>
        <a:p>
          <a:endParaRPr lang="en-US"/>
        </a:p>
      </dgm:t>
    </dgm:pt>
    <dgm:pt modelId="{4256D16B-EFD5-41C4-87B5-614AEDF2A183}" type="sibTrans" cxnId="{7D58B97D-5E7E-44EA-9C37-A10287515E39}">
      <dgm:prSet/>
      <dgm:spPr/>
      <dgm:t>
        <a:bodyPr/>
        <a:lstStyle/>
        <a:p>
          <a:endParaRPr lang="en-US"/>
        </a:p>
      </dgm:t>
    </dgm:pt>
    <dgm:pt modelId="{1804012A-A869-4363-B696-F42670826FAC}">
      <dgm:prSet custT="1"/>
      <dgm:spPr/>
      <dgm:t>
        <a:bodyPr/>
        <a:lstStyle/>
        <a:p>
          <a:r>
            <a:rPr lang="sk-SK" sz="1600" dirty="0"/>
            <a:t>delil sa na </a:t>
          </a:r>
          <a:r>
            <a:rPr lang="sk-SK" sz="1600" b="1" dirty="0"/>
            <a:t>okresy – </a:t>
          </a:r>
          <a:r>
            <a:rPr lang="sk-SK" sz="1600" b="1" dirty="0" err="1"/>
            <a:t>sandžaky</a:t>
          </a:r>
          <a:endParaRPr lang="en-US" sz="1600" dirty="0"/>
        </a:p>
      </dgm:t>
    </dgm:pt>
    <dgm:pt modelId="{9C89FD35-A320-4185-A642-604F88DD2241}" type="parTrans" cxnId="{F2391B53-B32E-4747-9559-31910C3C194D}">
      <dgm:prSet/>
      <dgm:spPr/>
      <dgm:t>
        <a:bodyPr/>
        <a:lstStyle/>
        <a:p>
          <a:endParaRPr lang="en-US"/>
        </a:p>
      </dgm:t>
    </dgm:pt>
    <dgm:pt modelId="{D6A23C56-83A3-494A-ACB3-FA32E5FFDA6B}" type="sibTrans" cxnId="{F2391B53-B32E-4747-9559-31910C3C194D}">
      <dgm:prSet/>
      <dgm:spPr/>
      <dgm:t>
        <a:bodyPr/>
        <a:lstStyle/>
        <a:p>
          <a:endParaRPr lang="en-US"/>
        </a:p>
      </dgm:t>
    </dgm:pt>
    <dgm:pt modelId="{B7EF1202-1FB6-4860-A8C8-E6FD3FD327B8}">
      <dgm:prSet custT="1"/>
      <dgm:spPr/>
      <dgm:t>
        <a:bodyPr/>
        <a:lstStyle/>
        <a:p>
          <a:r>
            <a:rPr lang="sk-SK" sz="1800" dirty="0"/>
            <a:t>významnú úlohu mali </a:t>
          </a:r>
          <a:r>
            <a:rPr lang="sk-SK" sz="1800" b="1" dirty="0"/>
            <a:t>banské mestá</a:t>
          </a:r>
          <a:r>
            <a:rPr lang="sk-SK" sz="1800" dirty="0"/>
            <a:t>, z ťažby drahých kov bola financovaná obrana krajiny</a:t>
          </a:r>
          <a:endParaRPr lang="en-US" sz="1800" dirty="0"/>
        </a:p>
      </dgm:t>
    </dgm:pt>
    <dgm:pt modelId="{A65876DF-2C44-4494-A53E-4592DCE8D980}" type="parTrans" cxnId="{168261B8-C78B-4C25-8F69-97F0641DF5A9}">
      <dgm:prSet/>
      <dgm:spPr/>
      <dgm:t>
        <a:bodyPr/>
        <a:lstStyle/>
        <a:p>
          <a:endParaRPr lang="en-US"/>
        </a:p>
      </dgm:t>
    </dgm:pt>
    <dgm:pt modelId="{0413FE39-9509-4266-9620-C2C5DE8090A6}" type="sibTrans" cxnId="{168261B8-C78B-4C25-8F69-97F0641DF5A9}">
      <dgm:prSet/>
      <dgm:spPr/>
      <dgm:t>
        <a:bodyPr/>
        <a:lstStyle/>
        <a:p>
          <a:endParaRPr lang="en-US"/>
        </a:p>
      </dgm:t>
    </dgm:pt>
    <dgm:pt modelId="{4EC916C8-A3F3-4008-BB16-F1E2FE583E2B}">
      <dgm:prSet custT="1"/>
      <dgm:spPr/>
      <dgm:t>
        <a:bodyPr/>
        <a:lstStyle/>
        <a:p>
          <a:r>
            <a:rPr lang="sk-SK" sz="1800" b="1" dirty="0"/>
            <a:t>mestá sa bránili stavbou opevnení a strážnych veží = </a:t>
          </a:r>
          <a:r>
            <a:rPr lang="sk-SK" sz="1800" b="1" dirty="0" err="1"/>
            <a:t>vartoviek</a:t>
          </a:r>
          <a:endParaRPr lang="en-US" sz="1800" dirty="0"/>
        </a:p>
      </dgm:t>
    </dgm:pt>
    <dgm:pt modelId="{6CDDDC8D-3F4F-4E8B-B728-D44D6529C704}" type="parTrans" cxnId="{EACE0F04-27C7-44AF-BB74-D52761C53A3D}">
      <dgm:prSet/>
      <dgm:spPr/>
      <dgm:t>
        <a:bodyPr/>
        <a:lstStyle/>
        <a:p>
          <a:endParaRPr lang="en-US"/>
        </a:p>
      </dgm:t>
    </dgm:pt>
    <dgm:pt modelId="{0AAF98BB-D6DC-4882-9431-23914680153C}" type="sibTrans" cxnId="{EACE0F04-27C7-44AF-BB74-D52761C53A3D}">
      <dgm:prSet/>
      <dgm:spPr/>
      <dgm:t>
        <a:bodyPr/>
        <a:lstStyle/>
        <a:p>
          <a:endParaRPr lang="en-US"/>
        </a:p>
      </dgm:t>
    </dgm:pt>
    <dgm:pt modelId="{957522C4-A789-4D73-BFF8-69C01B2D5760}">
      <dgm:prSet custT="1"/>
      <dgm:spPr/>
      <dgm:t>
        <a:bodyPr/>
        <a:lstStyle/>
        <a:p>
          <a:r>
            <a:rPr lang="sk-SK" sz="1600" b="1" dirty="0"/>
            <a:t>1604 – 1711: stavovské povstania v Uhorsku </a:t>
          </a:r>
          <a:r>
            <a:rPr lang="sk-SK" sz="1600" dirty="0"/>
            <a:t>- šľachta proti panovníkovi, ktorý chcel centralizovať ríšu, zdaniť šľachtu a šíriť katolícku vieru</a:t>
          </a:r>
          <a:endParaRPr lang="en-US" sz="1600" dirty="0"/>
        </a:p>
      </dgm:t>
    </dgm:pt>
    <dgm:pt modelId="{CEA76694-CE60-473A-B2DA-5B3410F0AFDB}" type="parTrans" cxnId="{392DBDD6-F79A-4063-BC1F-0A1BF9364E93}">
      <dgm:prSet/>
      <dgm:spPr/>
      <dgm:t>
        <a:bodyPr/>
        <a:lstStyle/>
        <a:p>
          <a:endParaRPr lang="en-US"/>
        </a:p>
      </dgm:t>
    </dgm:pt>
    <dgm:pt modelId="{A4EEF528-5BCC-495F-B12E-1C4A66D7C37B}" type="sibTrans" cxnId="{392DBDD6-F79A-4063-BC1F-0A1BF9364E93}">
      <dgm:prSet/>
      <dgm:spPr/>
      <dgm:t>
        <a:bodyPr/>
        <a:lstStyle/>
        <a:p>
          <a:endParaRPr lang="en-US"/>
        </a:p>
      </dgm:t>
    </dgm:pt>
    <dgm:pt modelId="{A887873D-A3DF-4025-8D64-FDF9FAE67276}">
      <dgm:prSet custT="1"/>
      <dgm:spPr/>
      <dgm:t>
        <a:bodyPr/>
        <a:lstStyle/>
        <a:p>
          <a:r>
            <a:rPr lang="sk-SK" sz="1600" dirty="0"/>
            <a:t>povstalci využívali aj európske vojenské konflikty (30-ročná vojna) a pomoc Osmanskej ríše (ktorá tiež chcela dobyť Viedeň, čo by jej otvorilo cestu na západ)</a:t>
          </a:r>
          <a:endParaRPr lang="en-US" sz="1600" dirty="0"/>
        </a:p>
      </dgm:t>
    </dgm:pt>
    <dgm:pt modelId="{45DCFA38-94A8-4D06-8832-48718F24A8C9}" type="parTrans" cxnId="{D1B79721-75AB-4DCC-9BA6-89D4567EA804}">
      <dgm:prSet/>
      <dgm:spPr/>
      <dgm:t>
        <a:bodyPr/>
        <a:lstStyle/>
        <a:p>
          <a:endParaRPr lang="en-US"/>
        </a:p>
      </dgm:t>
    </dgm:pt>
    <dgm:pt modelId="{3CE02C18-E7A4-4D6D-98AF-E667C3E707D6}" type="sibTrans" cxnId="{D1B79721-75AB-4DCC-9BA6-89D4567EA804}">
      <dgm:prSet/>
      <dgm:spPr/>
      <dgm:t>
        <a:bodyPr/>
        <a:lstStyle/>
        <a:p>
          <a:endParaRPr lang="en-US"/>
        </a:p>
      </dgm:t>
    </dgm:pt>
    <dgm:pt modelId="{DCE5488A-87A5-4B60-AF66-1E08C8BA94B5}">
      <dgm:prSet custT="1"/>
      <dgm:spPr/>
      <dgm:t>
        <a:bodyPr/>
        <a:lstStyle/>
        <a:p>
          <a:r>
            <a:rPr lang="sk-SK" sz="1600" b="1" dirty="0"/>
            <a:t>bitka pri Viedni v r. 1683 však pre Osmanskú ríšu znamenala krutú porážku a jej postupný ústup z Uhorska</a:t>
          </a:r>
          <a:endParaRPr lang="en-US" sz="1600" dirty="0"/>
        </a:p>
      </dgm:t>
    </dgm:pt>
    <dgm:pt modelId="{9EE399CD-573D-4751-94CF-51FD88676339}" type="parTrans" cxnId="{69317B50-4DE2-474B-8F1A-DAEFA33D9D59}">
      <dgm:prSet/>
      <dgm:spPr/>
      <dgm:t>
        <a:bodyPr/>
        <a:lstStyle/>
        <a:p>
          <a:endParaRPr lang="en-US"/>
        </a:p>
      </dgm:t>
    </dgm:pt>
    <dgm:pt modelId="{35486EB0-4324-4AA0-9FFC-BFCD19F82E29}" type="sibTrans" cxnId="{69317B50-4DE2-474B-8F1A-DAEFA33D9D59}">
      <dgm:prSet/>
      <dgm:spPr/>
      <dgm:t>
        <a:bodyPr/>
        <a:lstStyle/>
        <a:p>
          <a:endParaRPr lang="en-US"/>
        </a:p>
      </dgm:t>
    </dgm:pt>
    <dgm:pt modelId="{A5B05438-6739-4C33-9510-E66C4272347B}">
      <dgm:prSet/>
      <dgm:spPr/>
      <dgm:t>
        <a:bodyPr/>
        <a:lstStyle/>
        <a:p>
          <a:r>
            <a:rPr lang="sk-SK" b="1" dirty="0"/>
            <a:t>1711: </a:t>
          </a:r>
          <a:r>
            <a:rPr lang="sk-SK" b="1" dirty="0" err="1"/>
            <a:t>Satmársky</a:t>
          </a:r>
          <a:r>
            <a:rPr lang="sk-SK" b="1" dirty="0"/>
            <a:t> mier - </a:t>
          </a:r>
          <a:r>
            <a:rPr lang="sk-SK" dirty="0"/>
            <a:t>posledné stavovské povstanie skončilo podpísaním mieru medzi povstalcami a panovníkom</a:t>
          </a:r>
          <a:endParaRPr lang="en-US" dirty="0"/>
        </a:p>
      </dgm:t>
    </dgm:pt>
    <dgm:pt modelId="{D0BFF1D3-0A6F-44F6-ACDB-8BBF19B99164}" type="parTrans" cxnId="{76F46B4F-F462-402B-83CA-86ECF96216B7}">
      <dgm:prSet/>
      <dgm:spPr/>
      <dgm:t>
        <a:bodyPr/>
        <a:lstStyle/>
        <a:p>
          <a:endParaRPr lang="en-US"/>
        </a:p>
      </dgm:t>
    </dgm:pt>
    <dgm:pt modelId="{AC37C1E8-147C-4961-B186-466ECE1B1722}" type="sibTrans" cxnId="{76F46B4F-F462-402B-83CA-86ECF96216B7}">
      <dgm:prSet/>
      <dgm:spPr/>
      <dgm:t>
        <a:bodyPr/>
        <a:lstStyle/>
        <a:p>
          <a:endParaRPr lang="en-US"/>
        </a:p>
      </dgm:t>
    </dgm:pt>
    <dgm:pt modelId="{5B762D02-6246-488B-877C-5C1018C0FFBA}">
      <dgm:prSet custT="1"/>
      <dgm:spPr/>
      <dgm:t>
        <a:bodyPr/>
        <a:lstStyle/>
        <a:p>
          <a:r>
            <a:rPr lang="sk-SK" sz="1600" dirty="0"/>
            <a:t>uhorská šľachta (protestanti), si vďaka povstaniam zanechali aspoň čiastočnú náboženskú slobodu</a:t>
          </a:r>
          <a:endParaRPr lang="en-US" sz="1600" dirty="0"/>
        </a:p>
      </dgm:t>
    </dgm:pt>
    <dgm:pt modelId="{9810CFD4-D4D6-49EA-BBFE-7ACB637375AB}" type="parTrans" cxnId="{C21B3F85-24EA-45B5-8A41-23D10E62D9BF}">
      <dgm:prSet/>
      <dgm:spPr/>
      <dgm:t>
        <a:bodyPr/>
        <a:lstStyle/>
        <a:p>
          <a:endParaRPr lang="en-US"/>
        </a:p>
      </dgm:t>
    </dgm:pt>
    <dgm:pt modelId="{6A3F94A3-71BF-49BC-BF55-8901DB53AF5B}" type="sibTrans" cxnId="{C21B3F85-24EA-45B5-8A41-23D10E62D9BF}">
      <dgm:prSet/>
      <dgm:spPr/>
      <dgm:t>
        <a:bodyPr/>
        <a:lstStyle/>
        <a:p>
          <a:endParaRPr lang="en-US"/>
        </a:p>
      </dgm:t>
    </dgm:pt>
    <dgm:pt modelId="{9E2993CC-9629-40CD-9D3A-1C8600A9A064}" type="pres">
      <dgm:prSet presAssocID="{DA59C362-1327-4DA0-AD90-BAA1470E92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1B895FD-D37B-42E9-BD16-F67B69FB75DA}" type="pres">
      <dgm:prSet presAssocID="{DD12AC44-FC3C-4886-BF34-401B9CAD77C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80C6141-C253-4332-8FE7-093121BD7950}" type="pres">
      <dgm:prSet presAssocID="{AE73F75B-C06F-4ECC-A0AF-DF962F724714}" presName="spacer" presStyleCnt="0"/>
      <dgm:spPr/>
    </dgm:pt>
    <dgm:pt modelId="{96DE2B26-829D-4FB1-8DDB-307F7F1F579D}" type="pres">
      <dgm:prSet presAssocID="{6263F7C1-4823-46CB-9A26-A4A07F8AFC8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1B389F9-43C8-4C63-A456-6310E02A5812}" type="pres">
      <dgm:prSet presAssocID="{08DE06D5-F05B-4EBC-9F8A-AFDCA194CA48}" presName="spacer" presStyleCnt="0"/>
      <dgm:spPr/>
    </dgm:pt>
    <dgm:pt modelId="{5274BCA5-4C7A-4BF7-B06E-CEA6480E536A}" type="pres">
      <dgm:prSet presAssocID="{E5B65E5E-479E-401C-A93F-DF614FC51C1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31CC08A-58D1-4A2F-8EE6-5E3DDC7CF15F}" type="pres">
      <dgm:prSet presAssocID="{E5B65E5E-479E-401C-A93F-DF614FC51C1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BEBBFAC-FB54-417F-A19F-A55534D93CA9}" type="pres">
      <dgm:prSet presAssocID="{B7EF1202-1FB6-4860-A8C8-E6FD3FD327B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9482039-0EAD-49F3-8EA2-13B7D42B884A}" type="pres">
      <dgm:prSet presAssocID="{0413FE39-9509-4266-9620-C2C5DE8090A6}" presName="spacer" presStyleCnt="0"/>
      <dgm:spPr/>
    </dgm:pt>
    <dgm:pt modelId="{72DEBA9C-694D-44A3-A54E-1529F166BD61}" type="pres">
      <dgm:prSet presAssocID="{4EC916C8-A3F3-4008-BB16-F1E2FE583E2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CDF0237-BF96-416B-8C91-592A5B3E3895}" type="pres">
      <dgm:prSet presAssocID="{0AAF98BB-D6DC-4882-9431-23914680153C}" presName="spacer" presStyleCnt="0"/>
      <dgm:spPr/>
    </dgm:pt>
    <dgm:pt modelId="{834FD75A-44CD-4C53-B31D-E7121C948E5E}" type="pres">
      <dgm:prSet presAssocID="{957522C4-A789-4D73-BFF8-69C01B2D576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3A749A2-2E37-4C91-BEDC-EECE6364BE27}" type="pres">
      <dgm:prSet presAssocID="{957522C4-A789-4D73-BFF8-69C01B2D576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612167E-6E07-49B8-906F-01F7B5DA171D}" type="pres">
      <dgm:prSet presAssocID="{A5B05438-6739-4C33-9510-E66C4272347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C37E50F-EAD0-49E6-BE76-ED8A1CBF9866}" type="pres">
      <dgm:prSet presAssocID="{A5B05438-6739-4C33-9510-E66C4272347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E402F0E8-DC2B-493A-A9D1-DDDDF410660A}" type="presOf" srcId="{4EC916C8-A3F3-4008-BB16-F1E2FE583E2B}" destId="{72DEBA9C-694D-44A3-A54E-1529F166BD61}" srcOrd="0" destOrd="0" presId="urn:microsoft.com/office/officeart/2005/8/layout/vList2"/>
    <dgm:cxn modelId="{EACE0F04-27C7-44AF-BB74-D52761C53A3D}" srcId="{DA59C362-1327-4DA0-AD90-BAA1470E9253}" destId="{4EC916C8-A3F3-4008-BB16-F1E2FE583E2B}" srcOrd="4" destOrd="0" parTransId="{6CDDDC8D-3F4F-4E8B-B728-D44D6529C704}" sibTransId="{0AAF98BB-D6DC-4882-9431-23914680153C}"/>
    <dgm:cxn modelId="{CB52D283-A031-46EF-8C06-3155F37A9D83}" type="presOf" srcId="{E5B65E5E-479E-401C-A93F-DF614FC51C11}" destId="{5274BCA5-4C7A-4BF7-B06E-CEA6480E536A}" srcOrd="0" destOrd="0" presId="urn:microsoft.com/office/officeart/2005/8/layout/vList2"/>
    <dgm:cxn modelId="{69317B50-4DE2-474B-8F1A-DAEFA33D9D59}" srcId="{957522C4-A789-4D73-BFF8-69C01B2D5760}" destId="{DCE5488A-87A5-4B60-AF66-1E08C8BA94B5}" srcOrd="1" destOrd="0" parTransId="{9EE399CD-573D-4751-94CF-51FD88676339}" sibTransId="{35486EB0-4324-4AA0-9FFC-BFCD19F82E29}"/>
    <dgm:cxn modelId="{7D58B97D-5E7E-44EA-9C37-A10287515E39}" srcId="{E5B65E5E-479E-401C-A93F-DF614FC51C11}" destId="{C5B868CE-6C61-45C0-AFC3-97EED23397DD}" srcOrd="0" destOrd="0" parTransId="{EB30DD27-FA3C-4329-8DDF-3BDCDA09B507}" sibTransId="{4256D16B-EFD5-41C4-87B5-614AEDF2A183}"/>
    <dgm:cxn modelId="{A3BA7951-3494-46F5-B940-4A0467B567E7}" type="presOf" srcId="{A5B05438-6739-4C33-9510-E66C4272347B}" destId="{9612167E-6E07-49B8-906F-01F7B5DA171D}" srcOrd="0" destOrd="0" presId="urn:microsoft.com/office/officeart/2005/8/layout/vList2"/>
    <dgm:cxn modelId="{9483C956-60D5-4C93-A8DA-F1A51DFEBC3A}" type="presOf" srcId="{1804012A-A869-4363-B696-F42670826FAC}" destId="{931CC08A-58D1-4A2F-8EE6-5E3DDC7CF15F}" srcOrd="0" destOrd="1" presId="urn:microsoft.com/office/officeart/2005/8/layout/vList2"/>
    <dgm:cxn modelId="{DA1D7D58-278B-451C-B966-B11694860A31}" type="presOf" srcId="{A887873D-A3DF-4025-8D64-FDF9FAE67276}" destId="{D3A749A2-2E37-4C91-BEDC-EECE6364BE27}" srcOrd="0" destOrd="0" presId="urn:microsoft.com/office/officeart/2005/8/layout/vList2"/>
    <dgm:cxn modelId="{813AA470-6A6C-479C-853C-63294BF50701}" srcId="{DA59C362-1327-4DA0-AD90-BAA1470E9253}" destId="{E5B65E5E-479E-401C-A93F-DF614FC51C11}" srcOrd="2" destOrd="0" parTransId="{D87C75A6-D078-4960-89A4-2EBE4290A321}" sibTransId="{6675C5D5-E77F-48A5-B11B-7A47831C5CE3}"/>
    <dgm:cxn modelId="{BD63B6FC-415C-4B2F-9630-3AA885C5CD09}" type="presOf" srcId="{DA59C362-1327-4DA0-AD90-BAA1470E9253}" destId="{9E2993CC-9629-40CD-9D3A-1C8600A9A064}" srcOrd="0" destOrd="0" presId="urn:microsoft.com/office/officeart/2005/8/layout/vList2"/>
    <dgm:cxn modelId="{D181F7A4-A8F7-4FF5-BA53-949BB829D6E4}" type="presOf" srcId="{DD12AC44-FC3C-4886-BF34-401B9CAD77C1}" destId="{F1B895FD-D37B-42E9-BD16-F67B69FB75DA}" srcOrd="0" destOrd="0" presId="urn:microsoft.com/office/officeart/2005/8/layout/vList2"/>
    <dgm:cxn modelId="{64BCC44A-09FD-4052-976A-466AECB61624}" type="presOf" srcId="{DCE5488A-87A5-4B60-AF66-1E08C8BA94B5}" destId="{D3A749A2-2E37-4C91-BEDC-EECE6364BE27}" srcOrd="0" destOrd="1" presId="urn:microsoft.com/office/officeart/2005/8/layout/vList2"/>
    <dgm:cxn modelId="{888F406E-6439-4D02-8180-3B17C1D1B3AC}" srcId="{DA59C362-1327-4DA0-AD90-BAA1470E9253}" destId="{DD12AC44-FC3C-4886-BF34-401B9CAD77C1}" srcOrd="0" destOrd="0" parTransId="{BC5B8953-8F23-48B6-9ECC-3D38E60BD6D6}" sibTransId="{AE73F75B-C06F-4ECC-A0AF-DF962F724714}"/>
    <dgm:cxn modelId="{C21B3F85-24EA-45B5-8A41-23D10E62D9BF}" srcId="{A5B05438-6739-4C33-9510-E66C4272347B}" destId="{5B762D02-6246-488B-877C-5C1018C0FFBA}" srcOrd="0" destOrd="0" parTransId="{9810CFD4-D4D6-49EA-BBFE-7ACB637375AB}" sibTransId="{6A3F94A3-71BF-49BC-BF55-8901DB53AF5B}"/>
    <dgm:cxn modelId="{76F46B4F-F462-402B-83CA-86ECF96216B7}" srcId="{DA59C362-1327-4DA0-AD90-BAA1470E9253}" destId="{A5B05438-6739-4C33-9510-E66C4272347B}" srcOrd="6" destOrd="0" parTransId="{D0BFF1D3-0A6F-44F6-ACDB-8BBF19B99164}" sibTransId="{AC37C1E8-147C-4961-B186-466ECE1B1722}"/>
    <dgm:cxn modelId="{09D0E9CE-F5F3-44B6-B2A7-D9955B7C2EF1}" type="presOf" srcId="{C5B868CE-6C61-45C0-AFC3-97EED23397DD}" destId="{931CC08A-58D1-4A2F-8EE6-5E3DDC7CF15F}" srcOrd="0" destOrd="0" presId="urn:microsoft.com/office/officeart/2005/8/layout/vList2"/>
    <dgm:cxn modelId="{168261B8-C78B-4C25-8F69-97F0641DF5A9}" srcId="{DA59C362-1327-4DA0-AD90-BAA1470E9253}" destId="{B7EF1202-1FB6-4860-A8C8-E6FD3FD327B8}" srcOrd="3" destOrd="0" parTransId="{A65876DF-2C44-4494-A53E-4592DCE8D980}" sibTransId="{0413FE39-9509-4266-9620-C2C5DE8090A6}"/>
    <dgm:cxn modelId="{392DBDD6-F79A-4063-BC1F-0A1BF9364E93}" srcId="{DA59C362-1327-4DA0-AD90-BAA1470E9253}" destId="{957522C4-A789-4D73-BFF8-69C01B2D5760}" srcOrd="5" destOrd="0" parTransId="{CEA76694-CE60-473A-B2DA-5B3410F0AFDB}" sibTransId="{A4EEF528-5BCC-495F-B12E-1C4A66D7C37B}"/>
    <dgm:cxn modelId="{2CD0FE94-0633-4885-9AD3-2E6EAC42961B}" srcId="{DA59C362-1327-4DA0-AD90-BAA1470E9253}" destId="{6263F7C1-4823-46CB-9A26-A4A07F8AFC87}" srcOrd="1" destOrd="0" parTransId="{837531CC-1957-48EF-AC14-61DB594D4C0F}" sibTransId="{08DE06D5-F05B-4EBC-9F8A-AFDCA194CA48}"/>
    <dgm:cxn modelId="{A08B0629-B0E7-4152-A782-A4EBE2D70315}" type="presOf" srcId="{5B762D02-6246-488B-877C-5C1018C0FFBA}" destId="{4C37E50F-EAD0-49E6-BE76-ED8A1CBF9866}" srcOrd="0" destOrd="0" presId="urn:microsoft.com/office/officeart/2005/8/layout/vList2"/>
    <dgm:cxn modelId="{959ED11A-590A-4004-9FBB-AC7151A2E409}" type="presOf" srcId="{957522C4-A789-4D73-BFF8-69C01B2D5760}" destId="{834FD75A-44CD-4C53-B31D-E7121C948E5E}" srcOrd="0" destOrd="0" presId="urn:microsoft.com/office/officeart/2005/8/layout/vList2"/>
    <dgm:cxn modelId="{0F2AA615-EE6F-4A27-8097-E78601CC712E}" type="presOf" srcId="{B7EF1202-1FB6-4860-A8C8-E6FD3FD327B8}" destId="{5BEBBFAC-FB54-417F-A19F-A55534D93CA9}" srcOrd="0" destOrd="0" presId="urn:microsoft.com/office/officeart/2005/8/layout/vList2"/>
    <dgm:cxn modelId="{D1B79721-75AB-4DCC-9BA6-89D4567EA804}" srcId="{957522C4-A789-4D73-BFF8-69C01B2D5760}" destId="{A887873D-A3DF-4025-8D64-FDF9FAE67276}" srcOrd="0" destOrd="0" parTransId="{45DCFA38-94A8-4D06-8832-48718F24A8C9}" sibTransId="{3CE02C18-E7A4-4D6D-98AF-E667C3E707D6}"/>
    <dgm:cxn modelId="{F2391B53-B32E-4747-9559-31910C3C194D}" srcId="{E5B65E5E-479E-401C-A93F-DF614FC51C11}" destId="{1804012A-A869-4363-B696-F42670826FAC}" srcOrd="1" destOrd="0" parTransId="{9C89FD35-A320-4185-A642-604F88DD2241}" sibTransId="{D6A23C56-83A3-494A-ACB3-FA32E5FFDA6B}"/>
    <dgm:cxn modelId="{8C2E0279-AEE4-48A4-895B-04431E814D02}" type="presOf" srcId="{6263F7C1-4823-46CB-9A26-A4A07F8AFC87}" destId="{96DE2B26-829D-4FB1-8DDB-307F7F1F579D}" srcOrd="0" destOrd="0" presId="urn:microsoft.com/office/officeart/2005/8/layout/vList2"/>
    <dgm:cxn modelId="{B7E53476-3333-46D3-BDB0-014A8FCBF0AC}" type="presParOf" srcId="{9E2993CC-9629-40CD-9D3A-1C8600A9A064}" destId="{F1B895FD-D37B-42E9-BD16-F67B69FB75DA}" srcOrd="0" destOrd="0" presId="urn:microsoft.com/office/officeart/2005/8/layout/vList2"/>
    <dgm:cxn modelId="{02D22ABE-4FB0-4B38-A278-AA50D907A546}" type="presParOf" srcId="{9E2993CC-9629-40CD-9D3A-1C8600A9A064}" destId="{880C6141-C253-4332-8FE7-093121BD7950}" srcOrd="1" destOrd="0" presId="urn:microsoft.com/office/officeart/2005/8/layout/vList2"/>
    <dgm:cxn modelId="{0F0144C0-F88C-4FC3-A36F-F754A6D24EAD}" type="presParOf" srcId="{9E2993CC-9629-40CD-9D3A-1C8600A9A064}" destId="{96DE2B26-829D-4FB1-8DDB-307F7F1F579D}" srcOrd="2" destOrd="0" presId="urn:microsoft.com/office/officeart/2005/8/layout/vList2"/>
    <dgm:cxn modelId="{1056FA57-C0F8-4544-853E-3DF12FC7BC0D}" type="presParOf" srcId="{9E2993CC-9629-40CD-9D3A-1C8600A9A064}" destId="{71B389F9-43C8-4C63-A456-6310E02A5812}" srcOrd="3" destOrd="0" presId="urn:microsoft.com/office/officeart/2005/8/layout/vList2"/>
    <dgm:cxn modelId="{562381F7-9195-47C2-8B79-B20BB5CA8602}" type="presParOf" srcId="{9E2993CC-9629-40CD-9D3A-1C8600A9A064}" destId="{5274BCA5-4C7A-4BF7-B06E-CEA6480E536A}" srcOrd="4" destOrd="0" presId="urn:microsoft.com/office/officeart/2005/8/layout/vList2"/>
    <dgm:cxn modelId="{B9BA5066-5AD4-4C6F-8FD2-FC264D649F27}" type="presParOf" srcId="{9E2993CC-9629-40CD-9D3A-1C8600A9A064}" destId="{931CC08A-58D1-4A2F-8EE6-5E3DDC7CF15F}" srcOrd="5" destOrd="0" presId="urn:microsoft.com/office/officeart/2005/8/layout/vList2"/>
    <dgm:cxn modelId="{F7DDDCD2-79B6-44B7-9251-FD5B93C94BAF}" type="presParOf" srcId="{9E2993CC-9629-40CD-9D3A-1C8600A9A064}" destId="{5BEBBFAC-FB54-417F-A19F-A55534D93CA9}" srcOrd="6" destOrd="0" presId="urn:microsoft.com/office/officeart/2005/8/layout/vList2"/>
    <dgm:cxn modelId="{92300B2B-2B35-4EEB-A716-978E14E28637}" type="presParOf" srcId="{9E2993CC-9629-40CD-9D3A-1C8600A9A064}" destId="{D9482039-0EAD-49F3-8EA2-13B7D42B884A}" srcOrd="7" destOrd="0" presId="urn:microsoft.com/office/officeart/2005/8/layout/vList2"/>
    <dgm:cxn modelId="{C6FFB28E-3B09-4469-BB2F-78C268250F5D}" type="presParOf" srcId="{9E2993CC-9629-40CD-9D3A-1C8600A9A064}" destId="{72DEBA9C-694D-44A3-A54E-1529F166BD61}" srcOrd="8" destOrd="0" presId="urn:microsoft.com/office/officeart/2005/8/layout/vList2"/>
    <dgm:cxn modelId="{664BBFE1-AED9-4AD2-B5C4-47ED65F41C31}" type="presParOf" srcId="{9E2993CC-9629-40CD-9D3A-1C8600A9A064}" destId="{ACDF0237-BF96-416B-8C91-592A5B3E3895}" srcOrd="9" destOrd="0" presId="urn:microsoft.com/office/officeart/2005/8/layout/vList2"/>
    <dgm:cxn modelId="{F7260674-0C68-49A0-A629-5DE65C9EEC3B}" type="presParOf" srcId="{9E2993CC-9629-40CD-9D3A-1C8600A9A064}" destId="{834FD75A-44CD-4C53-B31D-E7121C948E5E}" srcOrd="10" destOrd="0" presId="urn:microsoft.com/office/officeart/2005/8/layout/vList2"/>
    <dgm:cxn modelId="{68B75A99-1DE9-48B0-BD37-EF7FC45B2819}" type="presParOf" srcId="{9E2993CC-9629-40CD-9D3A-1C8600A9A064}" destId="{D3A749A2-2E37-4C91-BEDC-EECE6364BE27}" srcOrd="11" destOrd="0" presId="urn:microsoft.com/office/officeart/2005/8/layout/vList2"/>
    <dgm:cxn modelId="{E7D71D07-83C7-4AE0-ABD7-2E93B47811BB}" type="presParOf" srcId="{9E2993CC-9629-40CD-9D3A-1C8600A9A064}" destId="{9612167E-6E07-49B8-906F-01F7B5DA171D}" srcOrd="12" destOrd="0" presId="urn:microsoft.com/office/officeart/2005/8/layout/vList2"/>
    <dgm:cxn modelId="{B3E3558D-482F-45AC-9F89-B16F04CC5D0A}" type="presParOf" srcId="{9E2993CC-9629-40CD-9D3A-1C8600A9A064}" destId="{4C37E50F-EAD0-49E6-BE76-ED8A1CBF9866}" srcOrd="13" destOrd="0" presId="urn:microsoft.com/office/officeart/2005/8/layout/vList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895FD-D37B-42E9-BD16-F67B69FB75DA}">
      <dsp:nvSpPr>
        <dsp:cNvPr id="0" name=""/>
        <dsp:cNvSpPr/>
      </dsp:nvSpPr>
      <dsp:spPr>
        <a:xfrm>
          <a:off x="0" y="529668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/>
            <a:t>v 16. a 17. stor. ohrozovali slovenské územie Turci</a:t>
          </a:r>
          <a:endParaRPr lang="en-US" sz="1800" kern="1200" dirty="0"/>
        </a:p>
      </dsp:txBody>
      <dsp:txXfrm>
        <a:off x="23774" y="553442"/>
        <a:ext cx="12144449" cy="439464"/>
      </dsp:txXfrm>
    </dsp:sp>
    <dsp:sp modelId="{96DE2B26-829D-4FB1-8DDB-307F7F1F579D}">
      <dsp:nvSpPr>
        <dsp:cNvPr id="0" name=""/>
        <dsp:cNvSpPr/>
      </dsp:nvSpPr>
      <dsp:spPr>
        <a:xfrm>
          <a:off x="0" y="1074280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392797"/>
                <a:satOff val="-1878"/>
                <a:lumOff val="2059"/>
                <a:alphaOff val="0"/>
                <a:shade val="85000"/>
                <a:satMod val="130000"/>
              </a:schemeClr>
            </a:gs>
            <a:gs pos="34000">
              <a:schemeClr val="accent5">
                <a:hueOff val="392797"/>
                <a:satOff val="-1878"/>
                <a:lumOff val="2059"/>
                <a:alphaOff val="0"/>
                <a:shade val="87000"/>
                <a:satMod val="125000"/>
              </a:schemeClr>
            </a:gs>
            <a:gs pos="70000">
              <a:schemeClr val="accent5">
                <a:hueOff val="392797"/>
                <a:satOff val="-1878"/>
                <a:lumOff val="2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392797"/>
                <a:satOff val="-1878"/>
                <a:lumOff val="2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/>
            <a:t>Turci využívali vzájomné boje a nezhody medzi panovníkom a uhorskou šľachtou, ktorá pripravila viacero povstaní</a:t>
          </a:r>
          <a:endParaRPr lang="en-US" sz="1800" kern="1200" dirty="0"/>
        </a:p>
      </dsp:txBody>
      <dsp:txXfrm>
        <a:off x="23774" y="1098054"/>
        <a:ext cx="12144449" cy="439464"/>
      </dsp:txXfrm>
    </dsp:sp>
    <dsp:sp modelId="{5274BCA5-4C7A-4BF7-B06E-CEA6480E536A}">
      <dsp:nvSpPr>
        <dsp:cNvPr id="0" name=""/>
        <dsp:cNvSpPr/>
      </dsp:nvSpPr>
      <dsp:spPr>
        <a:xfrm>
          <a:off x="0" y="1618893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785595"/>
                <a:satOff val="-3757"/>
                <a:lumOff val="4118"/>
                <a:alphaOff val="0"/>
                <a:shade val="85000"/>
                <a:satMod val="130000"/>
              </a:schemeClr>
            </a:gs>
            <a:gs pos="34000">
              <a:schemeClr val="accent5">
                <a:hueOff val="785595"/>
                <a:satOff val="-3757"/>
                <a:lumOff val="4118"/>
                <a:alphaOff val="0"/>
                <a:shade val="87000"/>
                <a:satMod val="125000"/>
              </a:schemeClr>
            </a:gs>
            <a:gs pos="70000">
              <a:schemeClr val="accent5">
                <a:hueOff val="785595"/>
                <a:satOff val="-3757"/>
                <a:lumOff val="41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785595"/>
                <a:satOff val="-3757"/>
                <a:lumOff val="41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/>
            <a:t>na území, ktoré v Uhorsku obsadili Turci vznikol </a:t>
          </a:r>
          <a:r>
            <a:rPr lang="sk-SK" sz="1800" b="1" kern="1200" dirty="0" err="1"/>
            <a:t>Budínsky</a:t>
          </a:r>
          <a:r>
            <a:rPr lang="sk-SK" sz="1800" b="1" kern="1200" dirty="0"/>
            <a:t> pašalík</a:t>
          </a:r>
          <a:endParaRPr lang="en-US" sz="1800" kern="1200" dirty="0"/>
        </a:p>
      </dsp:txBody>
      <dsp:txXfrm>
        <a:off x="23774" y="1642667"/>
        <a:ext cx="12144449" cy="439464"/>
      </dsp:txXfrm>
    </dsp:sp>
    <dsp:sp modelId="{931CC08A-58D1-4A2F-8EE6-5E3DDC7CF15F}">
      <dsp:nvSpPr>
        <dsp:cNvPr id="0" name=""/>
        <dsp:cNvSpPr/>
      </dsp:nvSpPr>
      <dsp:spPr>
        <a:xfrm>
          <a:off x="0" y="2105905"/>
          <a:ext cx="12191997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600" b="1" kern="1200" dirty="0"/>
            <a:t>pašalík: </a:t>
          </a:r>
          <a:r>
            <a:rPr lang="sk-SK" sz="1600" kern="1200" dirty="0"/>
            <a:t>názov podľa titulu správcu územia v Osmanskej ríši, ktorý sa volal paša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600" kern="1200" dirty="0"/>
            <a:t>delil sa na </a:t>
          </a:r>
          <a:r>
            <a:rPr lang="sk-SK" sz="1600" b="1" kern="1200" dirty="0"/>
            <a:t>okresy – </a:t>
          </a:r>
          <a:r>
            <a:rPr lang="sk-SK" sz="1600" b="1" kern="1200" dirty="0" err="1"/>
            <a:t>sandžaky</a:t>
          </a:r>
          <a:endParaRPr lang="en-US" sz="1600" kern="1200" dirty="0"/>
        </a:p>
      </dsp:txBody>
      <dsp:txXfrm>
        <a:off x="0" y="2105905"/>
        <a:ext cx="12191997" cy="538200"/>
      </dsp:txXfrm>
    </dsp:sp>
    <dsp:sp modelId="{5BEBBFAC-FB54-417F-A19F-A55534D93CA9}">
      <dsp:nvSpPr>
        <dsp:cNvPr id="0" name=""/>
        <dsp:cNvSpPr/>
      </dsp:nvSpPr>
      <dsp:spPr>
        <a:xfrm>
          <a:off x="0" y="2644105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hade val="85000"/>
                <a:satMod val="130000"/>
              </a:schemeClr>
            </a:gs>
            <a:gs pos="34000">
              <a:schemeClr val="accent5">
                <a:hueOff val="1178392"/>
                <a:satOff val="-5635"/>
                <a:lumOff val="6177"/>
                <a:alphaOff val="0"/>
                <a:shade val="87000"/>
                <a:satMod val="125000"/>
              </a:schemeClr>
            </a:gs>
            <a:gs pos="70000">
              <a:schemeClr val="accent5">
                <a:hueOff val="1178392"/>
                <a:satOff val="-5635"/>
                <a:lumOff val="617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/>
            <a:t>významnú úlohu mali </a:t>
          </a:r>
          <a:r>
            <a:rPr lang="sk-SK" sz="1800" b="1" kern="1200" dirty="0"/>
            <a:t>banské mestá</a:t>
          </a:r>
          <a:r>
            <a:rPr lang="sk-SK" sz="1800" kern="1200" dirty="0"/>
            <a:t>, z ťažby drahých kov bola financovaná obrana krajiny</a:t>
          </a:r>
          <a:endParaRPr lang="en-US" sz="1800" kern="1200" dirty="0"/>
        </a:p>
      </dsp:txBody>
      <dsp:txXfrm>
        <a:off x="23774" y="2667879"/>
        <a:ext cx="12144449" cy="439464"/>
      </dsp:txXfrm>
    </dsp:sp>
    <dsp:sp modelId="{72DEBA9C-694D-44A3-A54E-1529F166BD61}">
      <dsp:nvSpPr>
        <dsp:cNvPr id="0" name=""/>
        <dsp:cNvSpPr/>
      </dsp:nvSpPr>
      <dsp:spPr>
        <a:xfrm>
          <a:off x="0" y="3188718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1571189"/>
                <a:satOff val="-7513"/>
                <a:lumOff val="8235"/>
                <a:alphaOff val="0"/>
                <a:shade val="85000"/>
                <a:satMod val="130000"/>
              </a:schemeClr>
            </a:gs>
            <a:gs pos="34000">
              <a:schemeClr val="accent5">
                <a:hueOff val="1571189"/>
                <a:satOff val="-7513"/>
                <a:lumOff val="8235"/>
                <a:alphaOff val="0"/>
                <a:shade val="87000"/>
                <a:satMod val="125000"/>
              </a:schemeClr>
            </a:gs>
            <a:gs pos="70000">
              <a:schemeClr val="accent5">
                <a:hueOff val="1571189"/>
                <a:satOff val="-7513"/>
                <a:lumOff val="823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571189"/>
                <a:satOff val="-7513"/>
                <a:lumOff val="823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kern="1200" dirty="0"/>
            <a:t>mestá sa bránili stavbou opevnení a strážnych veží = </a:t>
          </a:r>
          <a:r>
            <a:rPr lang="sk-SK" sz="1800" b="1" kern="1200" dirty="0" err="1"/>
            <a:t>vartoviek</a:t>
          </a:r>
          <a:endParaRPr lang="en-US" sz="1800" kern="1200" dirty="0"/>
        </a:p>
      </dsp:txBody>
      <dsp:txXfrm>
        <a:off x="23774" y="3212492"/>
        <a:ext cx="12144449" cy="439464"/>
      </dsp:txXfrm>
    </dsp:sp>
    <dsp:sp modelId="{834FD75A-44CD-4C53-B31D-E7121C948E5E}">
      <dsp:nvSpPr>
        <dsp:cNvPr id="0" name=""/>
        <dsp:cNvSpPr/>
      </dsp:nvSpPr>
      <dsp:spPr>
        <a:xfrm>
          <a:off x="0" y="3733330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1963986"/>
                <a:satOff val="-9392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5">
                <a:hueOff val="1963986"/>
                <a:satOff val="-9392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5">
                <a:hueOff val="1963986"/>
                <a:satOff val="-9392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963986"/>
                <a:satOff val="-9392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b="1" kern="1200" dirty="0"/>
            <a:t>1604 – 1711: stavovské povstania v Uhorsku </a:t>
          </a:r>
          <a:r>
            <a:rPr lang="sk-SK" sz="1600" kern="1200" dirty="0"/>
            <a:t>- šľachta proti panovníkovi, ktorý chcel centralizovať ríšu, zdaniť šľachtu a šíriť katolícku vieru</a:t>
          </a:r>
          <a:endParaRPr lang="en-US" sz="1600" kern="1200" dirty="0"/>
        </a:p>
      </dsp:txBody>
      <dsp:txXfrm>
        <a:off x="23774" y="3757104"/>
        <a:ext cx="12144449" cy="439464"/>
      </dsp:txXfrm>
    </dsp:sp>
    <dsp:sp modelId="{D3A749A2-2E37-4C91-BEDC-EECE6364BE27}">
      <dsp:nvSpPr>
        <dsp:cNvPr id="0" name=""/>
        <dsp:cNvSpPr/>
      </dsp:nvSpPr>
      <dsp:spPr>
        <a:xfrm>
          <a:off x="0" y="4220343"/>
          <a:ext cx="12191997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600" kern="1200" dirty="0"/>
            <a:t>povstalci využívali aj európske vojenské konflikty (30-ročná vojna) a pomoc Osmanskej ríše (ktorá tiež chcela dobyť Viedeň, čo by jej otvorilo cestu na západ)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600" b="1" kern="1200" dirty="0"/>
            <a:t>bitka pri Viedni v r. 1683 však pre Osmanskú ríšu znamenala krutú porážku a jej postupný ústup z Uhorska</a:t>
          </a:r>
          <a:endParaRPr lang="en-US" sz="1600" kern="1200" dirty="0"/>
        </a:p>
      </dsp:txBody>
      <dsp:txXfrm>
        <a:off x="0" y="4220343"/>
        <a:ext cx="12191997" cy="765899"/>
      </dsp:txXfrm>
    </dsp:sp>
    <dsp:sp modelId="{9612167E-6E07-49B8-906F-01F7B5DA171D}">
      <dsp:nvSpPr>
        <dsp:cNvPr id="0" name=""/>
        <dsp:cNvSpPr/>
      </dsp:nvSpPr>
      <dsp:spPr>
        <a:xfrm>
          <a:off x="0" y="4986243"/>
          <a:ext cx="12191997" cy="487012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hade val="85000"/>
                <a:satMod val="130000"/>
              </a:schemeClr>
            </a:gs>
            <a:gs pos="34000">
              <a:schemeClr val="accent5">
                <a:hueOff val="2356783"/>
                <a:satOff val="-11270"/>
                <a:lumOff val="12353"/>
                <a:alphaOff val="0"/>
                <a:shade val="87000"/>
                <a:satMod val="125000"/>
              </a:schemeClr>
            </a:gs>
            <a:gs pos="70000">
              <a:schemeClr val="accent5">
                <a:hueOff val="2356783"/>
                <a:satOff val="-11270"/>
                <a:lumOff val="1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/>
            <a:t>1711: </a:t>
          </a:r>
          <a:r>
            <a:rPr lang="sk-SK" sz="2000" b="1" kern="1200" dirty="0" err="1"/>
            <a:t>Satmársky</a:t>
          </a:r>
          <a:r>
            <a:rPr lang="sk-SK" sz="2000" b="1" kern="1200" dirty="0"/>
            <a:t> mier - </a:t>
          </a:r>
          <a:r>
            <a:rPr lang="sk-SK" sz="2000" kern="1200" dirty="0"/>
            <a:t>posledné stavovské povstanie skončilo podpísaním mieru medzi povstalcami a panovníkom</a:t>
          </a:r>
          <a:endParaRPr lang="en-US" sz="2000" kern="1200" dirty="0"/>
        </a:p>
      </dsp:txBody>
      <dsp:txXfrm>
        <a:off x="23774" y="5010017"/>
        <a:ext cx="12144449" cy="439464"/>
      </dsp:txXfrm>
    </dsp:sp>
    <dsp:sp modelId="{4C37E50F-EAD0-49E6-BE76-ED8A1CBF9866}">
      <dsp:nvSpPr>
        <dsp:cNvPr id="0" name=""/>
        <dsp:cNvSpPr/>
      </dsp:nvSpPr>
      <dsp:spPr>
        <a:xfrm>
          <a:off x="0" y="5473255"/>
          <a:ext cx="1219199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600" kern="1200" dirty="0"/>
            <a:t>uhorská šľachta (protestanti), si vďaka povstaniam zanechali aspoň čiastočnú náboženskú slobodu</a:t>
          </a:r>
          <a:endParaRPr lang="en-US" sz="1600" kern="1200" dirty="0"/>
        </a:p>
      </dsp:txBody>
      <dsp:txXfrm>
        <a:off x="0" y="5473255"/>
        <a:ext cx="12191997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0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8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23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4dN4ru9beY&amp;t=404s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www.youtube.com/watch?v=p85urzmkB6Y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AF4F2BA-3C03-4E2C-8ABC-0949B61B3C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vonkajšie, trávnik, oblaky, pole&#10;&#10;Automaticky generovaný popis">
            <a:extLst>
              <a:ext uri="{FF2B5EF4-FFF2-40B4-BE49-F238E27FC236}">
                <a16:creationId xmlns="" xmlns:a16="http://schemas.microsoft.com/office/drawing/2014/main" id="{66B7BA01-315B-4963-BEDB-EE55362E2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12411"/>
          <a:stretch/>
        </p:blipFill>
        <p:spPr>
          <a:xfrm>
            <a:off x="-7662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B986F88-1433-4AF7-AF71-41A89DC93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2BEF23F-AB7B-4249-87BB-430CF6D0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rgbClr val="FFFFFF"/>
                </a:solidFill>
              </a:rPr>
              <a:t>Na hranici </a:t>
            </a:r>
            <a:br>
              <a:rPr lang="sk-SK" sz="6600" b="1" dirty="0">
                <a:solidFill>
                  <a:srgbClr val="FFFFFF"/>
                </a:solidFill>
              </a:rPr>
            </a:br>
            <a:r>
              <a:rPr lang="sk-SK" sz="6600" b="1" dirty="0">
                <a:solidFill>
                  <a:srgbClr val="FFFFFF"/>
                </a:solidFill>
              </a:rPr>
              <a:t>s Osmanskou ríšou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EC91326F-DD1E-454F-83FF-4D8190C80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sk-SK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07787ED-5EDC-4C54-AD87-55B60D0FE3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44FFD5D-B985-4624-BBCD-50AD2E1686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7A5118AD-AD02-4950-9CA6-2A7F94E73CB1}"/>
              </a:ext>
            </a:extLst>
          </p:cNvPr>
          <p:cNvSpPr txBox="1"/>
          <p:nvPr/>
        </p:nvSpPr>
        <p:spPr>
          <a:xfrm>
            <a:off x="370906" y="4474741"/>
            <a:ext cx="115490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000" b="1" dirty="0"/>
              <a:t>POKYNY</a:t>
            </a:r>
            <a:r>
              <a:rPr lang="sk-SK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/>
              <a:t>Stlačením F5 spusti prezentáciu.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/>
              <a:t>Prezentáciu si </a:t>
            </a:r>
            <a:r>
              <a:rPr lang="sk-SK" sz="2000" dirty="0" smtClean="0"/>
              <a:t>prejdi až do konca.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000" dirty="0" smtClean="0"/>
              <a:t>Tému si prečítajte aj z učebnice.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602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B0E58038-8ACE-4AD9-B404-25C603550D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23D5A6A-FFCA-4547-89C1-2AC8D8BC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28" y="-420577"/>
            <a:ext cx="5201705" cy="1228446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C000"/>
                </a:solidFill>
              </a:rPr>
              <a:t>Zhrnutie - poznámky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38A34772-9011-42B5-AA63-FD6DEC92EE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2BCDE19-2810-4337-9C49-8589C42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="" xmlns:a16="http://schemas.microsoft.com/office/drawing/2014/main" id="{078A716F-3AC7-4CB4-9944-4B9BA055A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69115"/>
              </p:ext>
            </p:extLst>
          </p:nvPr>
        </p:nvGraphicFramePr>
        <p:xfrm>
          <a:off x="0" y="609600"/>
          <a:ext cx="12191997" cy="633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1473A6E7-0D7A-4637-9027-B17EC5C34205}"/>
              </a:ext>
            </a:extLst>
          </p:cNvPr>
          <p:cNvSpPr txBox="1"/>
          <p:nvPr/>
        </p:nvSpPr>
        <p:spPr>
          <a:xfrm>
            <a:off x="7087337" y="9435"/>
            <a:ext cx="5104660" cy="1200329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/>
              <a:t>Odkazy na videá: </a:t>
            </a:r>
            <a:r>
              <a:rPr lang="sk-SK" dirty="0">
                <a:solidFill>
                  <a:srgbClr val="FFC000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https://www.youtube.com/watch?v=p85urzmkB6Y</a:t>
            </a:r>
            <a:endParaRPr lang="sk-SK" dirty="0">
              <a:solidFill>
                <a:srgbClr val="FFC000"/>
              </a:solidFill>
            </a:endParaRPr>
          </a:p>
          <a:p>
            <a:r>
              <a:rPr lang="sk-SK" dirty="0">
                <a:solidFill>
                  <a:srgbClr val="FFC000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https://www.youtube.com/watch?v=b4dN4ru9beY&amp;t=404s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5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A510FEA9-AB96-4203-A5FD-AD59E96A2724}"/>
              </a:ext>
            </a:extLst>
          </p:cNvPr>
          <p:cNvSpPr txBox="1"/>
          <p:nvPr/>
        </p:nvSpPr>
        <p:spPr>
          <a:xfrm>
            <a:off x="211282" y="209534"/>
            <a:ext cx="11711429" cy="602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/>
              <a:t>Čo si predstavíš, keď sa povie slovo TUREK?</a:t>
            </a:r>
          </a:p>
          <a:p>
            <a:endParaRPr lang="sk-SK" sz="4800" b="1" dirty="0"/>
          </a:p>
          <a:p>
            <a:pPr>
              <a:lnSpc>
                <a:spcPct val="150000"/>
              </a:lnSpc>
            </a:pPr>
            <a:r>
              <a:rPr lang="sk-SK" sz="2800" dirty="0"/>
              <a:t>DOVOLENKU V TURECKU?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KEBAB?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TURECKÚ KÁVU?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TURECKÉ SERIÁLY?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BÁSEŇ TURČÍN PONIČAN?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ISLAM?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/>
              <a:t>Alebo niečo iné???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A839BA42-72C0-4A93-A0B9-8E465A09A654}"/>
              </a:ext>
            </a:extLst>
          </p:cNvPr>
          <p:cNvSpPr txBox="1"/>
          <p:nvPr/>
        </p:nvSpPr>
        <p:spPr>
          <a:xfrm>
            <a:off x="8608616" y="4713203"/>
            <a:ext cx="348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rgbClr val="FFC000"/>
                </a:solidFill>
              </a:rPr>
              <a:t>A čo tak strážne veže a opevnenia na Slovensku?</a:t>
            </a:r>
          </a:p>
        </p:txBody>
      </p:sp>
      <p:pic>
        <p:nvPicPr>
          <p:cNvPr id="5" name="Obrázok 4" descr="Obrázok, na ktorom je stôl, veľa, rôzne, vyplnené&#10;&#10;Automaticky generovaný popis">
            <a:extLst>
              <a:ext uri="{FF2B5EF4-FFF2-40B4-BE49-F238E27FC236}">
                <a16:creationId xmlns="" xmlns:a16="http://schemas.microsoft.com/office/drawing/2014/main" id="{B2388148-97C6-4279-9A80-D1B25828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82" y="1239604"/>
            <a:ext cx="3839886" cy="3839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2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13BCCAE5-A35B-4B66-A4A7-E23C34A40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6E44E95-E837-46CD-AB06-7276511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232736"/>
            <a:ext cx="10058400" cy="1450757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Úvod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6987BDFB-DE64-4B56-B44F-45FAE19FA9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929C3F7-9D83-498D-B336-9BD5EF5D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2108200"/>
            <a:ext cx="7812349" cy="3972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v 16. a 17. stor. ohrozovali slovenské územie Turci</a:t>
            </a:r>
          </a:p>
          <a:p>
            <a:pPr lvl="1"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Slovensko, severná časť Uhorska, bolo súčasťou Habsburskej monarchie</a:t>
            </a:r>
          </a:p>
          <a:p>
            <a:pPr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Turci využívali vzájomné boje a nezhody medzi panovníkom a uhorskou šľachtou, ktorá pripravila viacero povstaní</a:t>
            </a:r>
          </a:p>
          <a:p>
            <a:pPr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- okrem snahy získať moc a zabrániť Turkom ovládnuť územie monarchie, </a:t>
            </a:r>
            <a:r>
              <a:rPr lang="sk-SK" sz="2400" b="1" dirty="0">
                <a:solidFill>
                  <a:schemeClr val="tx1"/>
                </a:solidFill>
              </a:rPr>
              <a:t>išlo aj o snahu Habsburgovcov zachovať kresťanstvo a ubrániť sa pred islamom</a:t>
            </a:r>
          </a:p>
          <a:p>
            <a:pPr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na obranu Habsburskej monarchie prispievali aj ostatné európske krajiny</a:t>
            </a:r>
            <a:r>
              <a:rPr lang="sk-SK" sz="2400" dirty="0">
                <a:solidFill>
                  <a:schemeClr val="tx1"/>
                </a:solidFill>
              </a:rPr>
              <a:t>, ktoré sa obávali rozšírenia tureckého vplyvu na ich územie</a:t>
            </a:r>
          </a:p>
          <a:p>
            <a:pPr lvl="1">
              <a:lnSpc>
                <a:spcPct val="90000"/>
              </a:lnSpc>
            </a:pPr>
            <a:r>
              <a:rPr lang="sk-SK" sz="2400" dirty="0">
                <a:solidFill>
                  <a:schemeClr val="tx1"/>
                </a:solidFill>
              </a:rPr>
              <a:t>keďže zámerom Turkov bolo postupovať ďalej na západ</a:t>
            </a:r>
          </a:p>
        </p:txBody>
      </p:sp>
      <p:pic>
        <p:nvPicPr>
          <p:cNvPr id="5" name="Obrázok 4" descr="Obrázok, na ktorom je vonkajšie, trávnik, jazda na koni, muž&#10;&#10;Automaticky generovaný popis">
            <a:extLst>
              <a:ext uri="{FF2B5EF4-FFF2-40B4-BE49-F238E27FC236}">
                <a16:creationId xmlns="" xmlns:a16="http://schemas.microsoft.com/office/drawing/2014/main" id="{2F63DC40-CC15-46F4-AB7D-CF576655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"/>
          <a:stretch/>
        </p:blipFill>
        <p:spPr>
          <a:xfrm>
            <a:off x="8400611" y="2003094"/>
            <a:ext cx="3149238" cy="4182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B06839E-D8C3-4A74-BA2B-3B97E7B2C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59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F64BBAA4-C62B-4146-B49F-FE4CC4655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DB53D14-4E79-424F-812E-593F8BF7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4" y="641842"/>
            <a:ext cx="4231010" cy="1604424"/>
          </a:xfrm>
        </p:spPr>
        <p:txBody>
          <a:bodyPr>
            <a:normAutofit/>
          </a:bodyPr>
          <a:lstStyle/>
          <a:p>
            <a:r>
              <a:rPr lang="sk-SK" b="1" dirty="0" err="1">
                <a:solidFill>
                  <a:schemeClr val="tx1"/>
                </a:solidFill>
              </a:rPr>
              <a:t>Budínsky</a:t>
            </a:r>
            <a:r>
              <a:rPr lang="sk-SK" b="1" dirty="0">
                <a:solidFill>
                  <a:schemeClr val="tx1"/>
                </a:solidFill>
              </a:rPr>
              <a:t> pašalík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B57AA8-F021-480C-A9E2-F89913313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8628340-086A-4FC3-9F91-BEBC6C4E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" y="2556777"/>
            <a:ext cx="5072798" cy="3611773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vznikol na území, ktoré v Uhorsku obsadili Turci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- pašalík: </a:t>
            </a:r>
            <a:r>
              <a:rPr lang="sk-SK" sz="2400" dirty="0">
                <a:solidFill>
                  <a:schemeClr val="tx1"/>
                </a:solidFill>
              </a:rPr>
              <a:t>názov podľa titulu správcu územia v Osmanskej ríši, ktorý sa volal paša</a:t>
            </a:r>
          </a:p>
          <a:p>
            <a:r>
              <a:rPr lang="sk-SK" sz="2400" dirty="0">
                <a:solidFill>
                  <a:schemeClr val="tx1"/>
                </a:solidFill>
              </a:rPr>
              <a:t>- delil sa na okresy – </a:t>
            </a:r>
            <a:r>
              <a:rPr lang="sk-SK" sz="2400" b="1" dirty="0" err="1">
                <a:solidFill>
                  <a:schemeClr val="tx1"/>
                </a:solidFill>
              </a:rPr>
              <a:t>sandžaky</a:t>
            </a:r>
            <a:r>
              <a:rPr lang="sk-SK" sz="2400" dirty="0">
                <a:solidFill>
                  <a:schemeClr val="tx1"/>
                </a:solidFill>
              </a:rPr>
              <a:t>:</a:t>
            </a:r>
          </a:p>
          <a:p>
            <a:r>
              <a:rPr lang="sk-SK" sz="2400" dirty="0">
                <a:solidFill>
                  <a:srgbClr val="FFC000"/>
                </a:solidFill>
              </a:rPr>
              <a:t>- ostrihomský, novohradský, </a:t>
            </a:r>
            <a:r>
              <a:rPr lang="sk-SK" sz="2400" dirty="0" err="1">
                <a:solidFill>
                  <a:srgbClr val="FFC000"/>
                </a:solidFill>
              </a:rPr>
              <a:t>sečiansky</a:t>
            </a:r>
            <a:r>
              <a:rPr lang="sk-SK" sz="2400" dirty="0">
                <a:solidFill>
                  <a:srgbClr val="FFC000"/>
                </a:solidFill>
              </a:rPr>
              <a:t>, fiľakovský</a:t>
            </a:r>
          </a:p>
        </p:txBody>
      </p:sp>
      <p:pic>
        <p:nvPicPr>
          <p:cNvPr id="4" name="Zástupný objekt pre obsah 8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630BA913-67D8-43BA-8BFC-0707FACB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8"/>
          <a:stretch/>
        </p:blipFill>
        <p:spPr>
          <a:xfrm>
            <a:off x="5814076" y="249749"/>
            <a:ext cx="5743532" cy="52256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F36B24-6632-4516-9692-731462896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ál 8">
            <a:extLst>
              <a:ext uri="{FF2B5EF4-FFF2-40B4-BE49-F238E27FC236}">
                <a16:creationId xmlns="" xmlns:a16="http://schemas.microsoft.com/office/drawing/2014/main" id="{5F3B3D09-5B0A-49B5-AA16-293EACADBD50}"/>
              </a:ext>
            </a:extLst>
          </p:cNvPr>
          <p:cNvSpPr/>
          <p:nvPr/>
        </p:nvSpPr>
        <p:spPr>
          <a:xfrm rot="2820522">
            <a:off x="6549459" y="138295"/>
            <a:ext cx="830053" cy="41063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vál 9">
            <a:extLst>
              <a:ext uri="{FF2B5EF4-FFF2-40B4-BE49-F238E27FC236}">
                <a16:creationId xmlns="" xmlns:a16="http://schemas.microsoft.com/office/drawing/2014/main" id="{1FDD6884-26E1-4042-86B6-B9B49FA4EEBC}"/>
              </a:ext>
            </a:extLst>
          </p:cNvPr>
          <p:cNvSpPr/>
          <p:nvPr/>
        </p:nvSpPr>
        <p:spPr>
          <a:xfrm>
            <a:off x="7330081" y="1793472"/>
            <a:ext cx="1777964" cy="181602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Ovál 11">
            <a:extLst>
              <a:ext uri="{FF2B5EF4-FFF2-40B4-BE49-F238E27FC236}">
                <a16:creationId xmlns="" xmlns:a16="http://schemas.microsoft.com/office/drawing/2014/main" id="{C04E8B68-1795-4007-9E5A-5ED55F32B277}"/>
              </a:ext>
            </a:extLst>
          </p:cNvPr>
          <p:cNvSpPr/>
          <p:nvPr/>
        </p:nvSpPr>
        <p:spPr>
          <a:xfrm rot="18888835">
            <a:off x="9279965" y="773542"/>
            <a:ext cx="1334929" cy="34099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="" xmlns:a16="http://schemas.microsoft.com/office/drawing/2014/main" id="{A61A6404-BC84-4782-9984-B2948C83D3AF}"/>
              </a:ext>
            </a:extLst>
          </p:cNvPr>
          <p:cNvSpPr/>
          <p:nvPr/>
        </p:nvSpPr>
        <p:spPr>
          <a:xfrm>
            <a:off x="5814075" y="54753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 err="1">
                <a:solidFill>
                  <a:srgbClr val="FFC000"/>
                </a:solidFill>
              </a:rPr>
              <a:t>Budínsky</a:t>
            </a:r>
            <a:r>
              <a:rPr lang="sk-SK" b="1" dirty="0">
                <a:solidFill>
                  <a:srgbClr val="FFC000"/>
                </a:solidFill>
              </a:rPr>
              <a:t> pašalík – územie obsadené Turkami</a:t>
            </a:r>
          </a:p>
          <a:p>
            <a:r>
              <a:rPr lang="sk-SK" b="1" dirty="0">
                <a:solidFill>
                  <a:srgbClr val="0070C0"/>
                </a:solidFill>
              </a:rPr>
              <a:t>Sedmohradské kniežatstvo</a:t>
            </a:r>
          </a:p>
          <a:p>
            <a:r>
              <a:rPr lang="sk-SK" b="1" dirty="0" err="1">
                <a:solidFill>
                  <a:srgbClr val="FF0000"/>
                </a:solidFill>
              </a:rPr>
              <a:t>uzemie</a:t>
            </a:r>
            <a:r>
              <a:rPr lang="sk-SK" b="1" dirty="0">
                <a:solidFill>
                  <a:srgbClr val="FF0000"/>
                </a:solidFill>
              </a:rPr>
              <a:t> pod kontrolou Habsburgovcov</a:t>
            </a:r>
          </a:p>
        </p:txBody>
      </p:sp>
    </p:spTree>
    <p:extLst>
      <p:ext uri="{BB962C8B-B14F-4D97-AF65-F5344CB8AC3E}">
        <p14:creationId xmlns:p14="http://schemas.microsoft.com/office/powerpoint/2010/main" val="18272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D40791F6-715D-481A-9C4A-3645AECFD5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F683DAA-05D7-48B8-9B62-5DD27E5F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</a:rPr>
              <a:t>Banské mestá                           a protiturecké boje</a:t>
            </a:r>
          </a:p>
        </p:txBody>
      </p:sp>
      <p:pic>
        <p:nvPicPr>
          <p:cNvPr id="7" name="Obrázok 6" descr="Obrázok, na ktorom je vonkajšie, trávnik, oblaky, pole&#10;&#10;Automaticky generovaný popis">
            <a:extLst>
              <a:ext uri="{FF2B5EF4-FFF2-40B4-BE49-F238E27FC236}">
                <a16:creationId xmlns="" xmlns:a16="http://schemas.microsoft.com/office/drawing/2014/main" id="{212814A1-7A31-452D-B318-A240AC9E0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029"/>
          <a:stretch/>
        </p:blipFill>
        <p:spPr>
          <a:xfrm>
            <a:off x="349014" y="448584"/>
            <a:ext cx="4286300" cy="2802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0F83A4-FAC4-4867-95A5-BBFD280C7B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 descr="Obrázok, na ktorom je vonkajšie, hodiny, dom, veža&#10;&#10;Automaticky generovaný popis">
            <a:extLst>
              <a:ext uri="{FF2B5EF4-FFF2-40B4-BE49-F238E27FC236}">
                <a16:creationId xmlns="" xmlns:a16="http://schemas.microsoft.com/office/drawing/2014/main" id="{D39BE3BB-92EF-4761-937C-B9D2076D3F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-3" b="-3"/>
          <a:stretch/>
        </p:blipFill>
        <p:spPr>
          <a:xfrm>
            <a:off x="349014" y="3428999"/>
            <a:ext cx="4286300" cy="2802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2AC3552-C88C-4BBB-B666-37107981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významná úloha banských miest</a:t>
            </a:r>
          </a:p>
          <a:p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z ťažby drahých kov bola financovaná obrana krajiny</a:t>
            </a:r>
          </a:p>
          <a:p>
            <a:r>
              <a:rPr lang="sk-SK" sz="2400" dirty="0">
                <a:solidFill>
                  <a:schemeClr val="tx1"/>
                </a:solidFill>
              </a:rPr>
              <a:t>- Osmanská ríša sa snažila dobyť banské mestá a začleniť ich do pašalíka</a:t>
            </a:r>
          </a:p>
          <a:p>
            <a:r>
              <a:rPr lang="sk-SK" sz="2400" dirty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mestá sa bránili stavbou opevnení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11CBAFA-D7E0-40A7-BB94-2C05304B4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E48DE9E0-A78B-4653-85B5-3F75CC7A082B}"/>
              </a:ext>
            </a:extLst>
          </p:cNvPr>
          <p:cNvSpPr txBox="1"/>
          <p:nvPr/>
        </p:nvSpPr>
        <p:spPr>
          <a:xfrm>
            <a:off x="426128" y="2937057"/>
            <a:ext cx="4128117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/>
              <a:t>vartovka</a:t>
            </a:r>
            <a:r>
              <a:rPr lang="sk-SK" sz="2000" dirty="0"/>
              <a:t> = strážna veža v </a:t>
            </a:r>
            <a:r>
              <a:rPr lang="sk-SK" sz="2000" b="1" dirty="0"/>
              <a:t>Krupine</a:t>
            </a:r>
            <a:r>
              <a:rPr lang="sk-SK" sz="2000" dirty="0"/>
              <a:t> a </a:t>
            </a:r>
            <a:r>
              <a:rPr lang="sk-SK" sz="2000" b="1" dirty="0"/>
              <a:t>Nový Zámok v Banskej Štiavnici</a:t>
            </a:r>
          </a:p>
        </p:txBody>
      </p:sp>
    </p:spTree>
    <p:extLst>
      <p:ext uri="{BB962C8B-B14F-4D97-AF65-F5344CB8AC3E}">
        <p14:creationId xmlns:p14="http://schemas.microsoft.com/office/powerpoint/2010/main" val="129686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Obrázok, na ktorom je budova, vonkajšie, kamenný, dom&#10;&#10;Automaticky generovaný popis">
            <a:extLst>
              <a:ext uri="{FF2B5EF4-FFF2-40B4-BE49-F238E27FC236}">
                <a16:creationId xmlns="" xmlns:a16="http://schemas.microsoft.com/office/drawing/2014/main" id="{C8306C1C-EE1F-4572-A2A4-F1E01C5B9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0" r="-3" b="19049"/>
          <a:stretch/>
        </p:blipFill>
        <p:spPr>
          <a:xfrm>
            <a:off x="321731" y="256062"/>
            <a:ext cx="5728548" cy="3079194"/>
          </a:xfrm>
          <a:prstGeom prst="rect">
            <a:avLst/>
          </a:prstGeom>
        </p:spPr>
      </p:pic>
      <p:pic>
        <p:nvPicPr>
          <p:cNvPr id="9" name="Obrázok 8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D26E39EA-ECB2-4C5B-A9AE-5B77C6B24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9" r="-3" b="21149"/>
          <a:stretch/>
        </p:blipFill>
        <p:spPr>
          <a:xfrm>
            <a:off x="367453" y="3429000"/>
            <a:ext cx="5728547" cy="3079194"/>
          </a:xfrm>
          <a:prstGeom prst="rect">
            <a:avLst/>
          </a:prstGeom>
        </p:spPr>
      </p:pic>
      <p:pic>
        <p:nvPicPr>
          <p:cNvPr id="7" name="Obrázok 6" descr="Obrázok, na ktorom je budova, záhrada, strom&#10;&#10;Automaticky generovaný popis">
            <a:extLst>
              <a:ext uri="{FF2B5EF4-FFF2-40B4-BE49-F238E27FC236}">
                <a16:creationId xmlns="" xmlns:a16="http://schemas.microsoft.com/office/drawing/2014/main" id="{0988CCF8-8285-4DC9-886A-DCF58C1B8E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6" r="-3" b="4474"/>
          <a:stretch/>
        </p:blipFill>
        <p:spPr>
          <a:xfrm>
            <a:off x="6217917" y="3461087"/>
            <a:ext cx="5728548" cy="3047107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DA567850-81AE-43C0-931B-806E4EEF2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6" r="-3" b="7753"/>
          <a:stretch/>
        </p:blipFill>
        <p:spPr>
          <a:xfrm>
            <a:off x="6217918" y="272105"/>
            <a:ext cx="5728547" cy="3047107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5D4EEE16-B1AD-4CB4-A323-3F18522866C8}"/>
              </a:ext>
            </a:extLst>
          </p:cNvPr>
          <p:cNvSpPr txBox="1"/>
          <p:nvPr/>
        </p:nvSpPr>
        <p:spPr>
          <a:xfrm>
            <a:off x="321731" y="2753855"/>
            <a:ext cx="11670069" cy="14648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Protiturecké pevnosti na Slovensku: na horných obrázkoch </a:t>
            </a:r>
            <a:r>
              <a:rPr lang="sk-SK" sz="3200" b="1" dirty="0"/>
              <a:t>Leopoldov</a:t>
            </a:r>
            <a:r>
              <a:rPr lang="sk-SK" sz="3200" dirty="0"/>
              <a:t> (dnes väznica), na dolných obrázkoch </a:t>
            </a:r>
            <a:r>
              <a:rPr lang="sk-SK" sz="3200" b="1" dirty="0"/>
              <a:t>Nové Zámky</a:t>
            </a:r>
            <a:r>
              <a:rPr lang="sk-SK" sz="2400" dirty="0"/>
              <a:t>.</a:t>
            </a:r>
          </a:p>
          <a:p>
            <a:pPr algn="ctr"/>
            <a:r>
              <a:rPr lang="sk-SK" sz="2400" dirty="0"/>
              <a:t>(hviezdicovitý tvar – ochrana pred napadnutím)</a:t>
            </a:r>
          </a:p>
        </p:txBody>
      </p:sp>
    </p:spTree>
    <p:extLst>
      <p:ext uri="{BB962C8B-B14F-4D97-AF65-F5344CB8AC3E}">
        <p14:creationId xmlns:p14="http://schemas.microsoft.com/office/powerpoint/2010/main" val="361706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B0E58038-8ACE-4AD9-B404-25C603550D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obrovské&#10;&#10;Automaticky generovaný popis">
            <a:extLst>
              <a:ext uri="{FF2B5EF4-FFF2-40B4-BE49-F238E27FC236}">
                <a16:creationId xmlns="" xmlns:a16="http://schemas.microsoft.com/office/drawing/2014/main" id="{A6856EB8-CC7E-4852-BF97-825208ECE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4907BED-830C-414C-85FD-D51AB48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2" y="286604"/>
            <a:ext cx="9962148" cy="72576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Stavovské povstania (1604 – 1711)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8A34772-9011-42B5-AA63-FD6DEC92EE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3A90412-C61C-4FFB-89C7-904B2281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898072"/>
            <a:ext cx="11576957" cy="5959928"/>
          </a:xfrm>
        </p:spPr>
        <p:txBody>
          <a:bodyPr>
            <a:noAutofit/>
          </a:bodyPr>
          <a:lstStyle/>
          <a:p>
            <a:r>
              <a:rPr lang="sk-SK" sz="2400" b="1" dirty="0">
                <a:solidFill>
                  <a:srgbClr val="FFC000"/>
                </a:solidFill>
              </a:rPr>
              <a:t>- </a:t>
            </a:r>
            <a:r>
              <a:rPr lang="sk-SK" sz="2400" b="1" dirty="0" smtClean="0">
                <a:solidFill>
                  <a:srgbClr val="FFC000"/>
                </a:solidFill>
              </a:rPr>
              <a:t>Uhorsko bolo od  roku 1541  rozdelené na 3 časti. Dnešná  Viedeň a západné Slovensko patrilo Habsburskej monarchii a cisárovi, stred a Maďarsko Turkom a  východ Slovenska Rumunsko zase  najmocnejšiemu šľachticovi </a:t>
            </a:r>
            <a:r>
              <a:rPr lang="sk-SK" sz="2400" b="1" dirty="0" err="1" smtClean="0">
                <a:solidFill>
                  <a:srgbClr val="FFC000"/>
                </a:solidFill>
              </a:rPr>
              <a:t>Zápoľskému</a:t>
            </a:r>
            <a:r>
              <a:rPr lang="sk-SK" sz="2400" b="1" dirty="0" smtClean="0">
                <a:solidFill>
                  <a:srgbClr val="FFC000"/>
                </a:solidFill>
              </a:rPr>
              <a:t>. Po jeho smrti  územie  ovládli  Habsburgovci. </a:t>
            </a:r>
          </a:p>
          <a:p>
            <a:r>
              <a:rPr lang="sk-SK" sz="2400" b="1" dirty="0" smtClean="0">
                <a:solidFill>
                  <a:srgbClr val="FFC000"/>
                </a:solidFill>
              </a:rPr>
              <a:t>Takže na  začiatku 17. stor. to vyzeralo tak, že Uhorsko sa delilo na  severné Slovensko a Rakúsko, ktoré  patrilo Habsburgovcom  a  územie  dnešného Maďarska ktoré ovládali  Turci.  Turci  sa  chceli  dostať  až do Viedne, no to sa im nepodarilo. </a:t>
            </a:r>
          </a:p>
          <a:p>
            <a:r>
              <a:rPr lang="sk-SK" sz="2400" b="1" dirty="0">
                <a:solidFill>
                  <a:srgbClr val="FFC000"/>
                </a:solidFill>
              </a:rPr>
              <a:t>_</a:t>
            </a:r>
            <a:r>
              <a:rPr lang="sk-SK" sz="2400" b="1" dirty="0" smtClean="0">
                <a:solidFill>
                  <a:srgbClr val="FFC000"/>
                </a:solidFill>
              </a:rPr>
              <a:t> </a:t>
            </a:r>
            <a:r>
              <a:rPr lang="sk-SK" sz="2400" b="1" dirty="0">
                <a:solidFill>
                  <a:srgbClr val="FFC000"/>
                </a:solidFill>
              </a:rPr>
              <a:t>bitka pri Viedni v r. 1683 však</a:t>
            </a:r>
            <a:r>
              <a:rPr lang="sk-SK" sz="2400" dirty="0"/>
              <a:t> </a:t>
            </a:r>
            <a:r>
              <a:rPr lang="sk-SK" sz="2400" b="1" dirty="0">
                <a:solidFill>
                  <a:srgbClr val="FFC000"/>
                </a:solidFill>
              </a:rPr>
              <a:t>pre Osmanskú ríšu znamenala krutú porážku a jej postupný ústup z </a:t>
            </a:r>
            <a:r>
              <a:rPr lang="sk-SK" sz="2400" b="1" dirty="0" smtClean="0">
                <a:solidFill>
                  <a:srgbClr val="FFC000"/>
                </a:solidFill>
              </a:rPr>
              <a:t>Uhorska</a:t>
            </a:r>
            <a:br>
              <a:rPr lang="sk-SK" sz="2400" b="1" dirty="0" smtClean="0">
                <a:solidFill>
                  <a:srgbClr val="FFC000"/>
                </a:solidFill>
              </a:rPr>
            </a:br>
            <a:r>
              <a:rPr lang="sk-SK" sz="2400" b="1" dirty="0" smtClean="0">
                <a:solidFill>
                  <a:srgbClr val="FFC000"/>
                </a:solidFill>
              </a:rPr>
              <a:t>-  Habsburgovci však nemali len jedného nepriateľa – Turkov, ale  i  vnútorného to je  svoju vlastnú  šľachtu. Niektoré šľachtické  rody nechceli centralizovanú moc cisára , a preto sa  často spojili s  Turkami, aby cisára  porazili. K najznámejším </a:t>
            </a:r>
            <a:r>
              <a:rPr lang="sk-SK" sz="2400" b="1" dirty="0" err="1" smtClean="0">
                <a:solidFill>
                  <a:srgbClr val="FFC000"/>
                </a:solidFill>
              </a:rPr>
              <a:t>protihabsburským</a:t>
            </a:r>
            <a:r>
              <a:rPr lang="sk-SK" sz="2400" b="1" dirty="0" smtClean="0">
                <a:solidFill>
                  <a:srgbClr val="FFC000"/>
                </a:solidFill>
              </a:rPr>
              <a:t> šľachticom patril František II. Rákoci. Povstania  skončili </a:t>
            </a:r>
            <a:r>
              <a:rPr lang="sk-SK" sz="2400" b="1" dirty="0" err="1" smtClean="0">
                <a:solidFill>
                  <a:srgbClr val="FFC000"/>
                </a:solidFill>
              </a:rPr>
              <a:t>Satmárskym</a:t>
            </a:r>
            <a:r>
              <a:rPr lang="sk-SK" sz="2400" b="1" dirty="0" smtClean="0">
                <a:solidFill>
                  <a:srgbClr val="FFC000"/>
                </a:solidFill>
              </a:rPr>
              <a:t> mierom v  roku 1711. Šľachte  sa sa podarilo získať  náboženskú slobodu, takže okrem katolíkov tu boli i evanjelici. </a:t>
            </a:r>
            <a:endParaRPr lang="sk-SK" sz="24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BCDE19-2810-4337-9C49-8589C42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49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FFDAC9C-BD2F-42BF-9F20-258D521B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6" y="289629"/>
            <a:ext cx="10058400" cy="1450757"/>
          </a:xfrm>
        </p:spPr>
        <p:txBody>
          <a:bodyPr/>
          <a:lstStyle/>
          <a:p>
            <a:r>
              <a:rPr lang="sk-SK" b="1" dirty="0">
                <a:solidFill>
                  <a:srgbClr val="BB6A27"/>
                </a:solidFill>
              </a:rPr>
              <a:t>Bitka pri Viedni (1683)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8AB618F-EFCC-4C06-924A-61F408AC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81" y="2357930"/>
            <a:ext cx="11594237" cy="4039340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tx1"/>
                </a:solidFill>
              </a:rPr>
              <a:t>- </a:t>
            </a:r>
            <a:r>
              <a:rPr lang="sk-SK" sz="2600" dirty="0" smtClean="0">
                <a:solidFill>
                  <a:schemeClr val="tx1"/>
                </a:solidFill>
              </a:rPr>
              <a:t>- </a:t>
            </a:r>
            <a:r>
              <a:rPr lang="sk-SK" sz="2600" b="1" dirty="0" err="1">
                <a:solidFill>
                  <a:schemeClr val="tx1"/>
                </a:solidFill>
              </a:rPr>
              <a:t>Osmani</a:t>
            </a:r>
            <a:r>
              <a:rPr lang="sk-SK" sz="2600" b="1" dirty="0">
                <a:solidFill>
                  <a:schemeClr val="tx1"/>
                </a:solidFill>
              </a:rPr>
              <a:t> boli nepripravení </a:t>
            </a:r>
            <a:r>
              <a:rPr lang="sk-SK" sz="2600" dirty="0">
                <a:solidFill>
                  <a:schemeClr val="tx1"/>
                </a:solidFill>
              </a:rPr>
              <a:t>na blížiace sa </a:t>
            </a:r>
            <a:r>
              <a:rPr lang="sk-SK" sz="2600" dirty="0" smtClean="0">
                <a:solidFill>
                  <a:schemeClr val="tx1"/>
                </a:solidFill>
              </a:rPr>
              <a:t>vojská, ich </a:t>
            </a:r>
            <a:r>
              <a:rPr lang="sk-SK" sz="2600" dirty="0">
                <a:solidFill>
                  <a:schemeClr val="tx1"/>
                </a:solidFill>
              </a:rPr>
              <a:t>stanový tábor nebol takmer vôbec chránený</a:t>
            </a:r>
          </a:p>
          <a:p>
            <a:r>
              <a:rPr lang="sk-SK" sz="2600" dirty="0">
                <a:solidFill>
                  <a:schemeClr val="tx1"/>
                </a:solidFill>
              </a:rPr>
              <a:t>- útok spojeneckých vojsk spôsobil v osmanskom tábore chaos a po dvanástich hodinách skočil hromadným </a:t>
            </a:r>
            <a:r>
              <a:rPr lang="sk-SK" sz="2600" b="1" dirty="0">
                <a:solidFill>
                  <a:schemeClr val="tx1"/>
                </a:solidFill>
              </a:rPr>
              <a:t>útekom osmanských vojakov</a:t>
            </a:r>
          </a:p>
          <a:p>
            <a:r>
              <a:rPr lang="sk-SK" sz="2600" dirty="0">
                <a:solidFill>
                  <a:schemeClr val="tx1"/>
                </a:solidFill>
              </a:rPr>
              <a:t>- spolu s nimi ušiel z bojiska aj ich vodca </a:t>
            </a:r>
            <a:r>
              <a:rPr lang="sk-SK" sz="2600" dirty="0" err="1">
                <a:solidFill>
                  <a:schemeClr val="tx1"/>
                </a:solidFill>
              </a:rPr>
              <a:t>Kara</a:t>
            </a:r>
            <a:r>
              <a:rPr lang="sk-SK" sz="2600" dirty="0">
                <a:solidFill>
                  <a:schemeClr val="tx1"/>
                </a:solidFill>
              </a:rPr>
              <a:t> </a:t>
            </a:r>
            <a:r>
              <a:rPr lang="sk-SK" sz="2600" dirty="0" err="1" smtClean="0">
                <a:solidFill>
                  <a:schemeClr val="tx1"/>
                </a:solidFill>
              </a:rPr>
              <a:t>Mustafa</a:t>
            </a:r>
            <a:endParaRPr lang="sk-SK" sz="2600" dirty="0">
              <a:solidFill>
                <a:schemeClr val="tx1"/>
              </a:solidFill>
            </a:endParaRPr>
          </a:p>
          <a:p>
            <a:r>
              <a:rPr lang="sk-SK" sz="2600" dirty="0" smtClean="0">
                <a:solidFill>
                  <a:schemeClr val="tx1"/>
                </a:solidFill>
              </a:rPr>
              <a:t> </a:t>
            </a:r>
            <a:r>
              <a:rPr lang="sk-SK" sz="2600" dirty="0" smtClean="0"/>
              <a:t>- </a:t>
            </a:r>
            <a:r>
              <a:rPr lang="sk-SK" sz="2600" dirty="0"/>
              <a:t>zaujímavosťou je, že bitky sa ako dobrovoľník zúčastnil aj devätnásťročný</a:t>
            </a:r>
            <a:r>
              <a:rPr lang="sk-SK" sz="2600" b="1" dirty="0"/>
              <a:t> princ Eugen </a:t>
            </a:r>
            <a:r>
              <a:rPr lang="sk-SK" sz="2600" b="1" dirty="0" err="1"/>
              <a:t>Savojský</a:t>
            </a:r>
            <a:r>
              <a:rPr lang="sk-SK" sz="2600" dirty="0"/>
              <a:t>, bola to jeho prvá bitka, ktorou začala kariéra jedného z najvýznamnejších vojvodcov na prelome 17. a 18. storočia</a:t>
            </a:r>
            <a:endParaRPr lang="sk-SK" sz="2600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5" name="Obrázok 4" descr="Obrázok, na ktorom je káva, šálka, stôl, tanier&#10;&#10;Automaticky generovaný popis">
            <a:extLst>
              <a:ext uri="{FF2B5EF4-FFF2-40B4-BE49-F238E27FC236}">
                <a16:creationId xmlns="" xmlns:a16="http://schemas.microsoft.com/office/drawing/2014/main" id="{48160735-7636-4F05-A4A9-4E4786C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46" y="12090"/>
            <a:ext cx="2691246" cy="217668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F7729CD1-3596-4B3E-9F50-D63F9D758A18}"/>
              </a:ext>
            </a:extLst>
          </p:cNvPr>
          <p:cNvSpPr txBox="1"/>
          <p:nvPr/>
        </p:nvSpPr>
        <p:spPr>
          <a:xfrm>
            <a:off x="8354292" y="18950"/>
            <a:ext cx="3837708" cy="21698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250" dirty="0"/>
              <a:t>Traduje sa legenda o káve a jej rozšírení do strednej Európy, keď sa vojakom podarilo ukoristiť z osmanského tábora vrecia s kávou a vo Viedni začali vznikať prvé kaviarne.</a:t>
            </a:r>
          </a:p>
        </p:txBody>
      </p:sp>
    </p:spTree>
    <p:extLst>
      <p:ext uri="{BB962C8B-B14F-4D97-AF65-F5344CB8AC3E}">
        <p14:creationId xmlns:p14="http://schemas.microsoft.com/office/powerpoint/2010/main" val="24171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CD2D517-BC35-4439-AC31-06DF764F25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2DD3F846-0483-40F5-A881-0C1AD2A0C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EBE26393-67DA-4200-862B-B6C88E8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7" y="848097"/>
            <a:ext cx="7374903" cy="5273056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="" xmlns:a16="http://schemas.microsoft.com/office/drawing/2014/main" id="{A2FC15DC-D411-4CCA-A20B-AAAF7B2EE1FE}"/>
              </a:ext>
            </a:extLst>
          </p:cNvPr>
          <p:cNvSpPr/>
          <p:nvPr/>
        </p:nvSpPr>
        <p:spPr>
          <a:xfrm>
            <a:off x="5930005" y="2658136"/>
            <a:ext cx="1257300" cy="6096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="" xmlns:a16="http://schemas.microsoft.com/office/drawing/2014/main" id="{860A260E-4ED4-4EAD-9322-68E9CB36C80A}"/>
              </a:ext>
            </a:extLst>
          </p:cNvPr>
          <p:cNvSpPr/>
          <p:nvPr/>
        </p:nvSpPr>
        <p:spPr>
          <a:xfrm>
            <a:off x="7974588" y="951398"/>
            <a:ext cx="378961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800" b="1" dirty="0">
                <a:solidFill>
                  <a:srgbClr val="FFC000"/>
                </a:solidFill>
              </a:rPr>
              <a:t>1711: </a:t>
            </a:r>
            <a:r>
              <a:rPr lang="sk-SK" sz="2800" b="1" dirty="0" err="1">
                <a:solidFill>
                  <a:srgbClr val="FFC000"/>
                </a:solidFill>
              </a:rPr>
              <a:t>Satmársky</a:t>
            </a:r>
            <a:r>
              <a:rPr lang="sk-SK" sz="2800" b="1" dirty="0">
                <a:solidFill>
                  <a:srgbClr val="FFC000"/>
                </a:solidFill>
              </a:rPr>
              <a:t> mier</a:t>
            </a:r>
          </a:p>
          <a:p>
            <a:r>
              <a:rPr lang="sk-SK" sz="2400" b="1" dirty="0">
                <a:solidFill>
                  <a:srgbClr val="FFC000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sk-SK" sz="2400" dirty="0"/>
              <a:t> posledné stavovské povstanie skončilo podpísaním mieru medzi povstalcami a panovníkom</a:t>
            </a:r>
          </a:p>
          <a:p>
            <a:endParaRPr lang="sk-SK" sz="2400" dirty="0"/>
          </a:p>
          <a:p>
            <a:pPr marL="342900" indent="-342900">
              <a:buFontTx/>
              <a:buChar char="-"/>
            </a:pPr>
            <a:r>
              <a:rPr lang="sk-SK" sz="2400" b="1" dirty="0">
                <a:solidFill>
                  <a:srgbClr val="FFC000"/>
                </a:solidFill>
              </a:rPr>
              <a:t>uhorská šľachta (protestanti), si vďaka povstaniam zanechali aspoň čiastočnú náboženskú slobodu</a:t>
            </a:r>
          </a:p>
        </p:txBody>
      </p:sp>
    </p:spTree>
    <p:extLst>
      <p:ext uri="{BB962C8B-B14F-4D97-AF65-F5344CB8AC3E}">
        <p14:creationId xmlns:p14="http://schemas.microsoft.com/office/powerpoint/2010/main" val="1688876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694</Words>
  <Application>Microsoft Office PowerPoint</Application>
  <PresentationFormat>Vlastná</PresentationFormat>
  <Paragraphs>68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RetrospectVTI</vt:lpstr>
      <vt:lpstr>Na hranici  s Osmanskou ríšou</vt:lpstr>
      <vt:lpstr>Prezentácia programu PowerPoint</vt:lpstr>
      <vt:lpstr>Úvod</vt:lpstr>
      <vt:lpstr>Budínsky pašalík</vt:lpstr>
      <vt:lpstr>Banské mestá                           a protiturecké boje</vt:lpstr>
      <vt:lpstr>Prezentácia programu PowerPoint</vt:lpstr>
      <vt:lpstr>Stavovské povstania (1604 – 1711)</vt:lpstr>
      <vt:lpstr>Bitka pri Viedni (1683)</vt:lpstr>
      <vt:lpstr>Prezentácia programu PowerPoint</vt:lpstr>
      <vt:lpstr>Zhrnutie - poznámky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hranici  s Osmanskou ríšou</dc:title>
  <dc:creator>Zuzana Puchalová</dc:creator>
  <cp:lastModifiedBy>Raduz</cp:lastModifiedBy>
  <cp:revision>16</cp:revision>
  <dcterms:created xsi:type="dcterms:W3CDTF">2020-05-14T14:35:31Z</dcterms:created>
  <dcterms:modified xsi:type="dcterms:W3CDTF">2020-05-28T08:51:55Z</dcterms:modified>
</cp:coreProperties>
</file>