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40"/>
  </p:notesMasterIdLst>
  <p:handoutMasterIdLst>
    <p:handoutMasterId r:id="rId41"/>
  </p:handoutMasterIdLst>
  <p:sldIdLst>
    <p:sldId id="256" r:id="rId2"/>
    <p:sldId id="257" r:id="rId3"/>
    <p:sldId id="290" r:id="rId4"/>
    <p:sldId id="299" r:id="rId5"/>
    <p:sldId id="405" r:id="rId6"/>
    <p:sldId id="403" r:id="rId7"/>
    <p:sldId id="404" r:id="rId8"/>
    <p:sldId id="312" r:id="rId9"/>
    <p:sldId id="313" r:id="rId10"/>
    <p:sldId id="314" r:id="rId11"/>
    <p:sldId id="315" r:id="rId12"/>
    <p:sldId id="316" r:id="rId13"/>
    <p:sldId id="407" r:id="rId14"/>
    <p:sldId id="317" r:id="rId15"/>
    <p:sldId id="318" r:id="rId16"/>
    <p:sldId id="408" r:id="rId17"/>
    <p:sldId id="406" r:id="rId18"/>
    <p:sldId id="305" r:id="rId19"/>
    <p:sldId id="304" r:id="rId20"/>
    <p:sldId id="306" r:id="rId21"/>
    <p:sldId id="309" r:id="rId22"/>
    <p:sldId id="310" r:id="rId23"/>
    <p:sldId id="311" r:id="rId24"/>
    <p:sldId id="307" r:id="rId25"/>
    <p:sldId id="308" r:id="rId26"/>
    <p:sldId id="319" r:id="rId27"/>
    <p:sldId id="320" r:id="rId28"/>
    <p:sldId id="322" r:id="rId29"/>
    <p:sldId id="321" r:id="rId30"/>
    <p:sldId id="409" r:id="rId31"/>
    <p:sldId id="410" r:id="rId32"/>
    <p:sldId id="267" r:id="rId33"/>
    <p:sldId id="411" r:id="rId34"/>
    <p:sldId id="268" r:id="rId35"/>
    <p:sldId id="271" r:id="rId36"/>
    <p:sldId id="274" r:id="rId37"/>
    <p:sldId id="270" r:id="rId38"/>
    <p:sldId id="285" r:id="rId39"/>
  </p:sldIdLst>
  <p:sldSz cx="9144000" cy="6858000" type="screen4x3"/>
  <p:notesSz cx="6761163" cy="9942513"/>
  <p:defaultTextStyle>
    <a:defPPr>
      <a:defRPr lang="en-US"/>
    </a:defPPr>
    <a:lvl1pPr algn="l" rtl="0" eaLnBrk="0" fontAlgn="base" hangingPunct="0">
      <a:spcBef>
        <a:spcPct val="0"/>
      </a:spcBef>
      <a:spcAft>
        <a:spcPct val="0"/>
      </a:spcAft>
      <a:defRPr kern="1200">
        <a:solidFill>
          <a:schemeClr val="tx1"/>
        </a:solidFill>
        <a:latin typeface="Segoe Condensed"/>
        <a:ea typeface="+mn-ea"/>
        <a:cs typeface="+mn-cs"/>
      </a:defRPr>
    </a:lvl1pPr>
    <a:lvl2pPr marL="457200" algn="l" rtl="0" eaLnBrk="0" fontAlgn="base" hangingPunct="0">
      <a:spcBef>
        <a:spcPct val="0"/>
      </a:spcBef>
      <a:spcAft>
        <a:spcPct val="0"/>
      </a:spcAft>
      <a:defRPr kern="1200">
        <a:solidFill>
          <a:schemeClr val="tx1"/>
        </a:solidFill>
        <a:latin typeface="Segoe Condensed"/>
        <a:ea typeface="+mn-ea"/>
        <a:cs typeface="+mn-cs"/>
      </a:defRPr>
    </a:lvl2pPr>
    <a:lvl3pPr marL="914400" algn="l" rtl="0" eaLnBrk="0" fontAlgn="base" hangingPunct="0">
      <a:spcBef>
        <a:spcPct val="0"/>
      </a:spcBef>
      <a:spcAft>
        <a:spcPct val="0"/>
      </a:spcAft>
      <a:defRPr kern="1200">
        <a:solidFill>
          <a:schemeClr val="tx1"/>
        </a:solidFill>
        <a:latin typeface="Segoe Condensed"/>
        <a:ea typeface="+mn-ea"/>
        <a:cs typeface="+mn-cs"/>
      </a:defRPr>
    </a:lvl3pPr>
    <a:lvl4pPr marL="1371600" algn="l" rtl="0" eaLnBrk="0" fontAlgn="base" hangingPunct="0">
      <a:spcBef>
        <a:spcPct val="0"/>
      </a:spcBef>
      <a:spcAft>
        <a:spcPct val="0"/>
      </a:spcAft>
      <a:defRPr kern="1200">
        <a:solidFill>
          <a:schemeClr val="tx1"/>
        </a:solidFill>
        <a:latin typeface="Segoe Condensed"/>
        <a:ea typeface="+mn-ea"/>
        <a:cs typeface="+mn-cs"/>
      </a:defRPr>
    </a:lvl4pPr>
    <a:lvl5pPr marL="1828800" algn="l" rtl="0" eaLnBrk="0" fontAlgn="base" hangingPunct="0">
      <a:spcBef>
        <a:spcPct val="0"/>
      </a:spcBef>
      <a:spcAft>
        <a:spcPct val="0"/>
      </a:spcAft>
      <a:defRPr kern="1200">
        <a:solidFill>
          <a:schemeClr val="tx1"/>
        </a:solidFill>
        <a:latin typeface="Segoe Condensed"/>
        <a:ea typeface="+mn-ea"/>
        <a:cs typeface="+mn-cs"/>
      </a:defRPr>
    </a:lvl5pPr>
    <a:lvl6pPr marL="2286000" algn="l" defTabSz="914400" rtl="0" eaLnBrk="1" latinLnBrk="0" hangingPunct="1">
      <a:defRPr kern="1200">
        <a:solidFill>
          <a:schemeClr val="tx1"/>
        </a:solidFill>
        <a:latin typeface="Segoe Condensed"/>
        <a:ea typeface="+mn-ea"/>
        <a:cs typeface="+mn-cs"/>
      </a:defRPr>
    </a:lvl6pPr>
    <a:lvl7pPr marL="2743200" algn="l" defTabSz="914400" rtl="0" eaLnBrk="1" latinLnBrk="0" hangingPunct="1">
      <a:defRPr kern="1200">
        <a:solidFill>
          <a:schemeClr val="tx1"/>
        </a:solidFill>
        <a:latin typeface="Segoe Condensed"/>
        <a:ea typeface="+mn-ea"/>
        <a:cs typeface="+mn-cs"/>
      </a:defRPr>
    </a:lvl7pPr>
    <a:lvl8pPr marL="3200400" algn="l" defTabSz="914400" rtl="0" eaLnBrk="1" latinLnBrk="0" hangingPunct="1">
      <a:defRPr kern="1200">
        <a:solidFill>
          <a:schemeClr val="tx1"/>
        </a:solidFill>
        <a:latin typeface="Segoe Condensed"/>
        <a:ea typeface="+mn-ea"/>
        <a:cs typeface="+mn-cs"/>
      </a:defRPr>
    </a:lvl8pPr>
    <a:lvl9pPr marL="3657600" algn="l" defTabSz="914400" rtl="0" eaLnBrk="1" latinLnBrk="0" hangingPunct="1">
      <a:defRPr kern="1200">
        <a:solidFill>
          <a:schemeClr val="tx1"/>
        </a:solidFill>
        <a:latin typeface="Segoe Condensed"/>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8" autoAdjust="0"/>
    <p:restoredTop sz="90929"/>
  </p:normalViewPr>
  <p:slideViewPr>
    <p:cSldViewPr>
      <p:cViewPr varScale="1">
        <p:scale>
          <a:sx n="104" d="100"/>
          <a:sy n="104" d="100"/>
        </p:scale>
        <p:origin x="178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sz="quarter" idx="1"/>
          </p:nvPr>
        </p:nvSpPr>
        <p:spPr>
          <a:xfrm>
            <a:off x="3829050" y="0"/>
            <a:ext cx="2930525" cy="496888"/>
          </a:xfrm>
          <a:prstGeom prst="rect">
            <a:avLst/>
          </a:prstGeom>
        </p:spPr>
        <p:txBody>
          <a:bodyPr vert="horz" lIns="91440" tIns="45720" rIns="91440" bIns="45720" rtlCol="0"/>
          <a:lstStyle>
            <a:lvl1pPr algn="r">
              <a:defRPr sz="1200"/>
            </a:lvl1pPr>
          </a:lstStyle>
          <a:p>
            <a:fld id="{C2D1E3F7-EE7E-4D70-9CF8-B5A3940C081A}" type="datetimeFigureOut">
              <a:rPr lang="sk-SK" smtClean="0"/>
              <a:pPr/>
              <a:t>11. 5. 2021</a:t>
            </a:fld>
            <a:endParaRPr lang="sk-SK"/>
          </a:p>
        </p:txBody>
      </p:sp>
      <p:sp>
        <p:nvSpPr>
          <p:cNvPr id="4" name="Zástupný symbol päty 3"/>
          <p:cNvSpPr>
            <a:spLocks noGrp="1"/>
          </p:cNvSpPr>
          <p:nvPr>
            <p:ph type="ftr" sz="quarter" idx="2"/>
          </p:nvPr>
        </p:nvSpPr>
        <p:spPr>
          <a:xfrm>
            <a:off x="0" y="9444038"/>
            <a:ext cx="2930525" cy="496887"/>
          </a:xfrm>
          <a:prstGeom prst="rect">
            <a:avLst/>
          </a:prstGeom>
        </p:spPr>
        <p:txBody>
          <a:bodyPr vert="horz" lIns="91440" tIns="45720" rIns="91440" bIns="45720" rtlCol="0" anchor="b"/>
          <a:lstStyle>
            <a:lvl1pPr algn="l">
              <a:defRPr sz="1200"/>
            </a:lvl1pPr>
          </a:lstStyle>
          <a:p>
            <a:endParaRPr lang="sk-SK"/>
          </a:p>
        </p:txBody>
      </p:sp>
      <p:sp>
        <p:nvSpPr>
          <p:cNvPr id="5" name="Zástupný symbol čísla snímky 4"/>
          <p:cNvSpPr>
            <a:spLocks noGrp="1"/>
          </p:cNvSpPr>
          <p:nvPr>
            <p:ph type="sldNum" sz="quarter" idx="3"/>
          </p:nvPr>
        </p:nvSpPr>
        <p:spPr>
          <a:xfrm>
            <a:off x="3829050" y="9444038"/>
            <a:ext cx="2930525" cy="496887"/>
          </a:xfrm>
          <a:prstGeom prst="rect">
            <a:avLst/>
          </a:prstGeom>
        </p:spPr>
        <p:txBody>
          <a:bodyPr vert="horz" lIns="91440" tIns="45720" rIns="91440" bIns="45720" rtlCol="0" anchor="b"/>
          <a:lstStyle>
            <a:lvl1pPr algn="r">
              <a:defRPr sz="1200"/>
            </a:lvl1pPr>
          </a:lstStyle>
          <a:p>
            <a:fld id="{D1FBBB9A-276F-4323-B18F-57371A63913A}" type="slidenum">
              <a:rPr lang="sk-SK" smtClean="0"/>
              <a:pPr/>
              <a:t>‹#›</a:t>
            </a:fld>
            <a:endParaRPr lang="sk-S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8475"/>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29050" y="0"/>
            <a:ext cx="2930525" cy="498475"/>
          </a:xfrm>
          <a:prstGeom prst="rect">
            <a:avLst/>
          </a:prstGeom>
        </p:spPr>
        <p:txBody>
          <a:bodyPr vert="horz" lIns="91440" tIns="45720" rIns="91440" bIns="45720" rtlCol="0"/>
          <a:lstStyle>
            <a:lvl1pPr algn="r">
              <a:defRPr sz="1200"/>
            </a:lvl1pPr>
          </a:lstStyle>
          <a:p>
            <a:fld id="{FAAA245F-EA59-40C1-90CF-A094F0C33EDA}" type="datetimeFigureOut">
              <a:rPr lang="sk-SK" smtClean="0"/>
              <a:t>11. 5. 2021</a:t>
            </a:fld>
            <a:endParaRPr lang="sk-SK"/>
          </a:p>
        </p:txBody>
      </p:sp>
      <p:sp>
        <p:nvSpPr>
          <p:cNvPr id="4" name="Slide Image Placeholder 3"/>
          <p:cNvSpPr>
            <a:spLocks noGrp="1" noRot="1" noChangeAspect="1"/>
          </p:cNvSpPr>
          <p:nvPr>
            <p:ph type="sldImg" idx="2"/>
          </p:nvPr>
        </p:nvSpPr>
        <p:spPr>
          <a:xfrm>
            <a:off x="1143000" y="1243013"/>
            <a:ext cx="4475163" cy="3355975"/>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76275" y="4784725"/>
            <a:ext cx="5408613" cy="3914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Footer Placeholder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a:defRPr sz="1200"/>
            </a:lvl1pPr>
          </a:lstStyle>
          <a:p>
            <a:fld id="{D1741A1E-AB1D-413D-B582-E5E4AAC29F4E}" type="slidenum">
              <a:rPr lang="sk-SK" smtClean="0"/>
              <a:t>‹#›</a:t>
            </a:fld>
            <a:endParaRPr lang="sk-SK"/>
          </a:p>
        </p:txBody>
      </p:sp>
    </p:spTree>
    <p:extLst>
      <p:ext uri="{BB962C8B-B14F-4D97-AF65-F5344CB8AC3E}">
        <p14:creationId xmlns:p14="http://schemas.microsoft.com/office/powerpoint/2010/main" val="819060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6D38008-E754-4A85-90E3-D0947831E8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C4693B-2E96-45F0-A3B3-3474B8B3FF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sk-SK" altLang="cs-CZ"/>
          </a:p>
        </p:txBody>
      </p:sp>
      <p:sp>
        <p:nvSpPr>
          <p:cNvPr id="9220" name="Slide Number Placeholder 3">
            <a:extLst>
              <a:ext uri="{FF2B5EF4-FFF2-40B4-BE49-F238E27FC236}">
                <a16:creationId xmlns:a16="http://schemas.microsoft.com/office/drawing/2014/main" id="{4AC4D975-035C-4DA9-BD3E-476F866041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Condensed"/>
              </a:defRPr>
            </a:lvl1pPr>
            <a:lvl2pPr marL="742950" indent="-285750">
              <a:defRPr>
                <a:solidFill>
                  <a:schemeClr val="tx1"/>
                </a:solidFill>
                <a:latin typeface="Segoe Condensed"/>
              </a:defRPr>
            </a:lvl2pPr>
            <a:lvl3pPr marL="1143000" indent="-228600">
              <a:defRPr>
                <a:solidFill>
                  <a:schemeClr val="tx1"/>
                </a:solidFill>
                <a:latin typeface="Segoe Condensed"/>
              </a:defRPr>
            </a:lvl3pPr>
            <a:lvl4pPr marL="1600200" indent="-228600">
              <a:defRPr>
                <a:solidFill>
                  <a:schemeClr val="tx1"/>
                </a:solidFill>
                <a:latin typeface="Segoe Condensed"/>
              </a:defRPr>
            </a:lvl4pPr>
            <a:lvl5pPr marL="2057400" indent="-228600">
              <a:defRPr>
                <a:solidFill>
                  <a:schemeClr val="tx1"/>
                </a:solidFill>
                <a:latin typeface="Segoe Condensed"/>
              </a:defRPr>
            </a:lvl5pPr>
            <a:lvl6pPr marL="2514600" indent="-228600" eaLnBrk="0" fontAlgn="base" hangingPunct="0">
              <a:spcBef>
                <a:spcPct val="0"/>
              </a:spcBef>
              <a:spcAft>
                <a:spcPct val="0"/>
              </a:spcAft>
              <a:defRPr>
                <a:solidFill>
                  <a:schemeClr val="tx1"/>
                </a:solidFill>
                <a:latin typeface="Segoe Condensed"/>
              </a:defRPr>
            </a:lvl6pPr>
            <a:lvl7pPr marL="2971800" indent="-228600" eaLnBrk="0" fontAlgn="base" hangingPunct="0">
              <a:spcBef>
                <a:spcPct val="0"/>
              </a:spcBef>
              <a:spcAft>
                <a:spcPct val="0"/>
              </a:spcAft>
              <a:defRPr>
                <a:solidFill>
                  <a:schemeClr val="tx1"/>
                </a:solidFill>
                <a:latin typeface="Segoe Condensed"/>
              </a:defRPr>
            </a:lvl7pPr>
            <a:lvl8pPr marL="3429000" indent="-228600" eaLnBrk="0" fontAlgn="base" hangingPunct="0">
              <a:spcBef>
                <a:spcPct val="0"/>
              </a:spcBef>
              <a:spcAft>
                <a:spcPct val="0"/>
              </a:spcAft>
              <a:defRPr>
                <a:solidFill>
                  <a:schemeClr val="tx1"/>
                </a:solidFill>
                <a:latin typeface="Segoe Condensed"/>
              </a:defRPr>
            </a:lvl8pPr>
            <a:lvl9pPr marL="3886200" indent="-228600" eaLnBrk="0" fontAlgn="base" hangingPunct="0">
              <a:spcBef>
                <a:spcPct val="0"/>
              </a:spcBef>
              <a:spcAft>
                <a:spcPct val="0"/>
              </a:spcAft>
              <a:defRPr>
                <a:solidFill>
                  <a:schemeClr val="tx1"/>
                </a:solidFill>
                <a:latin typeface="Segoe Condensed"/>
              </a:defRPr>
            </a:lvl9pPr>
          </a:lstStyle>
          <a:p>
            <a:fld id="{FA2D1741-AE3A-45E3-B923-B442CE77F05D}" type="slidenum">
              <a:rPr lang="en-US" altLang="cs-CZ" smtClean="0">
                <a:latin typeface="Calibri" panose="020F0502020204030204" pitchFamily="34" charset="0"/>
              </a:rPr>
              <a:pPr/>
              <a:t>2</a:t>
            </a:fld>
            <a:endParaRPr lang="en-US" altLang="cs-CZ">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D56EED6A-E843-454A-8DD7-1C5A2C8DB7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67659535-BD3A-4CA5-9555-AF50EEBDB2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sk-SK" altLang="cs-CZ"/>
          </a:p>
        </p:txBody>
      </p:sp>
      <p:sp>
        <p:nvSpPr>
          <p:cNvPr id="11268" name="Slide Number Placeholder 3">
            <a:extLst>
              <a:ext uri="{FF2B5EF4-FFF2-40B4-BE49-F238E27FC236}">
                <a16:creationId xmlns:a16="http://schemas.microsoft.com/office/drawing/2014/main" id="{79747E14-8942-4A8B-A30B-92FB28DC11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Condensed"/>
              </a:defRPr>
            </a:lvl1pPr>
            <a:lvl2pPr marL="742950" indent="-285750">
              <a:defRPr>
                <a:solidFill>
                  <a:schemeClr val="tx1"/>
                </a:solidFill>
                <a:latin typeface="Segoe Condensed"/>
              </a:defRPr>
            </a:lvl2pPr>
            <a:lvl3pPr marL="1143000" indent="-228600">
              <a:defRPr>
                <a:solidFill>
                  <a:schemeClr val="tx1"/>
                </a:solidFill>
                <a:latin typeface="Segoe Condensed"/>
              </a:defRPr>
            </a:lvl3pPr>
            <a:lvl4pPr marL="1600200" indent="-228600">
              <a:defRPr>
                <a:solidFill>
                  <a:schemeClr val="tx1"/>
                </a:solidFill>
                <a:latin typeface="Segoe Condensed"/>
              </a:defRPr>
            </a:lvl4pPr>
            <a:lvl5pPr marL="2057400" indent="-228600">
              <a:defRPr>
                <a:solidFill>
                  <a:schemeClr val="tx1"/>
                </a:solidFill>
                <a:latin typeface="Segoe Condensed"/>
              </a:defRPr>
            </a:lvl5pPr>
            <a:lvl6pPr marL="2514600" indent="-228600" eaLnBrk="0" fontAlgn="base" hangingPunct="0">
              <a:spcBef>
                <a:spcPct val="0"/>
              </a:spcBef>
              <a:spcAft>
                <a:spcPct val="0"/>
              </a:spcAft>
              <a:defRPr>
                <a:solidFill>
                  <a:schemeClr val="tx1"/>
                </a:solidFill>
                <a:latin typeface="Segoe Condensed"/>
              </a:defRPr>
            </a:lvl6pPr>
            <a:lvl7pPr marL="2971800" indent="-228600" eaLnBrk="0" fontAlgn="base" hangingPunct="0">
              <a:spcBef>
                <a:spcPct val="0"/>
              </a:spcBef>
              <a:spcAft>
                <a:spcPct val="0"/>
              </a:spcAft>
              <a:defRPr>
                <a:solidFill>
                  <a:schemeClr val="tx1"/>
                </a:solidFill>
                <a:latin typeface="Segoe Condensed"/>
              </a:defRPr>
            </a:lvl7pPr>
            <a:lvl8pPr marL="3429000" indent="-228600" eaLnBrk="0" fontAlgn="base" hangingPunct="0">
              <a:spcBef>
                <a:spcPct val="0"/>
              </a:spcBef>
              <a:spcAft>
                <a:spcPct val="0"/>
              </a:spcAft>
              <a:defRPr>
                <a:solidFill>
                  <a:schemeClr val="tx1"/>
                </a:solidFill>
                <a:latin typeface="Segoe Condensed"/>
              </a:defRPr>
            </a:lvl8pPr>
            <a:lvl9pPr marL="3886200" indent="-228600" eaLnBrk="0" fontAlgn="base" hangingPunct="0">
              <a:spcBef>
                <a:spcPct val="0"/>
              </a:spcBef>
              <a:spcAft>
                <a:spcPct val="0"/>
              </a:spcAft>
              <a:defRPr>
                <a:solidFill>
                  <a:schemeClr val="tx1"/>
                </a:solidFill>
                <a:latin typeface="Segoe Condensed"/>
              </a:defRPr>
            </a:lvl9pPr>
          </a:lstStyle>
          <a:p>
            <a:fld id="{6F53676D-090B-4BBB-BC92-74D63E4EAD5D}" type="slidenum">
              <a:rPr lang="en-US" altLang="cs-CZ" smtClean="0">
                <a:latin typeface="Calibri" panose="020F0502020204030204" pitchFamily="34" charset="0"/>
              </a:rPr>
              <a:pPr/>
              <a:t>3</a:t>
            </a:fld>
            <a:endParaRPr lang="en-US" altLang="cs-CZ">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Úvodná snímka">
    <p:bg>
      <p:bgPr>
        <a:solidFill>
          <a:schemeClr val="tx1"/>
        </a:solidFill>
        <a:effectLst/>
      </p:bgPr>
    </p:bg>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5E86378F-D96B-4BCA-B26E-BAE4CCCCAF96}"/>
              </a:ext>
            </a:extLst>
          </p:cNvPr>
          <p:cNvGrpSpPr>
            <a:grpSpLocks/>
          </p:cNvGrpSpPr>
          <p:nvPr/>
        </p:nvGrpSpPr>
        <p:grpSpPr bwMode="auto">
          <a:xfrm>
            <a:off x="-1588" y="0"/>
            <a:ext cx="9144001" cy="6858000"/>
            <a:chOff x="-1574" y="0"/>
            <a:chExt cx="9144000" cy="6858000"/>
          </a:xfrm>
        </p:grpSpPr>
        <p:pic>
          <p:nvPicPr>
            <p:cNvPr id="5" name="Rectangle 6">
              <a:extLst>
                <a:ext uri="{FF2B5EF4-FFF2-40B4-BE49-F238E27FC236}">
                  <a16:creationId xmlns:a16="http://schemas.microsoft.com/office/drawing/2014/main" id="{19FB91C0-8A24-4C1F-90F1-60F604DB71A2}"/>
                </a:ext>
              </a:extLst>
            </p:cNvPr>
            <p:cNvPicPr>
              <a:picLocks noChangeAspect="1"/>
            </p:cNvPicPr>
            <p:nvPr/>
          </p:nvPicPr>
          <p:blipFill>
            <a:blip r:embed="rId2">
              <a:lum bright="-10000"/>
              <a:extLst>
                <a:ext uri="{28A0092B-C50C-407E-A947-70E740481C1C}">
                  <a14:useLocalDpi xmlns:a14="http://schemas.microsoft.com/office/drawing/2010/main" val="0"/>
                </a:ext>
              </a:extLst>
            </a:blip>
            <a:srcRect/>
            <a:stretch>
              <a:fillRect/>
            </a:stretch>
          </p:blipFill>
          <p:spPr bwMode="auto">
            <a:xfrm>
              <a:off x="-1574" y="381000"/>
              <a:ext cx="9144000" cy="609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a:extLst>
                <a:ext uri="{FF2B5EF4-FFF2-40B4-BE49-F238E27FC236}">
                  <a16:creationId xmlns:a16="http://schemas.microsoft.com/office/drawing/2014/main" id="{CA6D624C-FFD3-4681-AACA-BE3D81AA4725}"/>
                </a:ext>
              </a:extLst>
            </p:cNvPr>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11">
              <a:extLst>
                <a:ext uri="{FF2B5EF4-FFF2-40B4-BE49-F238E27FC236}">
                  <a16:creationId xmlns:a16="http://schemas.microsoft.com/office/drawing/2014/main" id="{FDE8EE05-80E1-45DA-A552-225BBE70504D}"/>
                </a:ext>
              </a:extLst>
            </p:cNvPr>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8" name="Straight Connector 14">
              <a:extLst>
                <a:ext uri="{FF2B5EF4-FFF2-40B4-BE49-F238E27FC236}">
                  <a16:creationId xmlns:a16="http://schemas.microsoft.com/office/drawing/2014/main" id="{4FA3E096-4839-4BE1-B456-9525DC0E471A}"/>
                </a:ext>
              </a:extLst>
            </p:cNvPr>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16">
              <a:extLst>
                <a:ext uri="{FF2B5EF4-FFF2-40B4-BE49-F238E27FC236}">
                  <a16:creationId xmlns:a16="http://schemas.microsoft.com/office/drawing/2014/main" id="{B3A7693A-64F9-41A8-9018-1BED545982F4}"/>
                </a:ext>
              </a:extLst>
            </p:cNvPr>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495800"/>
            <a:ext cx="7772400" cy="1362075"/>
          </a:xfrm>
          <a:prstGeom prst="rect">
            <a:avLst/>
          </a:prstGeom>
        </p:spPr>
        <p:txBody>
          <a:bodyPr anchor="t"/>
          <a:lstStyle>
            <a:lvl1pPr algn="ctr">
              <a:defRPr sz="4000" b="0" cap="none" baseline="0">
                <a:solidFill>
                  <a:schemeClr val="tx1"/>
                </a:solidFill>
                <a:effectLst>
                  <a:outerShdw blurRad="50800" dist="50800" dir="2700000" algn="tl" rotWithShape="0">
                    <a:srgbClr val="000000">
                      <a:alpha val="43137"/>
                    </a:srgbClr>
                  </a:outerShdw>
                </a:effectLst>
              </a:defRPr>
            </a:lvl1pPr>
          </a:lstStyle>
          <a:p>
            <a:r>
              <a:rPr lang="en-US"/>
              <a:t>Click to edit Master title style</a:t>
            </a:r>
          </a:p>
        </p:txBody>
      </p:sp>
      <p:sp>
        <p:nvSpPr>
          <p:cNvPr id="3" name="Subtitle 2"/>
          <p:cNvSpPr>
            <a:spLocks noGrp="1"/>
          </p:cNvSpPr>
          <p:nvPr>
            <p:ph type="subTitle" idx="1"/>
          </p:nvPr>
        </p:nvSpPr>
        <p:spPr>
          <a:xfrm>
            <a:off x="1371600" y="2667000"/>
            <a:ext cx="6400800" cy="1752600"/>
          </a:xfrm>
        </p:spPr>
        <p:txBody>
          <a:bodyPr anchor="b" anchorCtr="0"/>
          <a:lstStyle>
            <a:lvl1pPr marL="0" indent="0" algn="ctr">
              <a:buNone/>
              <a:defRPr>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0868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Úvodní snímek">
    <p:spTree>
      <p:nvGrpSpPr>
        <p:cNvPr id="1" name=""/>
        <p:cNvGrpSpPr/>
        <p:nvPr/>
      </p:nvGrpSpPr>
      <p:grpSpPr>
        <a:xfrm>
          <a:off x="0" y="0"/>
          <a:ext cx="0" cy="0"/>
          <a:chOff x="0" y="0"/>
          <a:chExt cx="0" cy="0"/>
        </a:xfrm>
      </p:grpSpPr>
      <p:sp>
        <p:nvSpPr>
          <p:cNvPr id="4121"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r>
              <a:rPr lang="sk-SK"/>
              <a:t>Klepnutím lze upravit styl předlohy nadpisů.</a:t>
            </a:r>
          </a:p>
        </p:txBody>
      </p:sp>
      <p:sp>
        <p:nvSpPr>
          <p:cNvPr id="4122"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r>
              <a:rPr lang="sk-SK"/>
              <a:t>Klepnutím lze upravit styl předlohy podnadpisů.</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sk-SK"/>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sk-SK"/>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52F83B35-117E-499F-B60F-C4FE91E68B09}" type="slidenum">
              <a:rPr lang="sk-SK"/>
              <a:pPr>
                <a:defRPr/>
              </a:pPr>
              <a:t>‹#›</a:t>
            </a:fld>
            <a:endParaRPr lang="sk-SK"/>
          </a:p>
        </p:txBody>
      </p:sp>
    </p:spTree>
    <p:extLst>
      <p:ext uri="{BB962C8B-B14F-4D97-AF65-F5344CB8AC3E}">
        <p14:creationId xmlns:p14="http://schemas.microsoft.com/office/powerpoint/2010/main" val="121850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endParaRPr lang="sk-SK"/>
          </a:p>
        </p:txBody>
      </p:sp>
      <p:sp>
        <p:nvSpPr>
          <p:cNvPr id="3" name="Zástupný symbol pro obsah 2"/>
          <p:cNvSpPr>
            <a:spLocks noGrp="1"/>
          </p:cNvSpPr>
          <p:nvPr>
            <p:ph idx="1"/>
          </p:nvPr>
        </p:nvSpPr>
        <p:spPr/>
        <p:txBody>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sk-SK"/>
          </a:p>
        </p:txBody>
      </p:sp>
      <p:sp>
        <p:nvSpPr>
          <p:cNvPr id="4" name="Rectangle 27"/>
          <p:cNvSpPr>
            <a:spLocks noGrp="1" noChangeArrowheads="1"/>
          </p:cNvSpPr>
          <p:nvPr>
            <p:ph type="dt" sz="half" idx="10"/>
          </p:nvPr>
        </p:nvSpPr>
        <p:spPr>
          <a:ln/>
        </p:spPr>
        <p:txBody>
          <a:bodyPr/>
          <a:lstStyle>
            <a:lvl1pPr>
              <a:defRPr/>
            </a:lvl1pPr>
          </a:lstStyle>
          <a:p>
            <a:pPr>
              <a:defRPr/>
            </a:pPr>
            <a:endParaRPr lang="sk-SK"/>
          </a:p>
        </p:txBody>
      </p:sp>
      <p:sp>
        <p:nvSpPr>
          <p:cNvPr id="5" name="Rectangle 28"/>
          <p:cNvSpPr>
            <a:spLocks noGrp="1" noChangeArrowheads="1"/>
          </p:cNvSpPr>
          <p:nvPr>
            <p:ph type="ftr" sz="quarter" idx="11"/>
          </p:nvPr>
        </p:nvSpPr>
        <p:spPr>
          <a:ln/>
        </p:spPr>
        <p:txBody>
          <a:bodyPr/>
          <a:lstStyle>
            <a:lvl1pPr>
              <a:defRPr/>
            </a:lvl1pPr>
          </a:lstStyle>
          <a:p>
            <a:pPr>
              <a:defRPr/>
            </a:pPr>
            <a:endParaRPr lang="sk-SK"/>
          </a:p>
        </p:txBody>
      </p:sp>
      <p:sp>
        <p:nvSpPr>
          <p:cNvPr id="6" name="Rectangle 29"/>
          <p:cNvSpPr>
            <a:spLocks noGrp="1" noChangeArrowheads="1"/>
          </p:cNvSpPr>
          <p:nvPr>
            <p:ph type="sldNum" sz="quarter" idx="12"/>
          </p:nvPr>
        </p:nvSpPr>
        <p:spPr>
          <a:ln/>
        </p:spPr>
        <p:txBody>
          <a:bodyPr/>
          <a:lstStyle>
            <a:lvl1pPr>
              <a:defRPr/>
            </a:lvl1pPr>
          </a:lstStyle>
          <a:p>
            <a:pPr>
              <a:defRPr/>
            </a:pPr>
            <a:fld id="{80E7B5C9-2184-4A93-86C1-EAD28336287E}" type="slidenum">
              <a:rPr lang="sk-SK"/>
              <a:pPr>
                <a:defRPr/>
              </a:pPr>
              <a:t>‹#›</a:t>
            </a:fld>
            <a:endParaRPr lang="sk-SK"/>
          </a:p>
        </p:txBody>
      </p:sp>
    </p:spTree>
    <p:extLst>
      <p:ext uri="{BB962C8B-B14F-4D97-AF65-F5344CB8AC3E}">
        <p14:creationId xmlns:p14="http://schemas.microsoft.com/office/powerpoint/2010/main" val="301079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18FA772-0941-4573-B3D6-B8D2FB68AE70}"/>
              </a:ext>
            </a:extLst>
          </p:cNvPr>
          <p:cNvSpPr>
            <a:spLocks noGrp="1"/>
          </p:cNvSpPr>
          <p:nvPr>
            <p:ph type="dt" sz="half" idx="10"/>
          </p:nvPr>
        </p:nvSpPr>
        <p:spPr/>
        <p:txBody>
          <a:bodyPr/>
          <a:lstStyle>
            <a:lvl1pPr>
              <a:defRPr/>
            </a:lvl1pPr>
          </a:lstStyle>
          <a:p>
            <a:pPr>
              <a:defRPr/>
            </a:pPr>
            <a:endParaRPr lang="sk-SK"/>
          </a:p>
        </p:txBody>
      </p:sp>
      <p:sp>
        <p:nvSpPr>
          <p:cNvPr id="5" name="Footer Placeholder 4">
            <a:extLst>
              <a:ext uri="{FF2B5EF4-FFF2-40B4-BE49-F238E27FC236}">
                <a16:creationId xmlns:a16="http://schemas.microsoft.com/office/drawing/2014/main" id="{BFF535E2-F8CE-4C6D-ABD7-6FCE817F4A99}"/>
              </a:ext>
            </a:extLst>
          </p:cNvPr>
          <p:cNvSpPr>
            <a:spLocks noGrp="1"/>
          </p:cNvSpPr>
          <p:nvPr>
            <p:ph type="ftr" sz="quarter" idx="11"/>
          </p:nvPr>
        </p:nvSpPr>
        <p:spPr/>
        <p:txBody>
          <a:bodyPr/>
          <a:lstStyle>
            <a:lvl1pPr>
              <a:defRPr/>
            </a:lvl1pPr>
          </a:lstStyle>
          <a:p>
            <a:pPr>
              <a:defRPr/>
            </a:pPr>
            <a:endParaRPr lang="sk-SK"/>
          </a:p>
        </p:txBody>
      </p:sp>
      <p:sp>
        <p:nvSpPr>
          <p:cNvPr id="6" name="Slide Number Placeholder 5">
            <a:extLst>
              <a:ext uri="{FF2B5EF4-FFF2-40B4-BE49-F238E27FC236}">
                <a16:creationId xmlns:a16="http://schemas.microsoft.com/office/drawing/2014/main" id="{7B0C2F7D-E347-4F3A-AA00-7D24698FBF69}"/>
              </a:ext>
            </a:extLst>
          </p:cNvPr>
          <p:cNvSpPr>
            <a:spLocks noGrp="1"/>
          </p:cNvSpPr>
          <p:nvPr>
            <p:ph type="sldNum" sz="quarter" idx="12"/>
          </p:nvPr>
        </p:nvSpPr>
        <p:spPr/>
        <p:txBody>
          <a:bodyPr/>
          <a:lstStyle>
            <a:lvl1pPr>
              <a:defRPr/>
            </a:lvl1pPr>
          </a:lstStyle>
          <a:p>
            <a:pPr>
              <a:defRPr/>
            </a:pPr>
            <a:fld id="{109E9908-4887-4611-B480-ACB140F66607}" type="slidenum">
              <a:rPr lang="sk-SK" smtClean="0"/>
              <a:pPr>
                <a:defRPr/>
              </a:pPr>
              <a:t>‹#›</a:t>
            </a:fld>
            <a:endParaRPr lang="sk-SK"/>
          </a:p>
        </p:txBody>
      </p:sp>
    </p:spTree>
    <p:extLst>
      <p:ext uri="{BB962C8B-B14F-4D97-AF65-F5344CB8AC3E}">
        <p14:creationId xmlns:p14="http://schemas.microsoft.com/office/powerpoint/2010/main" val="90026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Pr>
        <a:solidFill>
          <a:schemeClr val="tx1"/>
        </a:solidFill>
        <a:effectLst/>
      </p:bgPr>
    </p:bg>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0923802B-85D0-4FD6-A06F-B856CEA54367}"/>
              </a:ext>
            </a:extLst>
          </p:cNvPr>
          <p:cNvGrpSpPr>
            <a:grpSpLocks/>
          </p:cNvGrpSpPr>
          <p:nvPr/>
        </p:nvGrpSpPr>
        <p:grpSpPr bwMode="auto">
          <a:xfrm>
            <a:off x="-1588" y="0"/>
            <a:ext cx="9145588" cy="6858000"/>
            <a:chOff x="-1574" y="0"/>
            <a:chExt cx="9145574" cy="6858000"/>
          </a:xfrm>
        </p:grpSpPr>
        <p:sp>
          <p:nvSpPr>
            <p:cNvPr id="5" name="Rectangle 17">
              <a:extLst>
                <a:ext uri="{FF2B5EF4-FFF2-40B4-BE49-F238E27FC236}">
                  <a16:creationId xmlns:a16="http://schemas.microsoft.com/office/drawing/2014/main" id="{B8FD485C-3F8A-4075-B36A-41CCFBD70659}"/>
                </a:ext>
              </a:extLst>
            </p:cNvPr>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9">
              <a:extLst>
                <a:ext uri="{FF2B5EF4-FFF2-40B4-BE49-F238E27FC236}">
                  <a16:creationId xmlns:a16="http://schemas.microsoft.com/office/drawing/2014/main" id="{DF530CB1-8BA7-43B4-8F94-2BA70313C6BC}"/>
                </a:ext>
              </a:extLst>
            </p:cNvPr>
            <p:cNvSpPr/>
            <p:nvPr/>
          </p:nvSpPr>
          <p:spPr>
            <a:xfrm>
              <a:off x="-1574" y="0"/>
              <a:ext cx="9143987"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14">
              <a:extLst>
                <a:ext uri="{FF2B5EF4-FFF2-40B4-BE49-F238E27FC236}">
                  <a16:creationId xmlns:a16="http://schemas.microsoft.com/office/drawing/2014/main" id="{BABDE487-711F-430C-A58D-FD5821C78121}"/>
                </a:ext>
              </a:extLst>
            </p:cNvPr>
            <p:cNvSpPr/>
            <p:nvPr/>
          </p:nvSpPr>
          <p:spPr>
            <a:xfrm>
              <a:off x="-1574" y="6553200"/>
              <a:ext cx="9143987"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8" name="Straight Connector 15">
              <a:extLst>
                <a:ext uri="{FF2B5EF4-FFF2-40B4-BE49-F238E27FC236}">
                  <a16:creationId xmlns:a16="http://schemas.microsoft.com/office/drawing/2014/main" id="{B6AABD04-D5E4-4EC3-AEA4-4B076683F55E}"/>
                </a:ext>
              </a:extLst>
            </p:cNvPr>
            <p:cNvCxnSpPr/>
            <p:nvPr/>
          </p:nvCxnSpPr>
          <p:spPr>
            <a:xfrm>
              <a:off x="-1574" y="381000"/>
              <a:ext cx="9143987"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16">
              <a:extLst>
                <a:ext uri="{FF2B5EF4-FFF2-40B4-BE49-F238E27FC236}">
                  <a16:creationId xmlns:a16="http://schemas.microsoft.com/office/drawing/2014/main" id="{C9ED9033-BFFB-459D-AE91-16605F4BBE8D}"/>
                </a:ext>
              </a:extLst>
            </p:cNvPr>
            <p:cNvCxnSpPr/>
            <p:nvPr/>
          </p:nvCxnSpPr>
          <p:spPr>
            <a:xfrm>
              <a:off x="-1574" y="6477000"/>
              <a:ext cx="9143987"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a:defRPr sz="4000" b="0" cap="none" baseline="0">
                <a:solidFill>
                  <a:schemeClr val="tx1"/>
                </a:solidFill>
                <a:effectLst>
                  <a:outerShdw blurRad="50800" dist="50800" dir="2700000" algn="tl" rotWithShape="0">
                    <a:srgbClr val="000000">
                      <a:alpha val="43137"/>
                    </a:srgbClr>
                  </a:outerShdw>
                </a:effectLst>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5566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va obsah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Grp="1"/>
          </p:cNvSpPr>
          <p:nvPr>
            <p:ph type="title"/>
          </p:nvPr>
        </p:nvSpPr>
        <p:spPr/>
        <p:txBody>
          <a:bodyPr/>
          <a:lstStyle/>
          <a:p>
            <a:r>
              <a:rPr lang="en-US"/>
              <a:t>Click to edit Master title style</a:t>
            </a:r>
          </a:p>
        </p:txBody>
      </p:sp>
      <p:sp>
        <p:nvSpPr>
          <p:cNvPr id="5" name="Date Placeholder 3">
            <a:extLst>
              <a:ext uri="{FF2B5EF4-FFF2-40B4-BE49-F238E27FC236}">
                <a16:creationId xmlns:a16="http://schemas.microsoft.com/office/drawing/2014/main" id="{A8908427-B4F7-4A82-9C8D-18BB640EB8C2}"/>
              </a:ext>
            </a:extLst>
          </p:cNvPr>
          <p:cNvSpPr>
            <a:spLocks noGrp="1"/>
          </p:cNvSpPr>
          <p:nvPr>
            <p:ph type="dt" sz="half" idx="10"/>
          </p:nvPr>
        </p:nvSpPr>
        <p:spPr/>
        <p:txBody>
          <a:bodyPr/>
          <a:lstStyle>
            <a:lvl1pPr>
              <a:defRPr/>
            </a:lvl1pPr>
          </a:lstStyle>
          <a:p>
            <a:pPr>
              <a:defRPr/>
            </a:pPr>
            <a:endParaRPr lang="sk-SK"/>
          </a:p>
        </p:txBody>
      </p:sp>
      <p:sp>
        <p:nvSpPr>
          <p:cNvPr id="6" name="Footer Placeholder 4">
            <a:extLst>
              <a:ext uri="{FF2B5EF4-FFF2-40B4-BE49-F238E27FC236}">
                <a16:creationId xmlns:a16="http://schemas.microsoft.com/office/drawing/2014/main" id="{7E2F5A0B-7534-480D-8612-D0797C2A7C19}"/>
              </a:ext>
            </a:extLst>
          </p:cNvPr>
          <p:cNvSpPr>
            <a:spLocks noGrp="1"/>
          </p:cNvSpPr>
          <p:nvPr>
            <p:ph type="ftr" sz="quarter" idx="11"/>
          </p:nvPr>
        </p:nvSpPr>
        <p:spPr/>
        <p:txBody>
          <a:bodyPr/>
          <a:lstStyle>
            <a:lvl1pPr>
              <a:defRPr/>
            </a:lvl1pPr>
          </a:lstStyle>
          <a:p>
            <a:pPr>
              <a:defRPr/>
            </a:pPr>
            <a:endParaRPr lang="sk-SK"/>
          </a:p>
        </p:txBody>
      </p:sp>
      <p:sp>
        <p:nvSpPr>
          <p:cNvPr id="7" name="Slide Number Placeholder 5">
            <a:extLst>
              <a:ext uri="{FF2B5EF4-FFF2-40B4-BE49-F238E27FC236}">
                <a16:creationId xmlns:a16="http://schemas.microsoft.com/office/drawing/2014/main" id="{A47AEF49-FE06-49DE-92D7-47B47C656B69}"/>
              </a:ext>
            </a:extLst>
          </p:cNvPr>
          <p:cNvSpPr>
            <a:spLocks noGrp="1"/>
          </p:cNvSpPr>
          <p:nvPr>
            <p:ph type="sldNum" sz="quarter" idx="12"/>
          </p:nvPr>
        </p:nvSpPr>
        <p:spPr/>
        <p:txBody>
          <a:bodyPr/>
          <a:lstStyle>
            <a:lvl1pPr>
              <a:defRPr/>
            </a:lvl1pPr>
          </a:lstStyle>
          <a:p>
            <a:pPr>
              <a:defRPr/>
            </a:pPr>
            <a:fld id="{549C9549-881F-45B9-8AF2-223862740B46}" type="slidenum">
              <a:rPr lang="sk-SK" smtClean="0"/>
              <a:pPr>
                <a:defRPr/>
              </a:pPr>
              <a:t>‹#›</a:t>
            </a:fld>
            <a:endParaRPr lang="sk-SK"/>
          </a:p>
        </p:txBody>
      </p:sp>
    </p:spTree>
    <p:extLst>
      <p:ext uri="{BB962C8B-B14F-4D97-AF65-F5344CB8AC3E}">
        <p14:creationId xmlns:p14="http://schemas.microsoft.com/office/powerpoint/2010/main" val="308691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ov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Grp="1"/>
          </p:cNvSpPr>
          <p:nvPr>
            <p:ph type="title"/>
          </p:nvPr>
        </p:nvSpPr>
        <p:spPr/>
        <p:txBody>
          <a:bodyPr/>
          <a:lstStyle/>
          <a:p>
            <a:r>
              <a:rPr lang="en-US"/>
              <a:t>Click to edit Master title style</a:t>
            </a:r>
          </a:p>
        </p:txBody>
      </p:sp>
      <p:sp>
        <p:nvSpPr>
          <p:cNvPr id="7" name="Date Placeholder 3">
            <a:extLst>
              <a:ext uri="{FF2B5EF4-FFF2-40B4-BE49-F238E27FC236}">
                <a16:creationId xmlns:a16="http://schemas.microsoft.com/office/drawing/2014/main" id="{47E19A2A-CE0D-4F12-A310-C1AE263AA7EC}"/>
              </a:ext>
            </a:extLst>
          </p:cNvPr>
          <p:cNvSpPr>
            <a:spLocks noGrp="1"/>
          </p:cNvSpPr>
          <p:nvPr>
            <p:ph type="dt" sz="half" idx="10"/>
          </p:nvPr>
        </p:nvSpPr>
        <p:spPr/>
        <p:txBody>
          <a:bodyPr/>
          <a:lstStyle>
            <a:lvl1pPr>
              <a:defRPr/>
            </a:lvl1pPr>
          </a:lstStyle>
          <a:p>
            <a:pPr>
              <a:defRPr/>
            </a:pPr>
            <a:endParaRPr lang="sk-SK"/>
          </a:p>
        </p:txBody>
      </p:sp>
      <p:sp>
        <p:nvSpPr>
          <p:cNvPr id="8" name="Footer Placeholder 4">
            <a:extLst>
              <a:ext uri="{FF2B5EF4-FFF2-40B4-BE49-F238E27FC236}">
                <a16:creationId xmlns:a16="http://schemas.microsoft.com/office/drawing/2014/main" id="{5F59CAE8-B560-4D5F-A2A7-31423794B845}"/>
              </a:ext>
            </a:extLst>
          </p:cNvPr>
          <p:cNvSpPr>
            <a:spLocks noGrp="1"/>
          </p:cNvSpPr>
          <p:nvPr>
            <p:ph type="ftr" sz="quarter" idx="11"/>
          </p:nvPr>
        </p:nvSpPr>
        <p:spPr/>
        <p:txBody>
          <a:bodyPr/>
          <a:lstStyle>
            <a:lvl1pPr>
              <a:defRPr/>
            </a:lvl1pPr>
          </a:lstStyle>
          <a:p>
            <a:pPr>
              <a:defRPr/>
            </a:pPr>
            <a:endParaRPr lang="sk-SK"/>
          </a:p>
        </p:txBody>
      </p:sp>
      <p:sp>
        <p:nvSpPr>
          <p:cNvPr id="9" name="Slide Number Placeholder 5">
            <a:extLst>
              <a:ext uri="{FF2B5EF4-FFF2-40B4-BE49-F238E27FC236}">
                <a16:creationId xmlns:a16="http://schemas.microsoft.com/office/drawing/2014/main" id="{9AA97DB6-0797-4D59-8E85-7180EFDDB846}"/>
              </a:ext>
            </a:extLst>
          </p:cNvPr>
          <p:cNvSpPr>
            <a:spLocks noGrp="1"/>
          </p:cNvSpPr>
          <p:nvPr>
            <p:ph type="sldNum" sz="quarter" idx="12"/>
          </p:nvPr>
        </p:nvSpPr>
        <p:spPr/>
        <p:txBody>
          <a:bodyPr/>
          <a:lstStyle>
            <a:lvl1pPr>
              <a:defRPr/>
            </a:lvl1pPr>
          </a:lstStyle>
          <a:p>
            <a:pPr>
              <a:defRPr/>
            </a:pPr>
            <a:fld id="{109E9908-4887-4611-B480-ACB140F66607}" type="slidenum">
              <a:rPr lang="sk-SK" smtClean="0"/>
              <a:pPr>
                <a:defRPr/>
              </a:pPr>
              <a:t>‹#›</a:t>
            </a:fld>
            <a:endParaRPr lang="sk-SK"/>
          </a:p>
        </p:txBody>
      </p:sp>
    </p:spTree>
    <p:extLst>
      <p:ext uri="{BB962C8B-B14F-4D97-AF65-F5344CB8AC3E}">
        <p14:creationId xmlns:p14="http://schemas.microsoft.com/office/powerpoint/2010/main" val="226596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n nadpis">
    <p:spTree>
      <p:nvGrpSpPr>
        <p:cNvPr id="1" name=""/>
        <p:cNvGrpSpPr/>
        <p:nvPr/>
      </p:nvGrpSpPr>
      <p:grpSpPr>
        <a:xfrm>
          <a:off x="0" y="0"/>
          <a:ext cx="0" cy="0"/>
          <a:chOff x="0" y="0"/>
          <a:chExt cx="0" cy="0"/>
        </a:xfrm>
      </p:grpSpPr>
      <p:sp>
        <p:nvSpPr>
          <p:cNvPr id="6" name="Rectangle 5"/>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B62A940-2708-409F-BE43-D99080B92645}"/>
              </a:ext>
            </a:extLst>
          </p:cNvPr>
          <p:cNvSpPr>
            <a:spLocks noGrp="1"/>
          </p:cNvSpPr>
          <p:nvPr>
            <p:ph type="dt" sz="half" idx="10"/>
          </p:nvPr>
        </p:nvSpPr>
        <p:spPr/>
        <p:txBody>
          <a:bodyPr/>
          <a:lstStyle>
            <a:lvl1pPr>
              <a:defRPr/>
            </a:lvl1pPr>
          </a:lstStyle>
          <a:p>
            <a:pPr>
              <a:defRPr/>
            </a:pPr>
            <a:endParaRPr lang="sk-SK"/>
          </a:p>
        </p:txBody>
      </p:sp>
      <p:sp>
        <p:nvSpPr>
          <p:cNvPr id="4" name="Footer Placeholder 4">
            <a:extLst>
              <a:ext uri="{FF2B5EF4-FFF2-40B4-BE49-F238E27FC236}">
                <a16:creationId xmlns:a16="http://schemas.microsoft.com/office/drawing/2014/main" id="{4EB7A339-F921-4560-87E6-A1E94D319375}"/>
              </a:ext>
            </a:extLst>
          </p:cNvPr>
          <p:cNvSpPr>
            <a:spLocks noGrp="1"/>
          </p:cNvSpPr>
          <p:nvPr>
            <p:ph type="ftr" sz="quarter" idx="11"/>
          </p:nvPr>
        </p:nvSpPr>
        <p:spPr/>
        <p:txBody>
          <a:bodyPr/>
          <a:lstStyle>
            <a:lvl1pPr>
              <a:defRPr/>
            </a:lvl1pPr>
          </a:lstStyle>
          <a:p>
            <a:pPr>
              <a:defRPr/>
            </a:pPr>
            <a:endParaRPr lang="sk-SK"/>
          </a:p>
        </p:txBody>
      </p:sp>
      <p:sp>
        <p:nvSpPr>
          <p:cNvPr id="5" name="Slide Number Placeholder 5">
            <a:extLst>
              <a:ext uri="{FF2B5EF4-FFF2-40B4-BE49-F238E27FC236}">
                <a16:creationId xmlns:a16="http://schemas.microsoft.com/office/drawing/2014/main" id="{2C0FCB54-DC74-443F-8DD5-1AF61E8592D3}"/>
              </a:ext>
            </a:extLst>
          </p:cNvPr>
          <p:cNvSpPr>
            <a:spLocks noGrp="1"/>
          </p:cNvSpPr>
          <p:nvPr>
            <p:ph type="sldNum" sz="quarter" idx="12"/>
          </p:nvPr>
        </p:nvSpPr>
        <p:spPr/>
        <p:txBody>
          <a:bodyPr/>
          <a:lstStyle>
            <a:lvl1pPr>
              <a:defRPr/>
            </a:lvl1pPr>
          </a:lstStyle>
          <a:p>
            <a:pPr>
              <a:defRPr/>
            </a:pPr>
            <a:fld id="{109E9908-4887-4611-B480-ACB140F66607}" type="slidenum">
              <a:rPr lang="sk-SK" smtClean="0"/>
              <a:pPr>
                <a:defRPr/>
              </a:pPr>
              <a:t>‹#›</a:t>
            </a:fld>
            <a:endParaRPr lang="sk-SK"/>
          </a:p>
        </p:txBody>
      </p:sp>
    </p:spTree>
    <p:extLst>
      <p:ext uri="{BB962C8B-B14F-4D97-AF65-F5344CB8AC3E}">
        <p14:creationId xmlns:p14="http://schemas.microsoft.com/office/powerpoint/2010/main" val="274492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B798069-F4CE-4546-B0FF-B0E5D96BA749}"/>
              </a:ext>
            </a:extLst>
          </p:cNvPr>
          <p:cNvSpPr>
            <a:spLocks noGrp="1"/>
          </p:cNvSpPr>
          <p:nvPr>
            <p:ph type="dt" sz="half" idx="10"/>
          </p:nvPr>
        </p:nvSpPr>
        <p:spPr/>
        <p:txBody>
          <a:bodyPr/>
          <a:lstStyle>
            <a:lvl1pPr>
              <a:defRPr/>
            </a:lvl1pPr>
          </a:lstStyle>
          <a:p>
            <a:pPr>
              <a:defRPr/>
            </a:pPr>
            <a:endParaRPr lang="sk-SK"/>
          </a:p>
        </p:txBody>
      </p:sp>
      <p:sp>
        <p:nvSpPr>
          <p:cNvPr id="3" name="Footer Placeholder 4">
            <a:extLst>
              <a:ext uri="{FF2B5EF4-FFF2-40B4-BE49-F238E27FC236}">
                <a16:creationId xmlns:a16="http://schemas.microsoft.com/office/drawing/2014/main" id="{D23C3A3D-5870-438F-A8BC-43B36DFCD3EA}"/>
              </a:ext>
            </a:extLst>
          </p:cNvPr>
          <p:cNvSpPr>
            <a:spLocks noGrp="1"/>
          </p:cNvSpPr>
          <p:nvPr>
            <p:ph type="ftr" sz="quarter" idx="11"/>
          </p:nvPr>
        </p:nvSpPr>
        <p:spPr/>
        <p:txBody>
          <a:bodyPr/>
          <a:lstStyle>
            <a:lvl1pPr>
              <a:defRPr/>
            </a:lvl1pPr>
          </a:lstStyle>
          <a:p>
            <a:pPr>
              <a:defRPr/>
            </a:pPr>
            <a:endParaRPr lang="sk-SK"/>
          </a:p>
        </p:txBody>
      </p:sp>
      <p:sp>
        <p:nvSpPr>
          <p:cNvPr id="4" name="Slide Number Placeholder 5">
            <a:extLst>
              <a:ext uri="{FF2B5EF4-FFF2-40B4-BE49-F238E27FC236}">
                <a16:creationId xmlns:a16="http://schemas.microsoft.com/office/drawing/2014/main" id="{ABCBAE1D-3E83-4C2A-A12A-5313E6927656}"/>
              </a:ext>
            </a:extLst>
          </p:cNvPr>
          <p:cNvSpPr>
            <a:spLocks noGrp="1"/>
          </p:cNvSpPr>
          <p:nvPr>
            <p:ph type="sldNum" sz="quarter" idx="12"/>
          </p:nvPr>
        </p:nvSpPr>
        <p:spPr/>
        <p:txBody>
          <a:bodyPr/>
          <a:lstStyle>
            <a:lvl1pPr>
              <a:defRPr/>
            </a:lvl1pPr>
          </a:lstStyle>
          <a:p>
            <a:pPr>
              <a:defRPr/>
            </a:pPr>
            <a:fld id="{109E9908-4887-4611-B480-ACB140F66607}" type="slidenum">
              <a:rPr lang="sk-SK" smtClean="0"/>
              <a:pPr>
                <a:defRPr/>
              </a:pPr>
              <a:t>‹#›</a:t>
            </a:fld>
            <a:endParaRPr lang="sk-SK"/>
          </a:p>
        </p:txBody>
      </p:sp>
    </p:spTree>
    <p:extLst>
      <p:ext uri="{BB962C8B-B14F-4D97-AF65-F5344CB8AC3E}">
        <p14:creationId xmlns:p14="http://schemas.microsoft.com/office/powerpoint/2010/main" val="90399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bsah s popisom">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1"/>
            <a:ext cx="5111750" cy="452596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0201"/>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Rectangle 8"/>
          <p:cNvSpPr>
            <a:spLocks noGrp="1"/>
          </p:cNvSpPr>
          <p:nvPr>
            <p:ph type="title"/>
          </p:nvPr>
        </p:nvSpPr>
        <p:spPr/>
        <p:txBody>
          <a:bodyPr/>
          <a:lstStyle/>
          <a:p>
            <a:r>
              <a:rPr lang="en-US"/>
              <a:t>Click to edit Master title style</a:t>
            </a:r>
          </a:p>
        </p:txBody>
      </p:sp>
      <p:sp>
        <p:nvSpPr>
          <p:cNvPr id="5" name="Date Placeholder 3">
            <a:extLst>
              <a:ext uri="{FF2B5EF4-FFF2-40B4-BE49-F238E27FC236}">
                <a16:creationId xmlns:a16="http://schemas.microsoft.com/office/drawing/2014/main" id="{88E1E2E6-5FC3-4F9F-9CEC-4827EAD61CFE}"/>
              </a:ext>
            </a:extLst>
          </p:cNvPr>
          <p:cNvSpPr>
            <a:spLocks noGrp="1"/>
          </p:cNvSpPr>
          <p:nvPr>
            <p:ph type="dt" sz="half" idx="10"/>
          </p:nvPr>
        </p:nvSpPr>
        <p:spPr/>
        <p:txBody>
          <a:bodyPr/>
          <a:lstStyle>
            <a:lvl1pPr>
              <a:defRPr/>
            </a:lvl1pPr>
          </a:lstStyle>
          <a:p>
            <a:pPr>
              <a:defRPr/>
            </a:pPr>
            <a:endParaRPr lang="sk-SK"/>
          </a:p>
        </p:txBody>
      </p:sp>
      <p:sp>
        <p:nvSpPr>
          <p:cNvPr id="6" name="Footer Placeholder 4">
            <a:extLst>
              <a:ext uri="{FF2B5EF4-FFF2-40B4-BE49-F238E27FC236}">
                <a16:creationId xmlns:a16="http://schemas.microsoft.com/office/drawing/2014/main" id="{35C001BD-6D18-481D-8D4D-6F7E2FFB1FED}"/>
              </a:ext>
            </a:extLst>
          </p:cNvPr>
          <p:cNvSpPr>
            <a:spLocks noGrp="1"/>
          </p:cNvSpPr>
          <p:nvPr>
            <p:ph type="ftr" sz="quarter" idx="11"/>
          </p:nvPr>
        </p:nvSpPr>
        <p:spPr/>
        <p:txBody>
          <a:bodyPr/>
          <a:lstStyle>
            <a:lvl1pPr>
              <a:defRPr/>
            </a:lvl1pPr>
          </a:lstStyle>
          <a:p>
            <a:pPr>
              <a:defRPr/>
            </a:pPr>
            <a:endParaRPr lang="sk-SK"/>
          </a:p>
        </p:txBody>
      </p:sp>
      <p:sp>
        <p:nvSpPr>
          <p:cNvPr id="7" name="Slide Number Placeholder 5">
            <a:extLst>
              <a:ext uri="{FF2B5EF4-FFF2-40B4-BE49-F238E27FC236}">
                <a16:creationId xmlns:a16="http://schemas.microsoft.com/office/drawing/2014/main" id="{745CAB03-D976-4140-A6C6-306B9B84AC01}"/>
              </a:ext>
            </a:extLst>
          </p:cNvPr>
          <p:cNvSpPr>
            <a:spLocks noGrp="1"/>
          </p:cNvSpPr>
          <p:nvPr>
            <p:ph type="sldNum" sz="quarter" idx="12"/>
          </p:nvPr>
        </p:nvSpPr>
        <p:spPr/>
        <p:txBody>
          <a:bodyPr/>
          <a:lstStyle>
            <a:lvl1pPr>
              <a:defRPr/>
            </a:lvl1pPr>
          </a:lstStyle>
          <a:p>
            <a:pPr>
              <a:defRPr/>
            </a:pPr>
            <a:fld id="{109E9908-4887-4611-B480-ACB140F66607}" type="slidenum">
              <a:rPr lang="sk-SK" smtClean="0"/>
              <a:pPr>
                <a:defRPr/>
              </a:pPr>
              <a:t>‹#›</a:t>
            </a:fld>
            <a:endParaRPr lang="sk-SK"/>
          </a:p>
        </p:txBody>
      </p:sp>
    </p:spTree>
    <p:extLst>
      <p:ext uri="{BB962C8B-B14F-4D97-AF65-F5344CB8AC3E}">
        <p14:creationId xmlns:p14="http://schemas.microsoft.com/office/powerpoint/2010/main" val="271725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Shape 1"/>
          <p:cNvSpPr>
            <a:spLocks noGrp="1"/>
          </p:cNvSpPr>
          <p:nvPr>
            <p:ph type="title"/>
          </p:nvPr>
        </p:nvSpPr>
        <p:spPr>
          <a:xfrm>
            <a:off x="1792288" y="4800600"/>
            <a:ext cx="5486400" cy="566738"/>
          </a:xfrm>
          <a:prstGeom prst="rect">
            <a:avLst/>
          </a:prstGeom>
        </p:spPr>
        <p:txBody>
          <a:bodyPr anchor="b"/>
          <a:lstStyle>
            <a:lvl1pPr algn="l">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73D24C4-9C11-4999-B47C-C05D4416FE83}"/>
              </a:ext>
            </a:extLst>
          </p:cNvPr>
          <p:cNvSpPr>
            <a:spLocks noGrp="1"/>
          </p:cNvSpPr>
          <p:nvPr>
            <p:ph type="dt" sz="half" idx="10"/>
          </p:nvPr>
        </p:nvSpPr>
        <p:spPr/>
        <p:txBody>
          <a:bodyPr/>
          <a:lstStyle>
            <a:lvl1pPr>
              <a:defRPr/>
            </a:lvl1pPr>
          </a:lstStyle>
          <a:p>
            <a:pPr>
              <a:defRPr/>
            </a:pPr>
            <a:endParaRPr lang="sk-SK"/>
          </a:p>
        </p:txBody>
      </p:sp>
      <p:sp>
        <p:nvSpPr>
          <p:cNvPr id="6" name="Footer Placeholder 4">
            <a:extLst>
              <a:ext uri="{FF2B5EF4-FFF2-40B4-BE49-F238E27FC236}">
                <a16:creationId xmlns:a16="http://schemas.microsoft.com/office/drawing/2014/main" id="{DB36B2DC-6797-478D-8909-433C970DE424}"/>
              </a:ext>
            </a:extLst>
          </p:cNvPr>
          <p:cNvSpPr>
            <a:spLocks noGrp="1"/>
          </p:cNvSpPr>
          <p:nvPr>
            <p:ph type="ftr" sz="quarter" idx="11"/>
          </p:nvPr>
        </p:nvSpPr>
        <p:spPr/>
        <p:txBody>
          <a:bodyPr/>
          <a:lstStyle>
            <a:lvl1pPr>
              <a:defRPr/>
            </a:lvl1pPr>
          </a:lstStyle>
          <a:p>
            <a:pPr>
              <a:defRPr/>
            </a:pPr>
            <a:endParaRPr lang="sk-SK"/>
          </a:p>
        </p:txBody>
      </p:sp>
      <p:sp>
        <p:nvSpPr>
          <p:cNvPr id="7" name="Slide Number Placeholder 5">
            <a:extLst>
              <a:ext uri="{FF2B5EF4-FFF2-40B4-BE49-F238E27FC236}">
                <a16:creationId xmlns:a16="http://schemas.microsoft.com/office/drawing/2014/main" id="{F10FC550-ACB8-4A5A-B89A-0D85401E00FB}"/>
              </a:ext>
            </a:extLst>
          </p:cNvPr>
          <p:cNvSpPr>
            <a:spLocks noGrp="1"/>
          </p:cNvSpPr>
          <p:nvPr>
            <p:ph type="sldNum" sz="quarter" idx="12"/>
          </p:nvPr>
        </p:nvSpPr>
        <p:spPr/>
        <p:txBody>
          <a:bodyPr/>
          <a:lstStyle>
            <a:lvl1pPr>
              <a:defRPr/>
            </a:lvl1pPr>
          </a:lstStyle>
          <a:p>
            <a:pPr>
              <a:defRPr/>
            </a:pPr>
            <a:fld id="{109E9908-4887-4611-B480-ACB140F66607}" type="slidenum">
              <a:rPr lang="sk-SK" smtClean="0"/>
              <a:pPr>
                <a:defRPr/>
              </a:pPr>
              <a:t>‹#›</a:t>
            </a:fld>
            <a:endParaRPr lang="sk-SK"/>
          </a:p>
        </p:txBody>
      </p:sp>
    </p:spTree>
    <p:extLst>
      <p:ext uri="{BB962C8B-B14F-4D97-AF65-F5344CB8AC3E}">
        <p14:creationId xmlns:p14="http://schemas.microsoft.com/office/powerpoint/2010/main" val="110249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13">
            <a:extLst>
              <a:ext uri="{FF2B5EF4-FFF2-40B4-BE49-F238E27FC236}">
                <a16:creationId xmlns:a16="http://schemas.microsoft.com/office/drawing/2014/main" id="{58210D75-479D-4C04-B277-98DD3CFFD6C8}"/>
              </a:ext>
            </a:extLst>
          </p:cNvPr>
          <p:cNvGrpSpPr>
            <a:grpSpLocks/>
          </p:cNvGrpSpPr>
          <p:nvPr/>
        </p:nvGrpSpPr>
        <p:grpSpPr bwMode="auto">
          <a:xfrm>
            <a:off x="0" y="0"/>
            <a:ext cx="9144000" cy="1506538"/>
            <a:chOff x="0" y="0"/>
            <a:chExt cx="9144000" cy="1506538"/>
          </a:xfrm>
        </p:grpSpPr>
        <p:pic>
          <p:nvPicPr>
            <p:cNvPr id="1032" name="Rectangle 6">
              <a:extLst>
                <a:ext uri="{FF2B5EF4-FFF2-40B4-BE49-F238E27FC236}">
                  <a16:creationId xmlns:a16="http://schemas.microsoft.com/office/drawing/2014/main" id="{D16EEBF2-371E-47EA-8589-E08FE4B217D4}"/>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1"/>
              <a:ext cx="9144000" cy="141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9E2B6F79-8BF7-4106-B298-9D5534E94FE7}"/>
                </a:ext>
              </a:extLst>
            </p:cNvPr>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8" name="Straight Connector 7">
              <a:extLst>
                <a:ext uri="{FF2B5EF4-FFF2-40B4-BE49-F238E27FC236}">
                  <a16:creationId xmlns:a16="http://schemas.microsoft.com/office/drawing/2014/main" id="{F9271C50-C19F-4B87-B3B8-7AE036678BAD}"/>
                </a:ext>
              </a:extLst>
            </p:cNvPr>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C0AD1D-9C6A-4CA8-8713-A2FFE9B975B6}"/>
                </a:ext>
              </a:extLst>
            </p:cNvPr>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a:extLst>
              <a:ext uri="{FF2B5EF4-FFF2-40B4-BE49-F238E27FC236}">
                <a16:creationId xmlns:a16="http://schemas.microsoft.com/office/drawing/2014/main" id="{1541E617-87DA-4420-9A9D-B8C48E1A39FB}"/>
              </a:ext>
            </a:extLst>
          </p:cNvPr>
          <p:cNvSpPr>
            <a:spLocks noGrp="1"/>
          </p:cNvSpPr>
          <p:nvPr>
            <p:ph type="body" idx="1"/>
          </p:nvPr>
        </p:nvSpPr>
        <p:spPr>
          <a:xfrm>
            <a:off x="457200" y="1600200"/>
            <a:ext cx="8229600" cy="4525963"/>
          </a:xfrm>
          <a:prstGeom prst="rect">
            <a:avLst/>
          </a:prstGeom>
        </p:spPr>
        <p:txBody>
          <a:bodyPr vert="horz" rtlCol="0">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Date Placeholder 3">
            <a:extLst>
              <a:ext uri="{FF2B5EF4-FFF2-40B4-BE49-F238E27FC236}">
                <a16:creationId xmlns:a16="http://schemas.microsoft.com/office/drawing/2014/main" id="{753DC577-23A7-40E1-B860-835DEE7AA8BD}"/>
              </a:ext>
            </a:extLst>
          </p:cNvPr>
          <p:cNvSpPr>
            <a:spLocks noGrp="1"/>
          </p:cNvSpPr>
          <p:nvPr>
            <p:ph type="dt" sz="half" idx="2"/>
          </p:nvPr>
        </p:nvSpPr>
        <p:spPr>
          <a:xfrm>
            <a:off x="457200" y="6356350"/>
            <a:ext cx="2133600" cy="365125"/>
          </a:xfrm>
          <a:prstGeom prst="rect">
            <a:avLst/>
          </a:prstGeom>
        </p:spPr>
        <p:txBody>
          <a:bodyPr vert="horz"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sk-SK"/>
          </a:p>
        </p:txBody>
      </p:sp>
      <p:sp>
        <p:nvSpPr>
          <p:cNvPr id="5" name="Footer Placeholder 4">
            <a:extLst>
              <a:ext uri="{FF2B5EF4-FFF2-40B4-BE49-F238E27FC236}">
                <a16:creationId xmlns:a16="http://schemas.microsoft.com/office/drawing/2014/main" id="{EDF1D29C-903D-4467-8CC1-1870FC9854BE}"/>
              </a:ext>
            </a:extLst>
          </p:cNvPr>
          <p:cNvSpPr>
            <a:spLocks noGrp="1"/>
          </p:cNvSpPr>
          <p:nvPr>
            <p:ph type="ftr" sz="quarter" idx="3"/>
          </p:nvPr>
        </p:nvSpPr>
        <p:spPr>
          <a:xfrm>
            <a:off x="3124200" y="6356350"/>
            <a:ext cx="2895600" cy="365125"/>
          </a:xfrm>
          <a:prstGeom prst="rect">
            <a:avLst/>
          </a:prstGeom>
        </p:spPr>
        <p:txBody>
          <a:bodyPr vert="horz"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sk-SK"/>
          </a:p>
        </p:txBody>
      </p:sp>
      <p:sp>
        <p:nvSpPr>
          <p:cNvPr id="6" name="Slide Number Placeholder 5">
            <a:extLst>
              <a:ext uri="{FF2B5EF4-FFF2-40B4-BE49-F238E27FC236}">
                <a16:creationId xmlns:a16="http://schemas.microsoft.com/office/drawing/2014/main" id="{28C67AED-69A2-468D-A379-D83DF54024C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FFFFFF"/>
                </a:solidFill>
              </a:defRPr>
            </a:lvl1pPr>
          </a:lstStyle>
          <a:p>
            <a:pPr>
              <a:defRPr/>
            </a:pPr>
            <a:fld id="{109E9908-4887-4611-B480-ACB140F66607}" type="slidenum">
              <a:rPr lang="sk-SK" smtClean="0"/>
              <a:pPr>
                <a:defRPr/>
              </a:pPr>
              <a:t>‹#›</a:t>
            </a:fld>
            <a:endParaRPr lang="sk-SK"/>
          </a:p>
        </p:txBody>
      </p:sp>
      <p:sp>
        <p:nvSpPr>
          <p:cNvPr id="13" name="Title Placeholder 12">
            <a:extLst>
              <a:ext uri="{FF2B5EF4-FFF2-40B4-BE49-F238E27FC236}">
                <a16:creationId xmlns:a16="http://schemas.microsoft.com/office/drawing/2014/main" id="{803F281F-FDF0-4B9E-A34A-96EB4DEA4637}"/>
              </a:ext>
            </a:extLst>
          </p:cNvPr>
          <p:cNvSpPr>
            <a:spLocks noGrp="1"/>
          </p:cNvSpPr>
          <p:nvPr>
            <p:ph type="title"/>
          </p:nvPr>
        </p:nvSpPr>
        <p:spPr>
          <a:xfrm>
            <a:off x="457200" y="152400"/>
            <a:ext cx="8229600" cy="1265238"/>
          </a:xfrm>
          <a:prstGeom prst="rect">
            <a:avLst/>
          </a:prstGeom>
        </p:spPr>
        <p:txBody>
          <a:bodyPr vert="horz" rtlCol="0" anchor="ctr">
            <a:normAutofit/>
          </a:bodyPr>
          <a:lstStyle/>
          <a:p>
            <a:r>
              <a:rPr lang="sk-SK"/>
              <a:t>Upravte štýly predlohy textu</a:t>
            </a:r>
            <a:endParaRPr lang="en-US"/>
          </a:p>
        </p:txBody>
      </p:sp>
    </p:spTree>
    <p:extLst>
      <p:ext uri="{BB962C8B-B14F-4D97-AF65-F5344CB8AC3E}">
        <p14:creationId xmlns:p14="http://schemas.microsoft.com/office/powerpoint/2010/main" val="627823618"/>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rtl="0" eaLnBrk="1" fontAlgn="base" hangingPunct="1">
        <a:spcBef>
          <a:spcPct val="0"/>
        </a:spcBef>
        <a:spcAft>
          <a:spcPct val="0"/>
        </a:spcAft>
        <a:defRPr lang="en-US" sz="4000" kern="1200">
          <a:solidFill>
            <a:schemeClr val="tx1"/>
          </a:solidFill>
          <a:effectLst>
            <a:outerShdw blurRad="50800" dist="50800" dir="2700000" algn="tl" rotWithShape="0">
              <a:srgbClr val="000000">
                <a:alpha val="43137"/>
              </a:srgbClr>
            </a:outerShdw>
          </a:effectLst>
          <a:latin typeface="+mj-lt"/>
          <a:ea typeface="+mj-ea"/>
          <a:cs typeface="+mj-cs"/>
        </a:defRPr>
      </a:lvl1pPr>
      <a:lvl2pPr algn="l" rtl="0" eaLnBrk="1" fontAlgn="base" hangingPunct="1">
        <a:spcBef>
          <a:spcPct val="0"/>
        </a:spcBef>
        <a:spcAft>
          <a:spcPct val="0"/>
        </a:spcAft>
        <a:defRPr sz="4000">
          <a:solidFill>
            <a:schemeClr val="tx1"/>
          </a:solidFill>
          <a:latin typeface="Bookman Old Style" pitchFamily="18" charset="0"/>
        </a:defRPr>
      </a:lvl2pPr>
      <a:lvl3pPr algn="l" rtl="0" eaLnBrk="1" fontAlgn="base" hangingPunct="1">
        <a:spcBef>
          <a:spcPct val="0"/>
        </a:spcBef>
        <a:spcAft>
          <a:spcPct val="0"/>
        </a:spcAft>
        <a:defRPr sz="4000">
          <a:solidFill>
            <a:schemeClr val="tx1"/>
          </a:solidFill>
          <a:latin typeface="Bookman Old Style" pitchFamily="18" charset="0"/>
        </a:defRPr>
      </a:lvl3pPr>
      <a:lvl4pPr algn="l" rtl="0" eaLnBrk="1" fontAlgn="base" hangingPunct="1">
        <a:spcBef>
          <a:spcPct val="0"/>
        </a:spcBef>
        <a:spcAft>
          <a:spcPct val="0"/>
        </a:spcAft>
        <a:defRPr sz="4000">
          <a:solidFill>
            <a:schemeClr val="tx1"/>
          </a:solidFill>
          <a:latin typeface="Bookman Old Style" pitchFamily="18" charset="0"/>
        </a:defRPr>
      </a:lvl4pPr>
      <a:lvl5pPr algn="l" rtl="0" eaLnBrk="1" fontAlgn="base" hangingPunct="1">
        <a:spcBef>
          <a:spcPct val="0"/>
        </a:spcBef>
        <a:spcAft>
          <a:spcPct val="0"/>
        </a:spcAft>
        <a:defRPr sz="4000">
          <a:solidFill>
            <a:schemeClr val="tx1"/>
          </a:solidFill>
          <a:latin typeface="Bookman Old Style" pitchFamily="18" charset="0"/>
        </a:defRPr>
      </a:lvl5pPr>
      <a:lvl6pPr marL="457200" algn="l" rtl="0" eaLnBrk="1" fontAlgn="base" hangingPunct="1">
        <a:spcBef>
          <a:spcPct val="0"/>
        </a:spcBef>
        <a:spcAft>
          <a:spcPct val="0"/>
        </a:spcAft>
        <a:defRPr sz="4000">
          <a:solidFill>
            <a:schemeClr val="tx1"/>
          </a:solidFill>
          <a:latin typeface="Bookman Old Style" pitchFamily="18" charset="0"/>
        </a:defRPr>
      </a:lvl6pPr>
      <a:lvl7pPr marL="914400" algn="l" rtl="0" eaLnBrk="1" fontAlgn="base" hangingPunct="1">
        <a:spcBef>
          <a:spcPct val="0"/>
        </a:spcBef>
        <a:spcAft>
          <a:spcPct val="0"/>
        </a:spcAft>
        <a:defRPr sz="4000">
          <a:solidFill>
            <a:schemeClr val="tx1"/>
          </a:solidFill>
          <a:latin typeface="Bookman Old Style" pitchFamily="18" charset="0"/>
        </a:defRPr>
      </a:lvl7pPr>
      <a:lvl8pPr marL="1371600" algn="l" rtl="0" eaLnBrk="1" fontAlgn="base" hangingPunct="1">
        <a:spcBef>
          <a:spcPct val="0"/>
        </a:spcBef>
        <a:spcAft>
          <a:spcPct val="0"/>
        </a:spcAft>
        <a:defRPr sz="4000">
          <a:solidFill>
            <a:schemeClr val="tx1"/>
          </a:solidFill>
          <a:latin typeface="Bookman Old Style" pitchFamily="18" charset="0"/>
        </a:defRPr>
      </a:lvl8pPr>
      <a:lvl9pPr marL="1828800" algn="l" rtl="0" eaLnBrk="1" fontAlgn="base" hangingPunct="1">
        <a:spcBef>
          <a:spcPct val="0"/>
        </a:spcBef>
        <a:spcAft>
          <a:spcPct val="0"/>
        </a:spcAft>
        <a:defRPr sz="4000">
          <a:solidFill>
            <a:schemeClr val="tx1"/>
          </a:solidFill>
          <a:latin typeface="Bookman Old Style" pitchFamily="18" charset="0"/>
        </a:defRPr>
      </a:lvl9pPr>
    </p:titleStyle>
    <p:bodyStyle>
      <a:lvl1pPr marL="342900" indent="-342900" algn="l" rtl="0" eaLnBrk="1" fontAlgn="base" hangingPunct="1">
        <a:spcBef>
          <a:spcPct val="20000"/>
        </a:spcBef>
        <a:spcAft>
          <a:spcPts val="400"/>
        </a:spcAft>
        <a:buFont typeface="Arial" panose="020B0604020202020204" pitchFamily="34" charset="0"/>
        <a:buChar char="•"/>
        <a:defRPr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968152" y="3441255"/>
            <a:ext cx="7772400" cy="1362075"/>
          </a:xfrm>
        </p:spPr>
        <p:txBody>
          <a:bodyPr/>
          <a:lstStyle/>
          <a:p>
            <a:pPr algn="ctr" eaLnBrk="1" hangingPunct="1">
              <a:defRPr/>
            </a:pPr>
            <a:r>
              <a:rPr lang="sk-SK" sz="3200" b="1" dirty="0"/>
              <a:t>Aktivizujúce vyučovacie metódy</a:t>
            </a:r>
          </a:p>
        </p:txBody>
      </p:sp>
      <p:sp>
        <p:nvSpPr>
          <p:cNvPr id="2051" name="Rectangle 3"/>
          <p:cNvSpPr>
            <a:spLocks noGrp="1" noChangeArrowheads="1"/>
          </p:cNvSpPr>
          <p:nvPr>
            <p:ph type="subTitle" idx="1"/>
          </p:nvPr>
        </p:nvSpPr>
        <p:spPr>
          <a:xfrm>
            <a:off x="2339752" y="5445224"/>
            <a:ext cx="6400800" cy="1752600"/>
          </a:xfrm>
        </p:spPr>
        <p:txBody>
          <a:bodyPr/>
          <a:lstStyle/>
          <a:p>
            <a:pPr algn="r" eaLnBrk="1" hangingPunct="1">
              <a:defRPr/>
            </a:pPr>
            <a:r>
              <a:rPr lang="sk-SK" sz="2000" dirty="0">
                <a:solidFill>
                  <a:schemeClr val="tx1"/>
                </a:solidFill>
                <a:effectLst>
                  <a:outerShdw blurRad="38100" dist="38100" dir="2700000" algn="tl">
                    <a:srgbClr val="C0C0C0"/>
                  </a:outerShdw>
                </a:effectLst>
                <a:cs typeface="+mn-ea"/>
              </a:rPr>
              <a:t>Mgr. Imrich </a:t>
            </a:r>
            <a:r>
              <a:rPr lang="sk-SK" sz="2000" dirty="0" err="1">
                <a:solidFill>
                  <a:schemeClr val="tx1"/>
                </a:solidFill>
                <a:effectLst>
                  <a:outerShdw blurRad="38100" dist="38100" dir="2700000" algn="tl">
                    <a:srgbClr val="C0C0C0"/>
                  </a:outerShdw>
                </a:effectLst>
                <a:cs typeface="+mn-ea"/>
              </a:rPr>
              <a:t>Ištvan</a:t>
            </a:r>
            <a:r>
              <a:rPr lang="sk-SK" sz="2000" dirty="0">
                <a:solidFill>
                  <a:schemeClr val="tx1"/>
                </a:solidFill>
                <a:effectLst>
                  <a:outerShdw blurRad="38100" dist="38100" dir="2700000" algn="tl">
                    <a:srgbClr val="C0C0C0"/>
                  </a:outerShdw>
                </a:effectLst>
                <a:cs typeface="+mn-ea"/>
              </a:rPr>
              <a:t>, PhD.</a:t>
            </a:r>
          </a:p>
          <a:p>
            <a:pPr algn="ctr" eaLnBrk="1" hangingPunct="1">
              <a:defRPr/>
            </a:pPr>
            <a:endParaRPr lang="sk-SK" sz="2000" dirty="0">
              <a:solidFill>
                <a:schemeClr val="tx1"/>
              </a:solidFill>
            </a:endParaRPr>
          </a:p>
          <a:p>
            <a:pPr algn="ctr" eaLnBrk="1" hangingPunct="1">
              <a:defRPr/>
            </a:pPr>
            <a:endParaRPr lang="sk-S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3600" dirty="0"/>
              <a:t>Postup pri brainstormingu</a:t>
            </a:r>
          </a:p>
        </p:txBody>
      </p:sp>
      <p:sp>
        <p:nvSpPr>
          <p:cNvPr id="3" name="Zástupný symbol obsahu 2"/>
          <p:cNvSpPr>
            <a:spLocks noGrp="1"/>
          </p:cNvSpPr>
          <p:nvPr>
            <p:ph idx="1"/>
          </p:nvPr>
        </p:nvSpPr>
        <p:spPr>
          <a:xfrm>
            <a:off x="457200" y="1772816"/>
            <a:ext cx="8488363" cy="4799456"/>
          </a:xfrm>
        </p:spPr>
        <p:txBody>
          <a:bodyPr>
            <a:normAutofit fontScale="92500" lnSpcReduction="10000"/>
          </a:bodyPr>
          <a:lstStyle/>
          <a:p>
            <a:pPr marL="514350" indent="-514350">
              <a:buFont typeface="+mj-lt"/>
              <a:buAutoNum type="arabicPeriod"/>
            </a:pPr>
            <a:r>
              <a:rPr lang="sk-SK" b="1" dirty="0">
                <a:solidFill>
                  <a:schemeClr val="accent2">
                    <a:lumMod val="60000"/>
                    <a:lumOff val="40000"/>
                  </a:schemeClr>
                </a:solidFill>
                <a:latin typeface="+mj-lt"/>
              </a:rPr>
              <a:t>vytvoriť vhodnú pracovnú klímu a vysvetliť</a:t>
            </a:r>
            <a:r>
              <a:rPr lang="sk-SK" dirty="0">
                <a:latin typeface="+mj-lt"/>
              </a:rPr>
              <a:t>, resp. zopakovať </a:t>
            </a:r>
            <a:r>
              <a:rPr lang="sk-SK" b="1" dirty="0">
                <a:solidFill>
                  <a:schemeClr val="accent2">
                    <a:lumMod val="60000"/>
                    <a:lumOff val="40000"/>
                  </a:schemeClr>
                </a:solidFill>
                <a:latin typeface="+mj-lt"/>
              </a:rPr>
              <a:t>pravidlá brainstormingu</a:t>
            </a:r>
            <a:r>
              <a:rPr lang="sk-SK" b="1" dirty="0">
                <a:latin typeface="+mj-lt"/>
              </a:rPr>
              <a:t>. </a:t>
            </a:r>
            <a:r>
              <a:rPr lang="sk-SK" dirty="0">
                <a:latin typeface="+mj-lt"/>
              </a:rPr>
              <a:t>Rozdeliť podľa potreby žiakov do skupín. Pri brainstormingu sa odporúča pracovať v malých skupinách. </a:t>
            </a:r>
          </a:p>
          <a:p>
            <a:pPr marL="514350" indent="-514350">
              <a:buFont typeface="+mj-lt"/>
              <a:buAutoNum type="arabicPeriod"/>
            </a:pPr>
            <a:r>
              <a:rPr lang="sk-SK" b="1" dirty="0">
                <a:solidFill>
                  <a:schemeClr val="accent2">
                    <a:lumMod val="60000"/>
                    <a:lumOff val="40000"/>
                  </a:schemeClr>
                </a:solidFill>
                <a:latin typeface="+mj-lt"/>
              </a:rPr>
              <a:t>Sformulujeme problém, ktorý napíšeme na</a:t>
            </a:r>
            <a:r>
              <a:rPr lang="sk-SK" b="1" dirty="0">
                <a:latin typeface="+mj-lt"/>
              </a:rPr>
              <a:t> </a:t>
            </a:r>
            <a:r>
              <a:rPr lang="sk-SK" b="1" dirty="0">
                <a:solidFill>
                  <a:schemeClr val="accent2">
                    <a:lumMod val="60000"/>
                    <a:lumOff val="40000"/>
                  </a:schemeClr>
                </a:solidFill>
                <a:latin typeface="+mj-lt"/>
              </a:rPr>
              <a:t>tabuľu</a:t>
            </a:r>
            <a:r>
              <a:rPr lang="sk-SK" dirty="0">
                <a:solidFill>
                  <a:schemeClr val="accent2">
                    <a:lumMod val="60000"/>
                    <a:lumOff val="40000"/>
                  </a:schemeClr>
                </a:solidFill>
                <a:latin typeface="+mj-lt"/>
              </a:rPr>
              <a:t>. </a:t>
            </a:r>
            <a:r>
              <a:rPr lang="sk-SK" dirty="0">
                <a:latin typeface="+mj-lt"/>
              </a:rPr>
              <a:t>Z oblasti rôznorodých oblastí, situácií (Zelina 1996) je potrebné vybrať jeden problém, ktorý musí mať svoj limit. V spolupráci so žiakmi ho sformulujeme do podoby výzvy. Napr. </a:t>
            </a:r>
            <a:r>
              <a:rPr lang="sk-SK" b="1" i="1" dirty="0">
                <a:solidFill>
                  <a:schemeClr val="accent2">
                    <a:lumMod val="60000"/>
                    <a:lumOff val="40000"/>
                  </a:schemeClr>
                </a:solidFill>
                <a:latin typeface="+mj-lt"/>
              </a:rPr>
              <a:t>Ako ...? Akými spôsobmi ... ? Navrhnite ...! Vymyslite ...! </a:t>
            </a:r>
            <a:endParaRPr lang="sk-SK" dirty="0">
              <a:solidFill>
                <a:schemeClr val="accent2">
                  <a:lumMod val="60000"/>
                  <a:lumOff val="40000"/>
                </a:schemeClr>
              </a:solidFill>
              <a:latin typeface="+mj-lt"/>
            </a:endParaRPr>
          </a:p>
          <a:p>
            <a:endParaRPr lang="sk-SK" sz="2400" dirty="0"/>
          </a:p>
        </p:txBody>
      </p:sp>
    </p:spTree>
    <p:extLst>
      <p:ext uri="{BB962C8B-B14F-4D97-AF65-F5344CB8AC3E}">
        <p14:creationId xmlns:p14="http://schemas.microsoft.com/office/powerpoint/2010/main" val="266550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3600" dirty="0"/>
              <a:t>Postup pri brainstormingu</a:t>
            </a:r>
          </a:p>
        </p:txBody>
      </p:sp>
      <p:sp>
        <p:nvSpPr>
          <p:cNvPr id="3" name="Zástupný symbol obsahu 2"/>
          <p:cNvSpPr>
            <a:spLocks noGrp="1"/>
          </p:cNvSpPr>
          <p:nvPr>
            <p:ph idx="1"/>
          </p:nvPr>
        </p:nvSpPr>
        <p:spPr>
          <a:xfrm>
            <a:off x="457200" y="1772816"/>
            <a:ext cx="8488363" cy="4799456"/>
          </a:xfrm>
        </p:spPr>
        <p:txBody>
          <a:bodyPr>
            <a:normAutofit/>
          </a:bodyPr>
          <a:lstStyle/>
          <a:p>
            <a:pPr marL="514350" indent="-514350">
              <a:buFont typeface="+mj-lt"/>
              <a:buAutoNum type="arabicPeriod" startAt="3"/>
            </a:pPr>
            <a:r>
              <a:rPr lang="sk-SK" sz="2600" dirty="0">
                <a:latin typeface="+mj-lt"/>
              </a:rPr>
              <a:t>Po stanovení problému ako výzvy pre žiakov </a:t>
            </a:r>
            <a:r>
              <a:rPr lang="sk-SK" sz="2600" dirty="0">
                <a:solidFill>
                  <a:schemeClr val="accent2">
                    <a:lumMod val="60000"/>
                    <a:lumOff val="40000"/>
                  </a:schemeClr>
                </a:solidFill>
                <a:latin typeface="+mj-lt"/>
              </a:rPr>
              <a:t>nasleduje </a:t>
            </a:r>
            <a:r>
              <a:rPr lang="sk-SK" sz="2600" b="1" dirty="0">
                <a:solidFill>
                  <a:schemeClr val="accent2">
                    <a:lumMod val="60000"/>
                    <a:lumOff val="40000"/>
                  </a:schemeClr>
                </a:solidFill>
                <a:latin typeface="+mj-lt"/>
              </a:rPr>
              <a:t>produkcia nápadov žiakov</a:t>
            </a:r>
            <a:r>
              <a:rPr lang="sk-SK" sz="2600" dirty="0">
                <a:solidFill>
                  <a:schemeClr val="accent2">
                    <a:lumMod val="60000"/>
                    <a:lumOff val="40000"/>
                  </a:schemeClr>
                </a:solidFill>
                <a:latin typeface="+mj-lt"/>
              </a:rPr>
              <a:t>. </a:t>
            </a:r>
          </a:p>
          <a:p>
            <a:pPr marL="514350" indent="-514350">
              <a:buFont typeface="+mj-lt"/>
              <a:buAutoNum type="arabicPeriod" startAt="3"/>
            </a:pPr>
            <a:r>
              <a:rPr lang="sk-SK" sz="2600" b="1" dirty="0">
                <a:solidFill>
                  <a:schemeClr val="accent2">
                    <a:lumMod val="60000"/>
                    <a:lumOff val="40000"/>
                  </a:schemeClr>
                </a:solidFill>
                <a:latin typeface="+mj-lt"/>
              </a:rPr>
              <a:t>nápady sa nechávajú niekedy tzv. „uležať</a:t>
            </a:r>
            <a:r>
              <a:rPr lang="sk-SK" sz="2600" dirty="0">
                <a:latin typeface="+mj-lt"/>
              </a:rPr>
              <a:t>“, t.j. vystavia sa napr. na nástenke v triede a na ďalšej hodine sa prezentujú a podrobujú posúdeniu. </a:t>
            </a:r>
            <a:r>
              <a:rPr lang="sk-SK" sz="2600" dirty="0">
                <a:solidFill>
                  <a:schemeClr val="accent3"/>
                </a:solidFill>
                <a:latin typeface="+mj-lt"/>
              </a:rPr>
              <a:t>Uvedený krok je možné vynechať.</a:t>
            </a:r>
          </a:p>
          <a:p>
            <a:pPr marL="514350" indent="-514350">
              <a:buFont typeface="+mj-lt"/>
              <a:buAutoNum type="arabicPeriod" startAt="3"/>
            </a:pPr>
            <a:r>
              <a:rPr lang="sk-SK" sz="2600" dirty="0">
                <a:solidFill>
                  <a:schemeClr val="accent2">
                    <a:lumMod val="60000"/>
                    <a:lumOff val="40000"/>
                  </a:schemeClr>
                </a:solidFill>
                <a:latin typeface="+mj-lt"/>
              </a:rPr>
              <a:t>Žiaci </a:t>
            </a:r>
            <a:r>
              <a:rPr lang="sk-SK" sz="2600" b="1" dirty="0">
                <a:solidFill>
                  <a:schemeClr val="accent2">
                    <a:lumMod val="60000"/>
                    <a:lumOff val="40000"/>
                  </a:schemeClr>
                </a:solidFill>
                <a:latin typeface="+mj-lt"/>
              </a:rPr>
              <a:t>prezentujú vyprodukované a zapísané nápady, ktoré hodnotí učiteľ </a:t>
            </a:r>
            <a:r>
              <a:rPr lang="sk-SK" sz="2600" dirty="0">
                <a:solidFill>
                  <a:schemeClr val="accent2">
                    <a:lumMod val="60000"/>
                    <a:lumOff val="40000"/>
                  </a:schemeClr>
                </a:solidFill>
                <a:latin typeface="+mj-lt"/>
              </a:rPr>
              <a:t>za spolupráce žiakov. </a:t>
            </a:r>
          </a:p>
          <a:p>
            <a:endParaRPr lang="sk-SK" sz="2400" dirty="0"/>
          </a:p>
        </p:txBody>
      </p:sp>
    </p:spTree>
    <p:extLst>
      <p:ext uri="{BB962C8B-B14F-4D97-AF65-F5344CB8AC3E}">
        <p14:creationId xmlns:p14="http://schemas.microsoft.com/office/powerpoint/2010/main" val="59455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r>
              <a:rPr lang="sk-SK" sz="3600" dirty="0"/>
              <a:t>Didaktické hry</a:t>
            </a:r>
          </a:p>
        </p:txBody>
      </p:sp>
      <p:sp>
        <p:nvSpPr>
          <p:cNvPr id="3" name="Zástupný symbol pro obsah 2"/>
          <p:cNvSpPr>
            <a:spLocks noGrp="1"/>
          </p:cNvSpPr>
          <p:nvPr>
            <p:ph idx="1"/>
          </p:nvPr>
        </p:nvSpPr>
        <p:spPr>
          <a:xfrm>
            <a:off x="467544" y="1571612"/>
            <a:ext cx="8568952" cy="5072098"/>
          </a:xfrm>
        </p:spPr>
        <p:txBody>
          <a:bodyPr>
            <a:normAutofit/>
          </a:bodyPr>
          <a:lstStyle/>
          <a:p>
            <a:r>
              <a:rPr lang="sk-SK" sz="2400" dirty="0"/>
              <a:t>DH (Zormanová 2012, s. 64) možno definovať, </a:t>
            </a:r>
            <a:r>
              <a:rPr lang="sk-SK" sz="2400" i="1" dirty="0">
                <a:solidFill>
                  <a:schemeClr val="accent2">
                    <a:lumMod val="60000"/>
                    <a:lumOff val="40000"/>
                  </a:schemeClr>
                </a:solidFill>
              </a:rPr>
              <a:t>„ako dobrovoľne volenú aktivitu, ktorej výsledkom je osvojovanie, či upevňovanie učebnej látky, ktorá aktivizuje žiakov a rozvíja ich myslenie a poznávacie funkcie.“ </a:t>
            </a:r>
            <a:endParaRPr lang="sk-SK" sz="2400" dirty="0">
              <a:solidFill>
                <a:schemeClr val="accent2">
                  <a:lumMod val="60000"/>
                  <a:lumOff val="40000"/>
                </a:schemeClr>
              </a:solidFill>
            </a:endParaRPr>
          </a:p>
          <a:p>
            <a:pPr marL="0" indent="0">
              <a:buNone/>
            </a:pPr>
            <a:endParaRPr lang="sk-SK" sz="2400" dirty="0">
              <a:latin typeface="+mj-lt"/>
            </a:endParaRPr>
          </a:p>
          <a:p>
            <a:endParaRPr lang="sk-SK" sz="2400" dirty="0"/>
          </a:p>
        </p:txBody>
      </p:sp>
      <p:pic>
        <p:nvPicPr>
          <p:cNvPr id="6" name="Picture 5">
            <a:extLst>
              <a:ext uri="{FF2B5EF4-FFF2-40B4-BE49-F238E27FC236}">
                <a16:creationId xmlns:a16="http://schemas.microsoft.com/office/drawing/2014/main" id="{9EFA2186-7525-4992-B936-77B7AD2D0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853" y="3212976"/>
            <a:ext cx="4766334" cy="3574750"/>
          </a:xfrm>
          <a:prstGeom prst="rect">
            <a:avLst/>
          </a:prstGeom>
          <a:ln>
            <a:noFill/>
          </a:ln>
          <a:effectLst>
            <a:softEdge rad="112500"/>
          </a:effectLst>
        </p:spPr>
      </p:pic>
    </p:spTree>
    <p:extLst>
      <p:ext uri="{BB962C8B-B14F-4D97-AF65-F5344CB8AC3E}">
        <p14:creationId xmlns:p14="http://schemas.microsoft.com/office/powerpoint/2010/main" val="246707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r>
              <a:rPr lang="sk-SK" sz="3600" dirty="0"/>
              <a:t>Didaktické hry</a:t>
            </a:r>
          </a:p>
        </p:txBody>
      </p:sp>
      <p:sp>
        <p:nvSpPr>
          <p:cNvPr id="3" name="Zástupný symbol pro obsah 2"/>
          <p:cNvSpPr>
            <a:spLocks noGrp="1"/>
          </p:cNvSpPr>
          <p:nvPr>
            <p:ph idx="1"/>
          </p:nvPr>
        </p:nvSpPr>
        <p:spPr>
          <a:xfrm>
            <a:off x="467544" y="1571612"/>
            <a:ext cx="8568952" cy="5072098"/>
          </a:xfrm>
        </p:spPr>
        <p:txBody>
          <a:bodyPr>
            <a:normAutofit/>
          </a:bodyPr>
          <a:lstStyle/>
          <a:p>
            <a:r>
              <a:rPr lang="en-US" dirty="0" err="1">
                <a:solidFill>
                  <a:schemeClr val="accent2"/>
                </a:solidFill>
              </a:rPr>
              <a:t>slúžia</a:t>
            </a:r>
            <a:r>
              <a:rPr lang="en-US" dirty="0">
                <a:solidFill>
                  <a:schemeClr val="accent2"/>
                </a:solidFill>
              </a:rPr>
              <a:t> k </a:t>
            </a:r>
            <a:r>
              <a:rPr lang="en-US" dirty="0" err="1">
                <a:solidFill>
                  <a:schemeClr val="accent2"/>
                </a:solidFill>
              </a:rPr>
              <a:t>pobaveniu</a:t>
            </a:r>
            <a:r>
              <a:rPr lang="en-US" dirty="0">
                <a:solidFill>
                  <a:schemeClr val="accent2"/>
                </a:solidFill>
              </a:rPr>
              <a:t>, k </a:t>
            </a:r>
            <a:r>
              <a:rPr lang="en-US" dirty="0" err="1">
                <a:solidFill>
                  <a:schemeClr val="accent2"/>
                </a:solidFill>
              </a:rPr>
              <a:t>rozptýleniu</a:t>
            </a:r>
            <a:r>
              <a:rPr lang="en-US" dirty="0">
                <a:solidFill>
                  <a:schemeClr val="accent2"/>
                </a:solidFill>
              </a:rPr>
              <a:t>, k </a:t>
            </a:r>
            <a:r>
              <a:rPr lang="en-US" dirty="0" err="1">
                <a:solidFill>
                  <a:schemeClr val="accent2"/>
                </a:solidFill>
              </a:rPr>
              <a:t>odreagovaniu</a:t>
            </a:r>
            <a:r>
              <a:rPr lang="en-US" dirty="0">
                <a:solidFill>
                  <a:schemeClr val="accent2"/>
                </a:solidFill>
              </a:rPr>
              <a:t> </a:t>
            </a:r>
            <a:r>
              <a:rPr lang="en-US" dirty="0" err="1">
                <a:solidFill>
                  <a:schemeClr val="accent2"/>
                </a:solidFill>
              </a:rPr>
              <a:t>človeka</a:t>
            </a:r>
            <a:r>
              <a:rPr lang="en-US" dirty="0">
                <a:solidFill>
                  <a:schemeClr val="accent2"/>
                </a:solidFill>
              </a:rPr>
              <a:t>, </a:t>
            </a:r>
            <a:r>
              <a:rPr lang="en-US" dirty="0" err="1">
                <a:solidFill>
                  <a:schemeClr val="accent2"/>
                </a:solidFill>
              </a:rPr>
              <a:t>môžu</a:t>
            </a:r>
            <a:r>
              <a:rPr lang="en-US" dirty="0">
                <a:solidFill>
                  <a:schemeClr val="accent2"/>
                </a:solidFill>
              </a:rPr>
              <a:t> </a:t>
            </a:r>
            <a:r>
              <a:rPr lang="en-US" dirty="0" err="1">
                <a:solidFill>
                  <a:schemeClr val="accent2"/>
                </a:solidFill>
              </a:rPr>
              <a:t>mať</a:t>
            </a:r>
            <a:r>
              <a:rPr lang="en-US" dirty="0">
                <a:solidFill>
                  <a:schemeClr val="accent2"/>
                </a:solidFill>
              </a:rPr>
              <a:t> </a:t>
            </a:r>
            <a:r>
              <a:rPr lang="en-US" dirty="0" err="1">
                <a:solidFill>
                  <a:schemeClr val="accent2"/>
                </a:solidFill>
              </a:rPr>
              <a:t>výchovný</a:t>
            </a:r>
            <a:r>
              <a:rPr lang="en-US" dirty="0">
                <a:solidFill>
                  <a:schemeClr val="accent2"/>
                </a:solidFill>
              </a:rPr>
              <a:t>, </a:t>
            </a:r>
            <a:r>
              <a:rPr lang="en-US" dirty="0" err="1">
                <a:solidFill>
                  <a:schemeClr val="accent2"/>
                </a:solidFill>
              </a:rPr>
              <a:t>či</a:t>
            </a:r>
            <a:r>
              <a:rPr lang="en-US" dirty="0">
                <a:solidFill>
                  <a:schemeClr val="accent2"/>
                </a:solidFill>
              </a:rPr>
              <a:t> </a:t>
            </a:r>
            <a:r>
              <a:rPr lang="en-US" dirty="0" err="1">
                <a:solidFill>
                  <a:schemeClr val="accent2"/>
                </a:solidFill>
              </a:rPr>
              <a:t>vzdelávací</a:t>
            </a:r>
            <a:r>
              <a:rPr lang="en-US" dirty="0">
                <a:solidFill>
                  <a:schemeClr val="accent2"/>
                </a:solidFill>
              </a:rPr>
              <a:t> character</a:t>
            </a:r>
            <a:r>
              <a:rPr lang="sk-SK" dirty="0">
                <a:solidFill>
                  <a:schemeClr val="accent2"/>
                </a:solidFill>
              </a:rPr>
              <a:t>,</a:t>
            </a:r>
            <a:r>
              <a:rPr lang="en-US" dirty="0">
                <a:solidFill>
                  <a:schemeClr val="accent2"/>
                </a:solidFill>
              </a:rPr>
              <a:t> </a:t>
            </a:r>
            <a:endParaRPr lang="sk-SK" dirty="0">
              <a:solidFill>
                <a:schemeClr val="accent2"/>
              </a:solidFill>
            </a:endParaRPr>
          </a:p>
          <a:p>
            <a:r>
              <a:rPr lang="sk-SK" dirty="0">
                <a:solidFill>
                  <a:schemeClr val="accent2"/>
                </a:solidFill>
              </a:rPr>
              <a:t>c</a:t>
            </a:r>
            <a:r>
              <a:rPr lang="en-US" dirty="0" err="1">
                <a:solidFill>
                  <a:schemeClr val="accent2"/>
                </a:solidFill>
              </a:rPr>
              <a:t>ieľom</a:t>
            </a:r>
            <a:r>
              <a:rPr lang="en-US" dirty="0">
                <a:solidFill>
                  <a:schemeClr val="accent2"/>
                </a:solidFill>
              </a:rPr>
              <a:t> </a:t>
            </a:r>
            <a:r>
              <a:rPr lang="en-US" dirty="0" err="1">
                <a:solidFill>
                  <a:schemeClr val="accent2"/>
                </a:solidFill>
              </a:rPr>
              <a:t>hry</a:t>
            </a:r>
            <a:r>
              <a:rPr lang="en-US" dirty="0">
                <a:solidFill>
                  <a:schemeClr val="accent2"/>
                </a:solidFill>
              </a:rPr>
              <a:t> je </a:t>
            </a:r>
            <a:r>
              <a:rPr lang="en-US" dirty="0" err="1">
                <a:solidFill>
                  <a:schemeClr val="accent2"/>
                </a:solidFill>
              </a:rPr>
              <a:t>sa</a:t>
            </a:r>
            <a:r>
              <a:rPr lang="en-US" dirty="0">
                <a:solidFill>
                  <a:schemeClr val="accent2"/>
                </a:solidFill>
              </a:rPr>
              <a:t> </a:t>
            </a:r>
            <a:r>
              <a:rPr lang="en-US" dirty="0" err="1">
                <a:solidFill>
                  <a:schemeClr val="accent2"/>
                </a:solidFill>
              </a:rPr>
              <a:t>zahrať</a:t>
            </a:r>
            <a:r>
              <a:rPr lang="en-US" dirty="0">
                <a:solidFill>
                  <a:schemeClr val="accent2"/>
                </a:solidFill>
              </a:rPr>
              <a:t>, </a:t>
            </a:r>
            <a:r>
              <a:rPr lang="en-US" dirty="0" err="1">
                <a:solidFill>
                  <a:schemeClr val="accent2"/>
                </a:solidFill>
              </a:rPr>
              <a:t>pobaviť</a:t>
            </a:r>
            <a:r>
              <a:rPr lang="en-US" dirty="0">
                <a:solidFill>
                  <a:schemeClr val="accent2"/>
                </a:solidFill>
              </a:rPr>
              <a:t> </a:t>
            </a:r>
            <a:r>
              <a:rPr lang="en-US" dirty="0" err="1">
                <a:solidFill>
                  <a:schemeClr val="accent2"/>
                </a:solidFill>
              </a:rPr>
              <a:t>sa</a:t>
            </a:r>
            <a:r>
              <a:rPr lang="en-US" dirty="0">
                <a:solidFill>
                  <a:schemeClr val="accent2"/>
                </a:solidFill>
              </a:rPr>
              <a:t>, </a:t>
            </a:r>
            <a:r>
              <a:rPr lang="en-US" dirty="0" err="1">
                <a:solidFill>
                  <a:schemeClr val="accent2"/>
                </a:solidFill>
              </a:rPr>
              <a:t>zúčastniť</a:t>
            </a:r>
            <a:r>
              <a:rPr lang="en-US" dirty="0">
                <a:solidFill>
                  <a:schemeClr val="accent2"/>
                </a:solidFill>
              </a:rPr>
              <a:t> </a:t>
            </a:r>
            <a:r>
              <a:rPr lang="en-US" dirty="0" err="1">
                <a:solidFill>
                  <a:schemeClr val="accent2"/>
                </a:solidFill>
              </a:rPr>
              <a:t>sa</a:t>
            </a:r>
            <a:r>
              <a:rPr lang="en-US" dirty="0">
                <a:solidFill>
                  <a:schemeClr val="accent2"/>
                </a:solidFill>
              </a:rPr>
              <a:t>, </a:t>
            </a:r>
            <a:r>
              <a:rPr lang="en-US" dirty="0" err="1">
                <a:solidFill>
                  <a:schemeClr val="accent2"/>
                </a:solidFill>
              </a:rPr>
              <a:t>či</a:t>
            </a:r>
            <a:r>
              <a:rPr lang="en-US" dirty="0">
                <a:solidFill>
                  <a:schemeClr val="accent2"/>
                </a:solidFill>
              </a:rPr>
              <a:t> </a:t>
            </a:r>
            <a:r>
              <a:rPr lang="en-US" dirty="0" err="1">
                <a:solidFill>
                  <a:schemeClr val="accent2"/>
                </a:solidFill>
              </a:rPr>
              <a:t>získať</a:t>
            </a:r>
            <a:r>
              <a:rPr lang="en-US" dirty="0">
                <a:solidFill>
                  <a:schemeClr val="accent2"/>
                </a:solidFill>
              </a:rPr>
              <a:t> </a:t>
            </a:r>
            <a:r>
              <a:rPr lang="en-US" dirty="0" err="1">
                <a:solidFill>
                  <a:schemeClr val="accent2"/>
                </a:solidFill>
              </a:rPr>
              <a:t>pekný</a:t>
            </a:r>
            <a:r>
              <a:rPr lang="en-US" dirty="0">
                <a:solidFill>
                  <a:schemeClr val="accent2"/>
                </a:solidFill>
              </a:rPr>
              <a:t> </a:t>
            </a:r>
            <a:r>
              <a:rPr lang="en-US" dirty="0" err="1">
                <a:solidFill>
                  <a:schemeClr val="accent2"/>
                </a:solidFill>
              </a:rPr>
              <a:t>zážitok</a:t>
            </a:r>
            <a:r>
              <a:rPr lang="sk-SK" dirty="0">
                <a:solidFill>
                  <a:schemeClr val="accent2"/>
                </a:solidFill>
              </a:rPr>
              <a:t>,</a:t>
            </a:r>
          </a:p>
          <a:p>
            <a:r>
              <a:rPr lang="sk-SK" dirty="0">
                <a:solidFill>
                  <a:schemeClr val="accent2"/>
                </a:solidFill>
              </a:rPr>
              <a:t>od </a:t>
            </a:r>
            <a:r>
              <a:rPr lang="en-US" dirty="0" err="1">
                <a:solidFill>
                  <a:schemeClr val="accent2"/>
                </a:solidFill>
              </a:rPr>
              <a:t>hier</a:t>
            </a:r>
            <a:r>
              <a:rPr lang="en-US" dirty="0">
                <a:solidFill>
                  <a:schemeClr val="accent2"/>
                </a:solidFill>
              </a:rPr>
              <a:t> je </a:t>
            </a:r>
            <a:r>
              <a:rPr lang="en-US" dirty="0" err="1">
                <a:solidFill>
                  <a:schemeClr val="accent2"/>
                </a:solidFill>
              </a:rPr>
              <a:t>potrebné</a:t>
            </a:r>
            <a:r>
              <a:rPr lang="en-US" dirty="0">
                <a:solidFill>
                  <a:schemeClr val="accent2"/>
                </a:solidFill>
              </a:rPr>
              <a:t> </a:t>
            </a:r>
            <a:r>
              <a:rPr lang="en-US" dirty="0" err="1">
                <a:solidFill>
                  <a:schemeClr val="accent2"/>
                </a:solidFill>
              </a:rPr>
              <a:t>odlíšiť</a:t>
            </a:r>
            <a:r>
              <a:rPr lang="en-US" dirty="0">
                <a:solidFill>
                  <a:schemeClr val="accent2"/>
                </a:solidFill>
              </a:rPr>
              <a:t> </a:t>
            </a:r>
            <a:r>
              <a:rPr lang="en-US" dirty="0" err="1">
                <a:solidFill>
                  <a:schemeClr val="accent2"/>
                </a:solidFill>
              </a:rPr>
              <a:t>súťaže</a:t>
            </a:r>
            <a:r>
              <a:rPr lang="en-US" dirty="0">
                <a:solidFill>
                  <a:schemeClr val="accent2"/>
                </a:solidFill>
              </a:rPr>
              <a:t>, </a:t>
            </a:r>
            <a:r>
              <a:rPr lang="en-US" dirty="0" err="1">
                <a:solidFill>
                  <a:schemeClr val="accent2"/>
                </a:solidFill>
              </a:rPr>
              <a:t>cieľom</a:t>
            </a:r>
            <a:r>
              <a:rPr lang="en-US" dirty="0">
                <a:solidFill>
                  <a:schemeClr val="accent2"/>
                </a:solidFill>
              </a:rPr>
              <a:t> </a:t>
            </a:r>
            <a:r>
              <a:rPr lang="en-US" dirty="0" err="1">
                <a:solidFill>
                  <a:schemeClr val="accent2"/>
                </a:solidFill>
              </a:rPr>
              <a:t>ktorých</a:t>
            </a:r>
            <a:r>
              <a:rPr lang="en-US" dirty="0">
                <a:solidFill>
                  <a:schemeClr val="accent2"/>
                </a:solidFill>
              </a:rPr>
              <a:t> je </a:t>
            </a:r>
            <a:r>
              <a:rPr lang="en-US" dirty="0" err="1">
                <a:solidFill>
                  <a:schemeClr val="accent2"/>
                </a:solidFill>
              </a:rPr>
              <a:t>stanoviť</a:t>
            </a:r>
            <a:r>
              <a:rPr lang="en-US" dirty="0">
                <a:solidFill>
                  <a:schemeClr val="accent2"/>
                </a:solidFill>
              </a:rPr>
              <a:t> </a:t>
            </a:r>
            <a:r>
              <a:rPr lang="en-US" dirty="0" err="1">
                <a:solidFill>
                  <a:schemeClr val="accent2"/>
                </a:solidFill>
              </a:rPr>
              <a:t>poradie</a:t>
            </a:r>
            <a:r>
              <a:rPr lang="en-US" dirty="0">
                <a:solidFill>
                  <a:schemeClr val="accent2"/>
                </a:solidFill>
              </a:rPr>
              <a:t> </a:t>
            </a:r>
            <a:r>
              <a:rPr lang="en-US" dirty="0" err="1">
                <a:solidFill>
                  <a:schemeClr val="accent2"/>
                </a:solidFill>
              </a:rPr>
              <a:t>účastníkov</a:t>
            </a:r>
            <a:r>
              <a:rPr lang="en-US" dirty="0">
                <a:solidFill>
                  <a:schemeClr val="accent2"/>
                </a:solidFill>
              </a:rPr>
              <a:t> </a:t>
            </a:r>
            <a:r>
              <a:rPr lang="en-US" dirty="0" err="1">
                <a:solidFill>
                  <a:schemeClr val="accent2"/>
                </a:solidFill>
              </a:rPr>
              <a:t>podľa</a:t>
            </a:r>
            <a:r>
              <a:rPr lang="en-US" dirty="0">
                <a:solidFill>
                  <a:schemeClr val="accent2"/>
                </a:solidFill>
              </a:rPr>
              <a:t> </a:t>
            </a:r>
            <a:r>
              <a:rPr lang="en-US" dirty="0" err="1">
                <a:solidFill>
                  <a:schemeClr val="accent2"/>
                </a:solidFill>
              </a:rPr>
              <a:t>predvedených</a:t>
            </a:r>
            <a:r>
              <a:rPr lang="en-US" dirty="0">
                <a:solidFill>
                  <a:schemeClr val="accent2"/>
                </a:solidFill>
              </a:rPr>
              <a:t> </a:t>
            </a:r>
            <a:r>
              <a:rPr lang="en-US" dirty="0" err="1">
                <a:solidFill>
                  <a:schemeClr val="accent2"/>
                </a:solidFill>
              </a:rPr>
              <a:t>činností</a:t>
            </a:r>
            <a:r>
              <a:rPr lang="en-US" dirty="0">
                <a:solidFill>
                  <a:schemeClr val="accent2"/>
                </a:solidFill>
              </a:rPr>
              <a:t> </a:t>
            </a:r>
            <a:r>
              <a:rPr lang="en-US" dirty="0" err="1">
                <a:solidFill>
                  <a:schemeClr val="accent2"/>
                </a:solidFill>
              </a:rPr>
              <a:t>alebo</a:t>
            </a:r>
            <a:r>
              <a:rPr lang="en-US" dirty="0">
                <a:solidFill>
                  <a:schemeClr val="accent2"/>
                </a:solidFill>
              </a:rPr>
              <a:t> </a:t>
            </a:r>
            <a:r>
              <a:rPr lang="en-US" dirty="0" err="1">
                <a:solidFill>
                  <a:schemeClr val="accent2"/>
                </a:solidFill>
              </a:rPr>
              <a:t>výsledkov</a:t>
            </a:r>
            <a:r>
              <a:rPr lang="en-US" dirty="0">
                <a:solidFill>
                  <a:schemeClr val="accent2"/>
                </a:solidFill>
              </a:rPr>
              <a:t> </a:t>
            </a:r>
            <a:r>
              <a:rPr lang="en-US" dirty="0" err="1">
                <a:solidFill>
                  <a:schemeClr val="accent2"/>
                </a:solidFill>
              </a:rPr>
              <a:t>činnosti</a:t>
            </a:r>
            <a:r>
              <a:rPr lang="en-US" dirty="0">
                <a:solidFill>
                  <a:schemeClr val="accent2"/>
                </a:solidFill>
              </a:rPr>
              <a:t>. </a:t>
            </a:r>
          </a:p>
          <a:p>
            <a:pPr marL="0" indent="0">
              <a:buNone/>
            </a:pPr>
            <a:endParaRPr lang="sk-SK" sz="2400" dirty="0">
              <a:latin typeface="+mj-lt"/>
            </a:endParaRPr>
          </a:p>
          <a:p>
            <a:endParaRPr lang="sk-SK" sz="2400" dirty="0"/>
          </a:p>
        </p:txBody>
      </p:sp>
    </p:spTree>
    <p:extLst>
      <p:ext uri="{BB962C8B-B14F-4D97-AF65-F5344CB8AC3E}">
        <p14:creationId xmlns:p14="http://schemas.microsoft.com/office/powerpoint/2010/main" val="42234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endParaRPr lang="sk-SK" sz="3600" dirty="0"/>
          </a:p>
        </p:txBody>
      </p:sp>
      <p:pic>
        <p:nvPicPr>
          <p:cNvPr id="4" name="Content Placeholder 3">
            <a:extLst>
              <a:ext uri="{FF2B5EF4-FFF2-40B4-BE49-F238E27FC236}">
                <a16:creationId xmlns:a16="http://schemas.microsoft.com/office/drawing/2014/main" id="{F90D0B7C-FD14-4B1A-8936-8489594DF316}"/>
              </a:ext>
            </a:extLst>
          </p:cNvPr>
          <p:cNvPicPr>
            <a:picLocks noGrp="1" noChangeAspect="1"/>
          </p:cNvPicPr>
          <p:nvPr>
            <p:ph idx="1"/>
          </p:nvPr>
        </p:nvPicPr>
        <p:blipFill>
          <a:blip r:embed="rId2"/>
          <a:stretch>
            <a:fillRect/>
          </a:stretch>
        </p:blipFill>
        <p:spPr>
          <a:xfrm>
            <a:off x="788988" y="1897856"/>
            <a:ext cx="7639050" cy="4419600"/>
          </a:xfrm>
          <a:prstGeom prst="rect">
            <a:avLst/>
          </a:prstGeom>
          <a:ln>
            <a:noFill/>
          </a:ln>
          <a:effectLst>
            <a:softEdge rad="112500"/>
          </a:effectLst>
        </p:spPr>
      </p:pic>
    </p:spTree>
    <p:extLst>
      <p:ext uri="{BB962C8B-B14F-4D97-AF65-F5344CB8AC3E}">
        <p14:creationId xmlns:p14="http://schemas.microsoft.com/office/powerpoint/2010/main" val="300735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r>
              <a:rPr lang="sk-SK" sz="3600" dirty="0"/>
              <a:t>Kroky pri plánovaní hry</a:t>
            </a:r>
          </a:p>
        </p:txBody>
      </p:sp>
      <p:sp>
        <p:nvSpPr>
          <p:cNvPr id="5" name="Content Placeholder 4">
            <a:extLst>
              <a:ext uri="{FF2B5EF4-FFF2-40B4-BE49-F238E27FC236}">
                <a16:creationId xmlns:a16="http://schemas.microsoft.com/office/drawing/2014/main" id="{ED32C983-539F-44CF-B163-98C26299AD38}"/>
              </a:ext>
            </a:extLst>
          </p:cNvPr>
          <p:cNvSpPr>
            <a:spLocks noGrp="1"/>
          </p:cNvSpPr>
          <p:nvPr>
            <p:ph idx="1"/>
          </p:nvPr>
        </p:nvSpPr>
        <p:spPr>
          <a:xfrm>
            <a:off x="457200" y="1600200"/>
            <a:ext cx="8229600" cy="5141168"/>
          </a:xfrm>
        </p:spPr>
        <p:txBody>
          <a:bodyPr>
            <a:normAutofit fontScale="92500" lnSpcReduction="20000"/>
          </a:bodyPr>
          <a:lstStyle/>
          <a:p>
            <a:pPr marL="514350" indent="-514350">
              <a:buFont typeface="+mj-lt"/>
              <a:buAutoNum type="arabicPeriod"/>
            </a:pPr>
            <a:r>
              <a:rPr lang="sk-SK" b="1" dirty="0">
                <a:solidFill>
                  <a:schemeClr val="accent2">
                    <a:lumMod val="60000"/>
                    <a:lumOff val="40000"/>
                  </a:schemeClr>
                </a:solidFill>
              </a:rPr>
              <a:t>Vytýčenie cieľov hry </a:t>
            </a:r>
            <a:r>
              <a:rPr lang="sk-SK" dirty="0"/>
              <a:t>(kognitívne, sociálne, emocionálne ...) a objasnenie dôvodov pre voľbu konkrétnej hry. </a:t>
            </a:r>
          </a:p>
          <a:p>
            <a:pPr marL="514350" indent="-514350">
              <a:buFont typeface="+mj-lt"/>
              <a:buAutoNum type="arabicPeriod"/>
            </a:pPr>
            <a:r>
              <a:rPr lang="sk-SK" b="1" dirty="0">
                <a:solidFill>
                  <a:schemeClr val="accent2">
                    <a:lumMod val="60000"/>
                    <a:lumOff val="40000"/>
                  </a:schemeClr>
                </a:solidFill>
              </a:rPr>
              <a:t>Diagnóza pripravenosti žiakov</a:t>
            </a:r>
            <a:r>
              <a:rPr lang="sk-SK" dirty="0">
                <a:solidFill>
                  <a:schemeClr val="accent2">
                    <a:lumMod val="60000"/>
                    <a:lumOff val="40000"/>
                  </a:schemeClr>
                </a:solidFill>
              </a:rPr>
              <a:t>. </a:t>
            </a:r>
            <a:r>
              <a:rPr lang="sk-SK" dirty="0"/>
              <a:t>Pred samotnou hrou je potrebné zistiť pripravenosť žiakov na tento typ hry. Overíme, či majú žiaci potrebné vedomosti a zručnosti. </a:t>
            </a:r>
          </a:p>
          <a:p>
            <a:pPr marL="514350" indent="-514350">
              <a:buFont typeface="+mj-lt"/>
              <a:buAutoNum type="arabicPeriod"/>
            </a:pPr>
            <a:r>
              <a:rPr lang="sk-SK" b="1" dirty="0">
                <a:solidFill>
                  <a:schemeClr val="accent2">
                    <a:lumMod val="60000"/>
                    <a:lumOff val="40000"/>
                  </a:schemeClr>
                </a:solidFill>
              </a:rPr>
              <a:t>Ujasnenie pravidiel hry. </a:t>
            </a:r>
          </a:p>
          <a:p>
            <a:pPr marL="514350" indent="-514350">
              <a:buFont typeface="+mj-lt"/>
              <a:buAutoNum type="arabicPeriod"/>
            </a:pPr>
            <a:r>
              <a:rPr lang="sk-SK" b="1" dirty="0">
                <a:solidFill>
                  <a:schemeClr val="accent2">
                    <a:lumMod val="60000"/>
                    <a:lumOff val="40000"/>
                  </a:schemeClr>
                </a:solidFill>
              </a:rPr>
              <a:t>Zvolenie vedúceho hry</a:t>
            </a:r>
            <a:r>
              <a:rPr lang="sk-SK" dirty="0"/>
              <a:t>, ktorý má na starosti riadenie a hodnotenie výsledkov hry. </a:t>
            </a:r>
          </a:p>
          <a:p>
            <a:pPr marL="514350" indent="-514350">
              <a:buFont typeface="+mj-lt"/>
              <a:buAutoNum type="arabicPeriod"/>
            </a:pPr>
            <a:r>
              <a:rPr lang="sk-SK" b="1" dirty="0">
                <a:solidFill>
                  <a:schemeClr val="accent2">
                    <a:lumMod val="60000"/>
                    <a:lumOff val="40000"/>
                  </a:schemeClr>
                </a:solidFill>
              </a:rPr>
              <a:t>Stanovenie si spôsobu hodnotenia</a:t>
            </a:r>
            <a:r>
              <a:rPr lang="sk-SK" dirty="0">
                <a:solidFill>
                  <a:schemeClr val="accent2">
                    <a:lumMod val="60000"/>
                    <a:lumOff val="40000"/>
                  </a:schemeClr>
                </a:solidFill>
              </a:rPr>
              <a:t>. </a:t>
            </a:r>
          </a:p>
          <a:p>
            <a:pPr marL="514350" indent="-514350">
              <a:buFont typeface="+mj-lt"/>
              <a:buAutoNum type="arabicPeriod"/>
            </a:pPr>
            <a:r>
              <a:rPr lang="sk-SK" b="1" dirty="0">
                <a:solidFill>
                  <a:schemeClr val="accent2">
                    <a:lumMod val="60000"/>
                    <a:lumOff val="40000"/>
                  </a:schemeClr>
                </a:solidFill>
              </a:rPr>
              <a:t>Príprava pomôcok, materiálu, miesta.</a:t>
            </a:r>
          </a:p>
          <a:p>
            <a:pPr marL="514350" indent="-514350">
              <a:buFont typeface="+mj-lt"/>
              <a:buAutoNum type="arabicPeriod"/>
            </a:pPr>
            <a:r>
              <a:rPr lang="sk-SK" b="1" dirty="0">
                <a:solidFill>
                  <a:schemeClr val="accent2">
                    <a:lumMod val="60000"/>
                    <a:lumOff val="40000"/>
                  </a:schemeClr>
                </a:solidFill>
              </a:rPr>
              <a:t>Určenie časového limitu hry</a:t>
            </a:r>
            <a:r>
              <a:rPr lang="sk-SK" dirty="0">
                <a:solidFill>
                  <a:schemeClr val="accent2">
                    <a:lumMod val="60000"/>
                    <a:lumOff val="40000"/>
                  </a:schemeClr>
                </a:solidFill>
              </a:rPr>
              <a:t>. </a:t>
            </a:r>
          </a:p>
          <a:p>
            <a:endParaRPr lang="sk-SK" dirty="0"/>
          </a:p>
        </p:txBody>
      </p:sp>
    </p:spTree>
    <p:extLst>
      <p:ext uri="{BB962C8B-B14F-4D97-AF65-F5344CB8AC3E}">
        <p14:creationId xmlns:p14="http://schemas.microsoft.com/office/powerpoint/2010/main" val="3726159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2AA6-7FBC-4A3F-B24B-F92F3F8BA6FB}"/>
              </a:ext>
            </a:extLst>
          </p:cNvPr>
          <p:cNvSpPr>
            <a:spLocks noGrp="1"/>
          </p:cNvSpPr>
          <p:nvPr>
            <p:ph type="title"/>
          </p:nvPr>
        </p:nvSpPr>
        <p:spPr/>
        <p:txBody>
          <a:bodyPr/>
          <a:lstStyle/>
          <a:p>
            <a:r>
              <a:rPr lang="sk-SK" dirty="0"/>
              <a:t>Didaktická hra „pavučina“.</a:t>
            </a:r>
            <a:endParaRPr lang="en-US" dirty="0"/>
          </a:p>
        </p:txBody>
      </p:sp>
      <p:pic>
        <p:nvPicPr>
          <p:cNvPr id="5" name="Content Placeholder 4">
            <a:extLst>
              <a:ext uri="{FF2B5EF4-FFF2-40B4-BE49-F238E27FC236}">
                <a16:creationId xmlns:a16="http://schemas.microsoft.com/office/drawing/2014/main" id="{10A60B23-9D40-467E-BC96-B48ADCB153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628800"/>
            <a:ext cx="7341232" cy="4896544"/>
          </a:xfrm>
          <a:prstGeom prst="rect">
            <a:avLst/>
          </a:prstGeom>
          <a:ln>
            <a:noFill/>
          </a:ln>
          <a:effectLst>
            <a:softEdge rad="112500"/>
          </a:effectLst>
        </p:spPr>
      </p:pic>
    </p:spTree>
    <p:extLst>
      <p:ext uri="{BB962C8B-B14F-4D97-AF65-F5344CB8AC3E}">
        <p14:creationId xmlns:p14="http://schemas.microsoft.com/office/powerpoint/2010/main" val="164163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r>
              <a:rPr lang="sk-SK" sz="3600" dirty="0"/>
              <a:t>Situačné metódy</a:t>
            </a:r>
          </a:p>
        </p:txBody>
      </p:sp>
      <p:sp>
        <p:nvSpPr>
          <p:cNvPr id="3" name="Zástupný symbol pro obsah 2"/>
          <p:cNvSpPr>
            <a:spLocks noGrp="1"/>
          </p:cNvSpPr>
          <p:nvPr>
            <p:ph idx="1"/>
          </p:nvPr>
        </p:nvSpPr>
        <p:spPr>
          <a:xfrm>
            <a:off x="467545" y="1571612"/>
            <a:ext cx="4608512" cy="5072098"/>
          </a:xfrm>
        </p:spPr>
        <p:txBody>
          <a:bodyPr>
            <a:normAutofit/>
          </a:bodyPr>
          <a:lstStyle/>
          <a:p>
            <a:r>
              <a:rPr lang="sk-SK" sz="2400" dirty="0">
                <a:latin typeface="+mj-lt"/>
              </a:rPr>
              <a:t>založené na analýze konkrétnych prípadov z praxe;</a:t>
            </a:r>
          </a:p>
          <a:p>
            <a:r>
              <a:rPr lang="sk-SK" sz="2400" dirty="0">
                <a:latin typeface="+mj-lt"/>
              </a:rPr>
              <a:t>učastníci sú písomne alebo ústne oboznámení s úrčitou situáciou, ktorá je založená na konkrétnych faktoch a má niekoľko variant riešení;</a:t>
            </a:r>
          </a:p>
          <a:p>
            <a:r>
              <a:rPr lang="sk-SK" sz="2400" dirty="0">
                <a:latin typeface="+mj-lt"/>
              </a:rPr>
              <a:t>prípad – taká situácia, ktorá ma najmenej dve možné riešenia. </a:t>
            </a:r>
          </a:p>
          <a:p>
            <a:endParaRPr lang="sk-SK" sz="2400" dirty="0"/>
          </a:p>
        </p:txBody>
      </p:sp>
      <p:pic>
        <p:nvPicPr>
          <p:cNvPr id="6" name="Picture 5">
            <a:extLst>
              <a:ext uri="{FF2B5EF4-FFF2-40B4-BE49-F238E27FC236}">
                <a16:creationId xmlns:a16="http://schemas.microsoft.com/office/drawing/2014/main" id="{D592B413-61F7-46E4-8278-D76369AD9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479356"/>
            <a:ext cx="3590476" cy="6161905"/>
          </a:xfrm>
          <a:prstGeom prst="rect">
            <a:avLst/>
          </a:prstGeom>
          <a:ln>
            <a:noFill/>
          </a:ln>
          <a:effectLst>
            <a:softEdge rad="112500"/>
          </a:effectLst>
        </p:spPr>
      </p:pic>
    </p:spTree>
    <p:extLst>
      <p:ext uri="{BB962C8B-B14F-4D97-AF65-F5344CB8AC3E}">
        <p14:creationId xmlns:p14="http://schemas.microsoft.com/office/powerpoint/2010/main" val="103991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r>
              <a:rPr lang="sk-SK" sz="3600" dirty="0"/>
              <a:t>Situačné metódy</a:t>
            </a:r>
          </a:p>
        </p:txBody>
      </p:sp>
      <p:sp>
        <p:nvSpPr>
          <p:cNvPr id="3" name="Zástupný symbol pro obsah 2"/>
          <p:cNvSpPr>
            <a:spLocks noGrp="1"/>
          </p:cNvSpPr>
          <p:nvPr>
            <p:ph idx="1"/>
          </p:nvPr>
        </p:nvSpPr>
        <p:spPr>
          <a:xfrm>
            <a:off x="467545" y="1571612"/>
            <a:ext cx="4608512" cy="5072098"/>
          </a:xfrm>
        </p:spPr>
        <p:txBody>
          <a:bodyPr>
            <a:normAutofit/>
          </a:bodyPr>
          <a:lstStyle/>
          <a:p>
            <a:pPr marL="0" indent="0">
              <a:buNone/>
            </a:pPr>
            <a:r>
              <a:rPr lang="sk-SK" sz="2400" dirty="0"/>
              <a:t>Účel:</a:t>
            </a:r>
          </a:p>
          <a:p>
            <a:pPr marL="0" indent="0">
              <a:buNone/>
            </a:pPr>
            <a:endParaRPr lang="sk-SK" sz="2400" dirty="0"/>
          </a:p>
          <a:p>
            <a:r>
              <a:rPr lang="sk-SK" sz="2400" dirty="0">
                <a:solidFill>
                  <a:schemeClr val="accent2">
                    <a:lumMod val="60000"/>
                    <a:lumOff val="40000"/>
                  </a:schemeClr>
                </a:solidFill>
              </a:rPr>
              <a:t>naučiť sa orientovať v informáciách;</a:t>
            </a:r>
          </a:p>
          <a:p>
            <a:r>
              <a:rPr lang="sk-SK" sz="2400" dirty="0">
                <a:solidFill>
                  <a:schemeClr val="accent2">
                    <a:lumMod val="60000"/>
                    <a:lumOff val="40000"/>
                  </a:schemeClr>
                </a:solidFill>
              </a:rPr>
              <a:t>správne logicky a metodicky analyzovať situácie;</a:t>
            </a:r>
          </a:p>
          <a:p>
            <a:r>
              <a:rPr lang="sk-SK" sz="2400" dirty="0">
                <a:solidFill>
                  <a:schemeClr val="accent2">
                    <a:lumMod val="60000"/>
                    <a:lumOff val="40000"/>
                  </a:schemeClr>
                </a:solidFill>
              </a:rPr>
              <a:t>tvorivým spôsobom hľadať varianty riešenia;</a:t>
            </a:r>
          </a:p>
          <a:p>
            <a:r>
              <a:rPr lang="sk-SK" sz="2400" dirty="0">
                <a:solidFill>
                  <a:schemeClr val="accent2">
                    <a:lumMod val="60000"/>
                    <a:lumOff val="40000"/>
                  </a:schemeClr>
                </a:solidFill>
              </a:rPr>
              <a:t>premýšlať nad dôsledkami rozhodnutí ...</a:t>
            </a:r>
          </a:p>
        </p:txBody>
      </p:sp>
      <p:pic>
        <p:nvPicPr>
          <p:cNvPr id="6" name="Picture 5">
            <a:extLst>
              <a:ext uri="{FF2B5EF4-FFF2-40B4-BE49-F238E27FC236}">
                <a16:creationId xmlns:a16="http://schemas.microsoft.com/office/drawing/2014/main" id="{D592B413-61F7-46E4-8278-D76369AD9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479356"/>
            <a:ext cx="3590476" cy="6161905"/>
          </a:xfrm>
          <a:prstGeom prst="rect">
            <a:avLst/>
          </a:prstGeom>
          <a:ln>
            <a:noFill/>
          </a:ln>
          <a:effectLst>
            <a:softEdge rad="112500"/>
          </a:effectLst>
        </p:spPr>
      </p:pic>
    </p:spTree>
    <p:extLst>
      <p:ext uri="{BB962C8B-B14F-4D97-AF65-F5344CB8AC3E}">
        <p14:creationId xmlns:p14="http://schemas.microsoft.com/office/powerpoint/2010/main" val="4202344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r>
              <a:rPr lang="sk-SK" sz="3600" dirty="0"/>
              <a:t>Rozborová a konfliktná situácia</a:t>
            </a:r>
          </a:p>
        </p:txBody>
      </p:sp>
      <p:sp>
        <p:nvSpPr>
          <p:cNvPr id="3" name="Zástupný symbol pro obsah 2"/>
          <p:cNvSpPr>
            <a:spLocks noGrp="1"/>
          </p:cNvSpPr>
          <p:nvPr>
            <p:ph idx="1"/>
          </p:nvPr>
        </p:nvSpPr>
        <p:spPr>
          <a:xfrm>
            <a:off x="467544" y="1571612"/>
            <a:ext cx="8280919" cy="5072098"/>
          </a:xfrm>
        </p:spPr>
        <p:txBody>
          <a:bodyPr>
            <a:normAutofit/>
          </a:bodyPr>
          <a:lstStyle/>
          <a:p>
            <a:pPr marL="0" indent="0">
              <a:buNone/>
            </a:pPr>
            <a:r>
              <a:rPr lang="sk-SK" sz="2400" dirty="0">
                <a:latin typeface="+mj-lt"/>
              </a:rPr>
              <a:t>Rozborová situácia (harvardska metóda)</a:t>
            </a:r>
          </a:p>
          <a:p>
            <a:r>
              <a:rPr lang="sk-SK" sz="2400" dirty="0">
                <a:solidFill>
                  <a:schemeClr val="accent2">
                    <a:lumMod val="60000"/>
                    <a:lumOff val="40000"/>
                  </a:schemeClr>
                </a:solidFill>
                <a:latin typeface="+mj-lt"/>
              </a:rPr>
              <a:t>U obdržia písomný popis situácie, spracovaný na základe konkrétnych údajov z praxe v rozsahu jednej, ale aj niekoľkých desiatok strán, ktorý určitý čas študujú. Nasleduje diskusia so zaujatím stanoviska.</a:t>
            </a:r>
          </a:p>
          <a:p>
            <a:endParaRPr lang="sk-SK" sz="2400" dirty="0">
              <a:latin typeface="+mj-lt"/>
            </a:endParaRPr>
          </a:p>
          <a:p>
            <a:pPr marL="0" indent="0">
              <a:buNone/>
            </a:pPr>
            <a:r>
              <a:rPr lang="sk-SK" sz="2400" dirty="0">
                <a:latin typeface="+mj-lt"/>
              </a:rPr>
              <a:t>Popis situácie obsahuje:</a:t>
            </a:r>
          </a:p>
          <a:p>
            <a:r>
              <a:rPr lang="sk-SK" sz="2400" dirty="0">
                <a:solidFill>
                  <a:schemeClr val="accent2">
                    <a:lumMod val="60000"/>
                    <a:lumOff val="40000"/>
                  </a:schemeClr>
                </a:solidFill>
                <a:latin typeface="+mj-lt"/>
              </a:rPr>
              <a:t>buď </a:t>
            </a:r>
            <a:r>
              <a:rPr lang="sk-SK" sz="2400" b="1" dirty="0">
                <a:solidFill>
                  <a:schemeClr val="accent2">
                    <a:lumMod val="60000"/>
                    <a:lumOff val="40000"/>
                  </a:schemeClr>
                </a:solidFill>
                <a:latin typeface="+mj-lt"/>
              </a:rPr>
              <a:t>všetky potrebné informácie a dáta</a:t>
            </a:r>
            <a:r>
              <a:rPr lang="sk-SK" sz="2400" dirty="0">
                <a:solidFill>
                  <a:schemeClr val="accent2">
                    <a:lumMod val="60000"/>
                    <a:lumOff val="40000"/>
                  </a:schemeClr>
                </a:solidFill>
                <a:latin typeface="+mj-lt"/>
              </a:rPr>
              <a:t>,</a:t>
            </a:r>
          </a:p>
          <a:p>
            <a:r>
              <a:rPr lang="sk-SK" sz="2400" dirty="0">
                <a:solidFill>
                  <a:schemeClr val="accent2">
                    <a:lumMod val="60000"/>
                    <a:lumOff val="40000"/>
                  </a:schemeClr>
                </a:solidFill>
                <a:latin typeface="+mj-lt"/>
              </a:rPr>
              <a:t>alebo sa požaduje </a:t>
            </a:r>
            <a:r>
              <a:rPr lang="sk-SK" sz="2400" b="1" dirty="0">
                <a:solidFill>
                  <a:schemeClr val="accent2">
                    <a:lumMod val="60000"/>
                    <a:lumOff val="40000"/>
                  </a:schemeClr>
                </a:solidFill>
                <a:latin typeface="+mj-lt"/>
              </a:rPr>
              <a:t>štúdium ďalších materiálov, urobenie prepočtov</a:t>
            </a:r>
            <a:r>
              <a:rPr lang="sk-SK" sz="2400" dirty="0">
                <a:solidFill>
                  <a:schemeClr val="accent2">
                    <a:lumMod val="60000"/>
                    <a:lumOff val="40000"/>
                  </a:schemeClr>
                </a:solidFill>
                <a:latin typeface="+mj-lt"/>
              </a:rPr>
              <a:t> ...</a:t>
            </a:r>
          </a:p>
          <a:p>
            <a:endParaRPr lang="sk-SK" sz="2400" dirty="0">
              <a:latin typeface="+mj-lt"/>
            </a:endParaRPr>
          </a:p>
          <a:p>
            <a:endParaRPr lang="sk-SK" sz="2400" dirty="0"/>
          </a:p>
        </p:txBody>
      </p:sp>
    </p:spTree>
    <p:extLst>
      <p:ext uri="{BB962C8B-B14F-4D97-AF65-F5344CB8AC3E}">
        <p14:creationId xmlns:p14="http://schemas.microsoft.com/office/powerpoint/2010/main" val="127621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13B340-FD5E-4307-93FC-A3020A4EA45C}"/>
              </a:ext>
            </a:extLst>
          </p:cNvPr>
          <p:cNvSpPr>
            <a:spLocks noGrp="1"/>
          </p:cNvSpPr>
          <p:nvPr>
            <p:ph sz="half" idx="1"/>
          </p:nvPr>
        </p:nvSpPr>
        <p:spPr>
          <a:xfrm>
            <a:off x="457200" y="1600200"/>
            <a:ext cx="8153400" cy="5105400"/>
          </a:xfrm>
        </p:spPr>
        <p:txBody>
          <a:bodyPr>
            <a:normAutofit/>
          </a:bodyPr>
          <a:lstStyle/>
          <a:p>
            <a:pPr>
              <a:defRPr/>
            </a:pPr>
            <a:r>
              <a:rPr lang="sk-SK" dirty="0"/>
              <a:t>20. stor.</a:t>
            </a:r>
          </a:p>
          <a:p>
            <a:pPr>
              <a:defRPr/>
            </a:pPr>
            <a:endParaRPr lang="sk-SK" dirty="0"/>
          </a:p>
          <a:p>
            <a:pPr>
              <a:defRPr/>
            </a:pPr>
            <a:r>
              <a:rPr lang="sk-SK" dirty="0"/>
              <a:t>4 piliere vzdelania </a:t>
            </a:r>
            <a:r>
              <a:rPr lang="en-US" dirty="0"/>
              <a:t>J. </a:t>
            </a:r>
            <a:r>
              <a:rPr lang="en-US" dirty="0" err="1"/>
              <a:t>Delorsa</a:t>
            </a:r>
            <a:r>
              <a:rPr lang="en-US" dirty="0"/>
              <a:t> (1997), a to: </a:t>
            </a:r>
            <a:endParaRPr lang="sk-SK" dirty="0"/>
          </a:p>
          <a:p>
            <a:pPr marL="514350" indent="-514350">
              <a:buFont typeface="+mj-lt"/>
              <a:buAutoNum type="arabicPeriod"/>
              <a:defRPr/>
            </a:pPr>
            <a:r>
              <a:rPr lang="en-US" b="1" dirty="0" err="1">
                <a:solidFill>
                  <a:schemeClr val="accent2"/>
                </a:solidFill>
              </a:rPr>
              <a:t>Učiť</a:t>
            </a:r>
            <a:r>
              <a:rPr lang="en-US" b="1" dirty="0">
                <a:solidFill>
                  <a:schemeClr val="accent2"/>
                </a:solidFill>
              </a:rPr>
              <a:t> </a:t>
            </a:r>
            <a:r>
              <a:rPr lang="en-US" b="1" dirty="0" err="1">
                <a:solidFill>
                  <a:schemeClr val="accent2"/>
                </a:solidFill>
              </a:rPr>
              <a:t>sa</a:t>
            </a:r>
            <a:r>
              <a:rPr lang="en-US" b="1" dirty="0">
                <a:solidFill>
                  <a:schemeClr val="accent2"/>
                </a:solidFill>
              </a:rPr>
              <a:t> </a:t>
            </a:r>
            <a:r>
              <a:rPr lang="en-US" b="1" dirty="0" err="1">
                <a:solidFill>
                  <a:schemeClr val="accent2"/>
                </a:solidFill>
              </a:rPr>
              <a:t>poznávať</a:t>
            </a:r>
            <a:r>
              <a:rPr lang="sk-SK" b="1" dirty="0">
                <a:solidFill>
                  <a:schemeClr val="accent2"/>
                </a:solidFill>
              </a:rPr>
              <a:t>,</a:t>
            </a:r>
          </a:p>
          <a:p>
            <a:pPr marL="514350" indent="-514350">
              <a:buFont typeface="+mj-lt"/>
              <a:buAutoNum type="arabicPeriod"/>
              <a:defRPr/>
            </a:pPr>
            <a:r>
              <a:rPr lang="en-US" b="1" dirty="0" err="1">
                <a:solidFill>
                  <a:schemeClr val="accent2"/>
                </a:solidFill>
              </a:rPr>
              <a:t>Učiť</a:t>
            </a:r>
            <a:r>
              <a:rPr lang="en-US" b="1" dirty="0">
                <a:solidFill>
                  <a:schemeClr val="accent2"/>
                </a:solidFill>
              </a:rPr>
              <a:t> </a:t>
            </a:r>
            <a:r>
              <a:rPr lang="en-US" b="1" dirty="0" err="1">
                <a:solidFill>
                  <a:schemeClr val="accent2"/>
                </a:solidFill>
              </a:rPr>
              <a:t>sa</a:t>
            </a:r>
            <a:r>
              <a:rPr lang="en-US" b="1" dirty="0">
                <a:solidFill>
                  <a:schemeClr val="accent2"/>
                </a:solidFill>
              </a:rPr>
              <a:t> </a:t>
            </a:r>
            <a:r>
              <a:rPr lang="en-US" b="1" dirty="0" err="1">
                <a:solidFill>
                  <a:schemeClr val="accent2"/>
                </a:solidFill>
              </a:rPr>
              <a:t>konať</a:t>
            </a:r>
            <a:r>
              <a:rPr lang="sk-SK" b="1" dirty="0">
                <a:solidFill>
                  <a:schemeClr val="accent2"/>
                </a:solidFill>
              </a:rPr>
              <a:t>,</a:t>
            </a:r>
          </a:p>
          <a:p>
            <a:pPr marL="514350" indent="-514350">
              <a:buFont typeface="+mj-lt"/>
              <a:buAutoNum type="arabicPeriod"/>
              <a:defRPr/>
            </a:pPr>
            <a:r>
              <a:rPr lang="en-US" b="1" dirty="0" err="1">
                <a:solidFill>
                  <a:schemeClr val="accent2"/>
                </a:solidFill>
              </a:rPr>
              <a:t>Učiť</a:t>
            </a:r>
            <a:r>
              <a:rPr lang="en-US" b="1" dirty="0">
                <a:solidFill>
                  <a:schemeClr val="accent2"/>
                </a:solidFill>
              </a:rPr>
              <a:t> </a:t>
            </a:r>
            <a:r>
              <a:rPr lang="en-US" b="1" dirty="0" err="1">
                <a:solidFill>
                  <a:schemeClr val="accent2"/>
                </a:solidFill>
              </a:rPr>
              <a:t>sa</a:t>
            </a:r>
            <a:r>
              <a:rPr lang="en-US" b="1" dirty="0">
                <a:solidFill>
                  <a:schemeClr val="accent2"/>
                </a:solidFill>
              </a:rPr>
              <a:t> </a:t>
            </a:r>
            <a:r>
              <a:rPr lang="en-US" b="1" dirty="0" err="1">
                <a:solidFill>
                  <a:schemeClr val="accent2"/>
                </a:solidFill>
              </a:rPr>
              <a:t>žiť</a:t>
            </a:r>
            <a:r>
              <a:rPr lang="en-US" b="1" dirty="0">
                <a:solidFill>
                  <a:schemeClr val="accent2"/>
                </a:solidFill>
              </a:rPr>
              <a:t> </a:t>
            </a:r>
            <a:r>
              <a:rPr lang="en-US" b="1" dirty="0" err="1">
                <a:solidFill>
                  <a:schemeClr val="accent2"/>
                </a:solidFill>
              </a:rPr>
              <a:t>spoločne</a:t>
            </a:r>
            <a:r>
              <a:rPr lang="sk-SK" b="1" dirty="0">
                <a:solidFill>
                  <a:schemeClr val="accent2"/>
                </a:solidFill>
              </a:rPr>
              <a:t>,</a:t>
            </a:r>
          </a:p>
          <a:p>
            <a:pPr marL="514350" indent="-514350">
              <a:buFont typeface="+mj-lt"/>
              <a:buAutoNum type="arabicPeriod"/>
              <a:defRPr/>
            </a:pPr>
            <a:r>
              <a:rPr lang="en-US" b="1" dirty="0" err="1">
                <a:solidFill>
                  <a:schemeClr val="accent2"/>
                </a:solidFill>
              </a:rPr>
              <a:t>Učiť</a:t>
            </a:r>
            <a:r>
              <a:rPr lang="en-US" b="1" dirty="0">
                <a:solidFill>
                  <a:schemeClr val="accent2"/>
                </a:solidFill>
              </a:rPr>
              <a:t> </a:t>
            </a:r>
            <a:r>
              <a:rPr lang="en-US" b="1" dirty="0" err="1">
                <a:solidFill>
                  <a:schemeClr val="accent2"/>
                </a:solidFill>
              </a:rPr>
              <a:t>sa</a:t>
            </a:r>
            <a:r>
              <a:rPr lang="en-US" b="1" dirty="0">
                <a:solidFill>
                  <a:schemeClr val="accent2"/>
                </a:solidFill>
              </a:rPr>
              <a:t> </a:t>
            </a:r>
            <a:r>
              <a:rPr lang="en-US" b="1" dirty="0" err="1">
                <a:solidFill>
                  <a:schemeClr val="accent2"/>
                </a:solidFill>
              </a:rPr>
              <a:t>byť</a:t>
            </a:r>
            <a:r>
              <a:rPr lang="sk-SK" b="1" dirty="0">
                <a:solidFill>
                  <a:schemeClr val="accent2"/>
                </a:solidFill>
              </a:rPr>
              <a:t>.</a:t>
            </a:r>
            <a:endParaRPr lang="sk-SK" dirty="0">
              <a:solidFill>
                <a:schemeClr val="accent2"/>
              </a:solidFill>
            </a:endParaRPr>
          </a:p>
          <a:p>
            <a:pPr marL="0" indent="0">
              <a:buFont typeface="Arial" panose="020B0604020202020204" pitchFamily="34" charset="0"/>
              <a:buNone/>
              <a:defRPr/>
            </a:pPr>
            <a:endParaRPr lang="sk-SK" sz="2200" dirty="0"/>
          </a:p>
          <a:p>
            <a:pPr marL="0" indent="0">
              <a:buFont typeface="Arial" panose="020B0604020202020204" pitchFamily="34" charset="0"/>
              <a:buNone/>
              <a:defRPr/>
            </a:pPr>
            <a:endParaRPr lang="sk-SK" sz="2200" dirty="0"/>
          </a:p>
        </p:txBody>
      </p:sp>
      <p:sp>
        <p:nvSpPr>
          <p:cNvPr id="2" name="Rectangle 1">
            <a:extLst>
              <a:ext uri="{FF2B5EF4-FFF2-40B4-BE49-F238E27FC236}">
                <a16:creationId xmlns:a16="http://schemas.microsoft.com/office/drawing/2014/main" id="{D9E6444C-6E25-45E7-9EDA-53033B533432}"/>
              </a:ext>
            </a:extLst>
          </p:cNvPr>
          <p:cNvSpPr>
            <a:spLocks noGrp="1"/>
          </p:cNvSpPr>
          <p:nvPr>
            <p:ph type="title"/>
          </p:nvPr>
        </p:nvSpPr>
        <p:spPr/>
        <p:txBody>
          <a:bodyPr/>
          <a:lstStyle/>
          <a:p>
            <a:pPr eaLnBrk="1" fontAlgn="auto" hangingPunct="1">
              <a:spcAft>
                <a:spcPts val="0"/>
              </a:spcAft>
              <a:defRPr/>
            </a:pPr>
            <a:endParaRPr lang="sk-SK"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endParaRPr lang="sk-SK" sz="3600" dirty="0"/>
          </a:p>
        </p:txBody>
      </p:sp>
      <p:sp>
        <p:nvSpPr>
          <p:cNvPr id="3" name="Zástupný symbol pro obsah 2"/>
          <p:cNvSpPr>
            <a:spLocks noGrp="1"/>
          </p:cNvSpPr>
          <p:nvPr>
            <p:ph idx="1"/>
          </p:nvPr>
        </p:nvSpPr>
        <p:spPr>
          <a:xfrm>
            <a:off x="467544" y="1571612"/>
            <a:ext cx="8568952" cy="5072098"/>
          </a:xfrm>
        </p:spPr>
        <p:txBody>
          <a:bodyPr>
            <a:normAutofit lnSpcReduction="10000"/>
          </a:bodyPr>
          <a:lstStyle/>
          <a:p>
            <a:pPr marL="0" indent="0">
              <a:buNone/>
            </a:pPr>
            <a:r>
              <a:rPr lang="sk-SK" sz="2400" dirty="0">
                <a:latin typeface="+mj-lt"/>
              </a:rPr>
              <a:t>Diskusia – rozbor podmienok, príčin situácie</a:t>
            </a:r>
          </a:p>
          <a:p>
            <a:pPr marL="0" indent="0">
              <a:buNone/>
            </a:pPr>
            <a:r>
              <a:rPr lang="sk-SK" sz="2400" dirty="0">
                <a:latin typeface="+mj-lt"/>
              </a:rPr>
              <a:t>Diskusa sa uzatvára úvahou:</a:t>
            </a:r>
          </a:p>
          <a:p>
            <a:r>
              <a:rPr lang="sk-SK" sz="2400" b="1" dirty="0">
                <a:solidFill>
                  <a:schemeClr val="accent2">
                    <a:lumMod val="60000"/>
                    <a:lumOff val="40000"/>
                  </a:schemeClr>
                </a:solidFill>
                <a:latin typeface="+mj-lt"/>
              </a:rPr>
              <a:t>čo robiť, aby sa daná situácia neopakovala</a:t>
            </a:r>
            <a:r>
              <a:rPr lang="sk-SK" sz="2400" b="1" dirty="0">
                <a:latin typeface="+mj-lt"/>
              </a:rPr>
              <a:t> </a:t>
            </a:r>
            <a:r>
              <a:rPr lang="sk-SK" sz="2400" dirty="0">
                <a:latin typeface="+mj-lt"/>
              </a:rPr>
              <a:t>(nepožaduje sa riešenie situácie);</a:t>
            </a:r>
          </a:p>
          <a:p>
            <a:r>
              <a:rPr lang="sk-SK" sz="2400" b="1" dirty="0">
                <a:solidFill>
                  <a:schemeClr val="accent2">
                    <a:lumMod val="60000"/>
                    <a:lumOff val="40000"/>
                  </a:schemeClr>
                </a:solidFill>
                <a:latin typeface="+mj-lt"/>
              </a:rPr>
              <a:t>hľadať varianty riešenia, skúmajú sa ich dôsledky a hľadá optimálny variant</a:t>
            </a:r>
            <a:r>
              <a:rPr lang="sk-SK" sz="2400" dirty="0">
                <a:solidFill>
                  <a:schemeClr val="accent2">
                    <a:lumMod val="60000"/>
                    <a:lumOff val="40000"/>
                  </a:schemeClr>
                </a:solidFill>
                <a:latin typeface="+mj-lt"/>
              </a:rPr>
              <a:t>.</a:t>
            </a:r>
          </a:p>
          <a:p>
            <a:endParaRPr lang="sk-SK" sz="2400" dirty="0">
              <a:latin typeface="+mj-lt"/>
            </a:endParaRPr>
          </a:p>
          <a:p>
            <a:pPr marL="0" indent="0">
              <a:buNone/>
            </a:pPr>
            <a:r>
              <a:rPr lang="sk-SK" sz="2400" dirty="0">
                <a:latin typeface="+mj-lt"/>
              </a:rPr>
              <a:t>Dôraz pri rozborovej situácii:</a:t>
            </a:r>
          </a:p>
          <a:p>
            <a:r>
              <a:rPr lang="sk-SK" sz="2400" dirty="0">
                <a:solidFill>
                  <a:schemeClr val="accent2">
                    <a:lumMod val="60000"/>
                    <a:lumOff val="40000"/>
                  </a:schemeClr>
                </a:solidFill>
                <a:latin typeface="+mj-lt"/>
              </a:rPr>
              <a:t>samostatné, logické premýšlanie, analýzu a hodnotenie situácie, kolektívne prejednávanie v pléne, hľadanie variánt riešenia a výber optimálneho riešenia.</a:t>
            </a:r>
          </a:p>
          <a:p>
            <a:pPr marL="0" indent="0">
              <a:buNone/>
            </a:pPr>
            <a:endParaRPr lang="sk-SK" sz="2400" dirty="0"/>
          </a:p>
        </p:txBody>
      </p:sp>
    </p:spTree>
    <p:extLst>
      <p:ext uri="{BB962C8B-B14F-4D97-AF65-F5344CB8AC3E}">
        <p14:creationId xmlns:p14="http://schemas.microsoft.com/office/powerpoint/2010/main" val="3878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endParaRPr lang="sk-SK" sz="3600" dirty="0"/>
          </a:p>
        </p:txBody>
      </p:sp>
      <p:sp>
        <p:nvSpPr>
          <p:cNvPr id="3" name="Zástupný symbol pro obsah 2"/>
          <p:cNvSpPr>
            <a:spLocks noGrp="1"/>
          </p:cNvSpPr>
          <p:nvPr>
            <p:ph idx="1"/>
          </p:nvPr>
        </p:nvSpPr>
        <p:spPr>
          <a:xfrm>
            <a:off x="467544" y="1571612"/>
            <a:ext cx="8280919" cy="5072098"/>
          </a:xfrm>
        </p:spPr>
        <p:txBody>
          <a:bodyPr>
            <a:normAutofit/>
          </a:bodyPr>
          <a:lstStyle/>
          <a:p>
            <a:pPr marL="0" indent="0">
              <a:buNone/>
            </a:pPr>
            <a:r>
              <a:rPr lang="sk-SK" sz="2400" dirty="0">
                <a:latin typeface="+mj-lt"/>
              </a:rPr>
              <a:t>Konfliktná situácia </a:t>
            </a:r>
          </a:p>
          <a:p>
            <a:r>
              <a:rPr lang="sk-SK" sz="2400" dirty="0">
                <a:solidFill>
                  <a:schemeClr val="accent2">
                    <a:lumMod val="60000"/>
                    <a:lumOff val="40000"/>
                  </a:schemeClr>
                </a:solidFill>
                <a:latin typeface="+mj-lt"/>
              </a:rPr>
              <a:t>Charakt. črta – vnútorný rozpor. </a:t>
            </a:r>
          </a:p>
          <a:p>
            <a:r>
              <a:rPr lang="sk-SK" sz="2400" dirty="0">
                <a:solidFill>
                  <a:schemeClr val="accent2">
                    <a:lumMod val="60000"/>
                    <a:lumOff val="40000"/>
                  </a:schemeClr>
                </a:solidFill>
                <a:latin typeface="+mj-lt"/>
              </a:rPr>
              <a:t>U sú oboznámený formou krátkej správy s určitým prípadom, diskutujú o ňom, navrhujú spôsoby riešenia, hodnotia ich. </a:t>
            </a:r>
          </a:p>
          <a:p>
            <a:endParaRPr lang="sk-SK" sz="2400" dirty="0">
              <a:latin typeface="+mj-lt"/>
            </a:endParaRPr>
          </a:p>
          <a:p>
            <a:pPr marL="0" indent="0">
              <a:buNone/>
            </a:pPr>
            <a:r>
              <a:rPr lang="sk-SK" sz="2400" dirty="0">
                <a:latin typeface="+mj-lt"/>
              </a:rPr>
              <a:t>Konfliktná sitácia -</a:t>
            </a:r>
          </a:p>
          <a:p>
            <a:r>
              <a:rPr lang="sk-SK" sz="2400" dirty="0">
                <a:solidFill>
                  <a:schemeClr val="accent2">
                    <a:lumMod val="60000"/>
                    <a:lumOff val="40000"/>
                  </a:schemeClr>
                </a:solidFill>
                <a:latin typeface="+mj-lt"/>
              </a:rPr>
              <a:t>može mať otvorený koniec, t.j. nie je možné dôjsť k optimálnemu riešeniu,</a:t>
            </a:r>
          </a:p>
          <a:p>
            <a:r>
              <a:rPr lang="sk-SK" sz="2400" dirty="0">
                <a:solidFill>
                  <a:schemeClr val="accent2">
                    <a:lumMod val="60000"/>
                    <a:lumOff val="40000"/>
                  </a:schemeClr>
                </a:solidFill>
                <a:latin typeface="+mj-lt"/>
              </a:rPr>
              <a:t>L urobí zovšeobecnenie situácie, charakterizuje podmienky, ktoré viedli ku konfliktom v praxi.</a:t>
            </a:r>
          </a:p>
          <a:p>
            <a:endParaRPr lang="sk-SK" sz="2400" dirty="0">
              <a:latin typeface="+mj-lt"/>
            </a:endParaRPr>
          </a:p>
          <a:p>
            <a:endParaRPr lang="sk-SK" sz="2400" dirty="0"/>
          </a:p>
        </p:txBody>
      </p:sp>
    </p:spTree>
    <p:extLst>
      <p:ext uri="{BB962C8B-B14F-4D97-AF65-F5344CB8AC3E}">
        <p14:creationId xmlns:p14="http://schemas.microsoft.com/office/powerpoint/2010/main" val="4110997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Autofit/>
          </a:bodyPr>
          <a:lstStyle/>
          <a:p>
            <a:r>
              <a:rPr lang="sk-SK" sz="3600" dirty="0"/>
              <a:t>Metóda riešenia incidentu</a:t>
            </a:r>
          </a:p>
        </p:txBody>
      </p:sp>
      <p:sp>
        <p:nvSpPr>
          <p:cNvPr id="3" name="Zástupný symbol pro obsah 2"/>
          <p:cNvSpPr>
            <a:spLocks noGrp="1"/>
          </p:cNvSpPr>
          <p:nvPr>
            <p:ph idx="1"/>
          </p:nvPr>
        </p:nvSpPr>
        <p:spPr>
          <a:xfrm>
            <a:off x="467544" y="1571612"/>
            <a:ext cx="8280919" cy="5072098"/>
          </a:xfrm>
        </p:spPr>
        <p:txBody>
          <a:bodyPr>
            <a:normAutofit/>
          </a:bodyPr>
          <a:lstStyle/>
          <a:p>
            <a:r>
              <a:rPr lang="sk-SK" sz="2400" dirty="0">
                <a:solidFill>
                  <a:schemeClr val="accent2">
                    <a:lumMod val="60000"/>
                    <a:lumOff val="40000"/>
                  </a:schemeClr>
                </a:solidFill>
                <a:latin typeface="+mj-lt"/>
              </a:rPr>
              <a:t>Podkladom diskusie nie je starostlivo spracovaný prípad, ale </a:t>
            </a:r>
            <a:r>
              <a:rPr lang="sk-SK" sz="2400" b="1" dirty="0">
                <a:solidFill>
                  <a:schemeClr val="accent2">
                    <a:lumMod val="60000"/>
                    <a:lumOff val="40000"/>
                  </a:schemeClr>
                </a:solidFill>
                <a:latin typeface="+mj-lt"/>
              </a:rPr>
              <a:t>iba krátka správa o určitej udalosti, v podniku, akési „torso prípadu“, ktoré U ústne sprostredkuje žiakom.</a:t>
            </a:r>
          </a:p>
          <a:p>
            <a:r>
              <a:rPr lang="sk-SK" sz="2400" dirty="0">
                <a:latin typeface="+mj-lt"/>
              </a:rPr>
              <a:t>Učiteľ predstavuje – </a:t>
            </a:r>
            <a:r>
              <a:rPr lang="sk-SK" sz="2400" b="1" dirty="0">
                <a:solidFill>
                  <a:schemeClr val="accent2">
                    <a:lumMod val="60000"/>
                    <a:lumOff val="40000"/>
                  </a:schemeClr>
                </a:solidFill>
                <a:latin typeface="+mj-lt"/>
              </a:rPr>
              <a:t>informačné centrum </a:t>
            </a:r>
            <a:r>
              <a:rPr lang="sk-SK" sz="2400" dirty="0">
                <a:latin typeface="+mj-lt"/>
              </a:rPr>
              <a:t>– žiaci kladú otázky učiteľovi, aby získali informácie, mohli problém riešiť.</a:t>
            </a:r>
          </a:p>
          <a:p>
            <a:r>
              <a:rPr lang="sk-SK" sz="2400" dirty="0">
                <a:latin typeface="+mj-lt"/>
              </a:rPr>
              <a:t>Po zbere ifnormácii formuluje sa podstata prípadu, diskusi a o príčinách situácie, navrhujú sa varianty riešenia.</a:t>
            </a:r>
          </a:p>
          <a:p>
            <a:endParaRPr lang="sk-SK" sz="2400" dirty="0">
              <a:latin typeface="+mj-lt"/>
            </a:endParaRPr>
          </a:p>
          <a:p>
            <a:endParaRPr lang="sk-SK" sz="2400" dirty="0">
              <a:latin typeface="+mj-lt"/>
            </a:endParaRPr>
          </a:p>
          <a:p>
            <a:endParaRPr lang="sk-SK" sz="2400" dirty="0"/>
          </a:p>
        </p:txBody>
      </p:sp>
    </p:spTree>
    <p:extLst>
      <p:ext uri="{BB962C8B-B14F-4D97-AF65-F5344CB8AC3E}">
        <p14:creationId xmlns:p14="http://schemas.microsoft.com/office/powerpoint/2010/main" val="1295623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E6DA-56FA-406D-8392-95B5D4F44A62}"/>
              </a:ext>
            </a:extLst>
          </p:cNvPr>
          <p:cNvSpPr>
            <a:spLocks noGrp="1"/>
          </p:cNvSpPr>
          <p:nvPr>
            <p:ph type="title"/>
          </p:nvPr>
        </p:nvSpPr>
        <p:spPr/>
        <p:txBody>
          <a:bodyPr>
            <a:normAutofit fontScale="90000"/>
          </a:bodyPr>
          <a:lstStyle/>
          <a:p>
            <a:r>
              <a:rPr lang="sk-SK" dirty="0"/>
              <a:t>Základné fázy pri riešení problem. prípadov podľa Maňáka</a:t>
            </a:r>
          </a:p>
        </p:txBody>
      </p:sp>
      <p:sp>
        <p:nvSpPr>
          <p:cNvPr id="3" name="Content Placeholder 2">
            <a:extLst>
              <a:ext uri="{FF2B5EF4-FFF2-40B4-BE49-F238E27FC236}">
                <a16:creationId xmlns:a16="http://schemas.microsoft.com/office/drawing/2014/main" id="{AD98B2B3-4540-4BEE-9CFF-85D3F9322417}"/>
              </a:ext>
            </a:extLst>
          </p:cNvPr>
          <p:cNvSpPr>
            <a:spLocks noGrp="1"/>
          </p:cNvSpPr>
          <p:nvPr>
            <p:ph idx="1"/>
          </p:nvPr>
        </p:nvSpPr>
        <p:spPr>
          <a:xfrm>
            <a:off x="457200" y="2060848"/>
            <a:ext cx="8229600" cy="4464496"/>
          </a:xfrm>
        </p:spPr>
        <p:txBody>
          <a:bodyPr>
            <a:normAutofit/>
          </a:bodyPr>
          <a:lstStyle/>
          <a:p>
            <a:pPr marL="514350" indent="-514350">
              <a:buFont typeface="+mj-lt"/>
              <a:buAutoNum type="arabicPeriod"/>
            </a:pPr>
            <a:r>
              <a:rPr lang="sk-SK" sz="2400" b="1" dirty="0">
                <a:solidFill>
                  <a:schemeClr val="accent2">
                    <a:lumMod val="60000"/>
                    <a:lumOff val="40000"/>
                  </a:schemeClr>
                </a:solidFill>
                <a:latin typeface="+mj-lt"/>
              </a:rPr>
              <a:t>Prezentácia prípadov </a:t>
            </a:r>
            <a:r>
              <a:rPr lang="sk-SK" sz="2400" dirty="0">
                <a:latin typeface="+mj-lt"/>
              </a:rPr>
              <a:t>(slovná, písomná, obrazová ...)</a:t>
            </a:r>
          </a:p>
          <a:p>
            <a:pPr marL="514350" indent="-514350">
              <a:buFont typeface="+mj-lt"/>
              <a:buAutoNum type="arabicPeriod" startAt="2"/>
            </a:pPr>
            <a:r>
              <a:rPr lang="sk-SK" sz="2400" b="1" dirty="0">
                <a:solidFill>
                  <a:schemeClr val="accent2">
                    <a:lumMod val="60000"/>
                    <a:lumOff val="40000"/>
                  </a:schemeClr>
                </a:solidFill>
                <a:latin typeface="+mj-lt"/>
              </a:rPr>
              <a:t>Získavania ďalších informácií </a:t>
            </a:r>
            <a:r>
              <a:rPr lang="sk-SK" sz="2400" dirty="0">
                <a:latin typeface="+mj-lt"/>
              </a:rPr>
              <a:t>( od učiteľa, z iných zdrojov ...)</a:t>
            </a:r>
          </a:p>
          <a:p>
            <a:pPr marL="514350" indent="-514350">
              <a:buFont typeface="+mj-lt"/>
              <a:buAutoNum type="arabicPeriod" startAt="3"/>
            </a:pPr>
            <a:r>
              <a:rPr lang="sk-SK" sz="2400" b="1" dirty="0">
                <a:solidFill>
                  <a:schemeClr val="accent2">
                    <a:lumMod val="60000"/>
                    <a:lumOff val="40000"/>
                  </a:schemeClr>
                </a:solidFill>
                <a:latin typeface="+mj-lt"/>
              </a:rPr>
              <a:t>Riešenie prípadu </a:t>
            </a:r>
            <a:r>
              <a:rPr lang="sk-SK" sz="2400" dirty="0">
                <a:latin typeface="+mj-lt"/>
              </a:rPr>
              <a:t>(individuálne, v skupine, v pléne, kombinovane)</a:t>
            </a:r>
          </a:p>
          <a:p>
            <a:pPr marL="0" indent="0">
              <a:buNone/>
            </a:pPr>
            <a:r>
              <a:rPr lang="sk-SK" sz="2400" b="1" dirty="0">
                <a:solidFill>
                  <a:schemeClr val="accent2">
                    <a:lumMod val="60000"/>
                    <a:lumOff val="40000"/>
                  </a:schemeClr>
                </a:solidFill>
                <a:latin typeface="+mj-lt"/>
              </a:rPr>
              <a:t>4. Rozbor variant riešení a diskusia</a:t>
            </a:r>
          </a:p>
          <a:p>
            <a:pPr marL="0" indent="0">
              <a:buNone/>
            </a:pPr>
            <a:r>
              <a:rPr lang="sk-SK" sz="2400" b="1" dirty="0">
                <a:solidFill>
                  <a:schemeClr val="accent2">
                    <a:lumMod val="60000"/>
                    <a:lumOff val="40000"/>
                  </a:schemeClr>
                </a:solidFill>
                <a:latin typeface="+mj-lt"/>
              </a:rPr>
              <a:t>5. Zhodnotenie výsledkov a zovšeobecnenie záverov, resp. konfrontácia s praxou</a:t>
            </a:r>
          </a:p>
        </p:txBody>
      </p:sp>
    </p:spTree>
    <p:extLst>
      <p:ext uri="{BB962C8B-B14F-4D97-AF65-F5344CB8AC3E}">
        <p14:creationId xmlns:p14="http://schemas.microsoft.com/office/powerpoint/2010/main" val="1413277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fontScale="90000"/>
          </a:bodyPr>
          <a:lstStyle/>
          <a:p>
            <a:r>
              <a:rPr lang="sk-SK" sz="3600" dirty="0">
                <a:effectLst/>
              </a:rPr>
              <a:t>Požiadavky na dobrú prípadovú štúdiu(Turek, 2005)</a:t>
            </a:r>
            <a:endParaRPr lang="sk-SK" sz="3600" dirty="0"/>
          </a:p>
        </p:txBody>
      </p:sp>
      <p:sp>
        <p:nvSpPr>
          <p:cNvPr id="3" name="Zástupný symbol pro obsah 2"/>
          <p:cNvSpPr>
            <a:spLocks noGrp="1"/>
          </p:cNvSpPr>
          <p:nvPr>
            <p:ph idx="1"/>
          </p:nvPr>
        </p:nvSpPr>
        <p:spPr>
          <a:xfrm>
            <a:off x="467544" y="1571612"/>
            <a:ext cx="8280919" cy="5072098"/>
          </a:xfrm>
        </p:spPr>
        <p:txBody>
          <a:bodyPr>
            <a:normAutofit fontScale="77500" lnSpcReduction="20000"/>
          </a:bodyPr>
          <a:lstStyle/>
          <a:p>
            <a:pPr marL="0" indent="0">
              <a:buNone/>
            </a:pPr>
            <a:r>
              <a:rPr lang="sk-SK" sz="2900" dirty="0">
                <a:effectLst/>
              </a:rPr>
              <a:t>Dobrá prípadová štúdia </a:t>
            </a:r>
          </a:p>
          <a:p>
            <a:r>
              <a:rPr lang="sk-SK" sz="2900" dirty="0">
                <a:solidFill>
                  <a:schemeClr val="accent2">
                    <a:lumMod val="60000"/>
                    <a:lumOff val="40000"/>
                  </a:schemeClr>
                </a:solidFill>
                <a:effectLst/>
              </a:rPr>
              <a:t>je vyrozprávanie nejakého príbehu-obsahuje zaujímavú zápletku, ktorá apeluje na skúsenosti azážitky žiakov;</a:t>
            </a:r>
          </a:p>
          <a:p>
            <a:r>
              <a:rPr lang="sk-SK" sz="2900" dirty="0">
                <a:solidFill>
                  <a:schemeClr val="accent2">
                    <a:lumMod val="60000"/>
                    <a:lumOff val="40000"/>
                  </a:schemeClr>
                </a:solidFill>
                <a:effectLst/>
              </a:rPr>
              <a:t>je zaujímavá, mala by vychádzať zreálneho života a mala by byť dramatická;</a:t>
            </a:r>
          </a:p>
          <a:p>
            <a:r>
              <a:rPr lang="sk-SK" sz="2900" dirty="0">
                <a:solidFill>
                  <a:schemeClr val="accent2">
                    <a:lumMod val="60000"/>
                    <a:lumOff val="40000"/>
                  </a:schemeClr>
                </a:solidFill>
                <a:effectLst/>
              </a:rPr>
              <a:t>opisuje prípad, ktorý sa stal vposledných piatich rokoch –mala by byť súčasná, aby bola motivujúcejšia;</a:t>
            </a:r>
          </a:p>
          <a:p>
            <a:r>
              <a:rPr lang="sk-SK" sz="2900" dirty="0">
                <a:solidFill>
                  <a:schemeClr val="accent2">
                    <a:lumMod val="60000"/>
                    <a:lumOff val="40000"/>
                  </a:schemeClr>
                </a:solidFill>
                <a:effectLst/>
              </a:rPr>
              <a:t>umožňuje empatiu s hlavnými postavami príbehu;</a:t>
            </a:r>
          </a:p>
          <a:p>
            <a:r>
              <a:rPr lang="sk-SK" sz="2900" dirty="0">
                <a:solidFill>
                  <a:schemeClr val="accent2">
                    <a:lumMod val="60000"/>
                    <a:lumOff val="40000"/>
                  </a:schemeClr>
                </a:solidFill>
                <a:effectLst/>
              </a:rPr>
              <a:t>obsahuje aj priamu reč, ktorá uľahčuje pochopenie aempatiu žiakov. Priama reč prípad oživuje, stáva sa realistickejšia adramatickejšia;</a:t>
            </a:r>
          </a:p>
          <a:p>
            <a:r>
              <a:rPr lang="sk-SK" sz="2900" dirty="0">
                <a:solidFill>
                  <a:schemeClr val="accent2">
                    <a:lumMod val="60000"/>
                    <a:lumOff val="40000"/>
                  </a:schemeClr>
                </a:solidFill>
                <a:effectLst/>
              </a:rPr>
              <a:t>je pre žiakov relevantná –prípad by mal obsahovať situácie, ktoré žiaci poznajú alebo sktorými sa stretnú abudú pre nich dôležité;</a:t>
            </a:r>
          </a:p>
          <a:p>
            <a:pPr marL="0" indent="0">
              <a:buNone/>
            </a:pPr>
            <a:endParaRPr lang="sk-SK" sz="2400" dirty="0">
              <a:latin typeface="+mj-lt"/>
            </a:endParaRPr>
          </a:p>
          <a:p>
            <a:endParaRPr lang="sk-SK" sz="2400" dirty="0"/>
          </a:p>
        </p:txBody>
      </p:sp>
    </p:spTree>
    <p:extLst>
      <p:ext uri="{BB962C8B-B14F-4D97-AF65-F5344CB8AC3E}">
        <p14:creationId xmlns:p14="http://schemas.microsoft.com/office/powerpoint/2010/main" val="3839859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endParaRPr lang="sk-SK" sz="3600" dirty="0"/>
          </a:p>
        </p:txBody>
      </p:sp>
      <p:sp>
        <p:nvSpPr>
          <p:cNvPr id="3" name="Zástupný symbol pro obsah 2"/>
          <p:cNvSpPr>
            <a:spLocks noGrp="1"/>
          </p:cNvSpPr>
          <p:nvPr>
            <p:ph idx="1"/>
          </p:nvPr>
        </p:nvSpPr>
        <p:spPr>
          <a:xfrm>
            <a:off x="467544" y="1571612"/>
            <a:ext cx="8280919" cy="5072098"/>
          </a:xfrm>
        </p:spPr>
        <p:txBody>
          <a:bodyPr>
            <a:normAutofit fontScale="77500" lnSpcReduction="20000"/>
          </a:bodyPr>
          <a:lstStyle/>
          <a:p>
            <a:r>
              <a:rPr lang="sk-SK" sz="2900" dirty="0">
                <a:solidFill>
                  <a:schemeClr val="accent2">
                    <a:lumMod val="60000"/>
                    <a:lumOff val="40000"/>
                  </a:schemeClr>
                </a:solidFill>
                <a:effectLst/>
              </a:rPr>
              <a:t>má mať jasné edukačné ciele. Učiteľ by mal vedieť odpovedať jednoznačne, presne a správne na otázky typu: Prečo použijem túto prípadovú štúdiu? Čo ňou chcem dosiahnuť u žiakov? Je táto prípadová štúdia pre všetkých primeraná? Nemožno použiť namiesto tejto prípadovej štúdiu inú, vhodnejšiu vyučovaciu metódu?</a:t>
            </a:r>
          </a:p>
          <a:p>
            <a:r>
              <a:rPr lang="sk-SK" sz="2900" dirty="0">
                <a:solidFill>
                  <a:schemeClr val="accent2">
                    <a:lumMod val="60000"/>
                    <a:lumOff val="40000"/>
                  </a:schemeClr>
                </a:solidFill>
                <a:effectLst/>
              </a:rPr>
              <a:t>provokuje konflikt – obsahuje kontroverzné názory, umožňuje žiakom súhlasiť alebo nesúhlasiť sinými názormi;</a:t>
            </a:r>
          </a:p>
          <a:p>
            <a:r>
              <a:rPr lang="sk-SK" sz="2900" dirty="0">
                <a:solidFill>
                  <a:schemeClr val="accent2">
                    <a:lumMod val="60000"/>
                    <a:lumOff val="40000"/>
                  </a:schemeClr>
                </a:solidFill>
                <a:effectLst/>
              </a:rPr>
              <a:t>vyžaduje rozhodovanie žiakov;</a:t>
            </a:r>
          </a:p>
          <a:p>
            <a:r>
              <a:rPr lang="sk-SK" sz="2900" dirty="0">
                <a:solidFill>
                  <a:schemeClr val="accent2">
                    <a:lumMod val="60000"/>
                    <a:lumOff val="40000"/>
                  </a:schemeClr>
                </a:solidFill>
                <a:effectLst/>
              </a:rPr>
              <a:t>umožňuje zovšeobecnenie;</a:t>
            </a:r>
          </a:p>
          <a:p>
            <a:r>
              <a:rPr lang="sk-SK" sz="2900" dirty="0">
                <a:solidFill>
                  <a:schemeClr val="accent2">
                    <a:lumMod val="60000"/>
                    <a:lumOff val="40000"/>
                  </a:schemeClr>
                </a:solidFill>
                <a:effectLst/>
              </a:rPr>
              <a:t>je krátka (max. 2 strany, dĺžka realizácie nie viac ako 20 minút), avšak opis prípadu by mal byť dostatočne dlhý na prezentovanie všetkých dôležitých informácií, ale nemal by vyvolávať nepozornosť a nudu.</a:t>
            </a:r>
            <a:endParaRPr lang="sk-SK" sz="2900" dirty="0">
              <a:solidFill>
                <a:schemeClr val="accent2">
                  <a:lumMod val="60000"/>
                  <a:lumOff val="40000"/>
                </a:schemeClr>
              </a:solidFill>
            </a:endParaRPr>
          </a:p>
          <a:p>
            <a:pPr marL="0" indent="0">
              <a:buNone/>
            </a:pPr>
            <a:endParaRPr lang="sk-SK" sz="2400" dirty="0">
              <a:latin typeface="+mj-lt"/>
            </a:endParaRPr>
          </a:p>
          <a:p>
            <a:endParaRPr lang="sk-SK" sz="2400" dirty="0"/>
          </a:p>
        </p:txBody>
      </p:sp>
    </p:spTree>
    <p:extLst>
      <p:ext uri="{BB962C8B-B14F-4D97-AF65-F5344CB8AC3E}">
        <p14:creationId xmlns:p14="http://schemas.microsoft.com/office/powerpoint/2010/main" val="2104546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17392C-473C-45D0-96F6-41CF8F9585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421" y="4221088"/>
            <a:ext cx="2699792" cy="1518633"/>
          </a:xfrm>
          <a:prstGeom prst="rect">
            <a:avLst/>
          </a:prstGeom>
          <a:ln>
            <a:noFill/>
          </a:ln>
          <a:effectLst>
            <a:softEdge rad="112500"/>
          </a:effectLst>
        </p:spPr>
      </p:pic>
      <p:sp>
        <p:nvSpPr>
          <p:cNvPr id="2" name="Nadpis 1"/>
          <p:cNvSpPr>
            <a:spLocks noGrp="1"/>
          </p:cNvSpPr>
          <p:nvPr>
            <p:ph type="title"/>
          </p:nvPr>
        </p:nvSpPr>
        <p:spPr>
          <a:xfrm>
            <a:off x="465560" y="214290"/>
            <a:ext cx="7772400" cy="1042974"/>
          </a:xfrm>
        </p:spPr>
        <p:txBody>
          <a:bodyPr>
            <a:normAutofit/>
          </a:bodyPr>
          <a:lstStyle/>
          <a:p>
            <a:r>
              <a:rPr lang="sk-SK" sz="3600" dirty="0"/>
              <a:t>Inscenačné metódy</a:t>
            </a:r>
          </a:p>
        </p:txBody>
      </p:sp>
      <p:sp>
        <p:nvSpPr>
          <p:cNvPr id="3" name="Zástupný symbol pro obsah 2"/>
          <p:cNvSpPr>
            <a:spLocks noGrp="1"/>
          </p:cNvSpPr>
          <p:nvPr>
            <p:ph idx="1"/>
          </p:nvPr>
        </p:nvSpPr>
        <p:spPr>
          <a:xfrm>
            <a:off x="467544" y="1571612"/>
            <a:ext cx="8568952" cy="5072098"/>
          </a:xfrm>
        </p:spPr>
        <p:txBody>
          <a:bodyPr>
            <a:normAutofit/>
          </a:bodyPr>
          <a:lstStyle/>
          <a:p>
            <a:pPr marL="0" indent="0">
              <a:buNone/>
            </a:pPr>
            <a:r>
              <a:rPr lang="sk-SK" sz="2400" dirty="0">
                <a:latin typeface="+mj-lt"/>
              </a:rPr>
              <a:t>Podstata  - </a:t>
            </a:r>
            <a:r>
              <a:rPr lang="sk-SK" sz="2400" dirty="0">
                <a:solidFill>
                  <a:schemeClr val="accent2">
                    <a:lumMod val="60000"/>
                    <a:lumOff val="40000"/>
                  </a:schemeClr>
                </a:solidFill>
                <a:latin typeface="+mj-lt"/>
              </a:rPr>
              <a:t>k sociálnemu učeniu dochádza v modelových situáciách, ktoré stvárňujú samotní žiaci. Žiaci musia zinscenovať určitú situáciu. Potom sa v diskusii pokúsia nájsť východisko zo situácie, t.j. nájsť riešenie problému. </a:t>
            </a:r>
          </a:p>
          <a:p>
            <a:pPr marL="0" indent="0">
              <a:buNone/>
            </a:pPr>
            <a:endParaRPr lang="sk-SK" sz="2400" dirty="0">
              <a:latin typeface="+mj-lt"/>
            </a:endParaRPr>
          </a:p>
          <a:p>
            <a:endParaRPr lang="sk-SK" sz="2400" dirty="0"/>
          </a:p>
        </p:txBody>
      </p:sp>
      <p:pic>
        <p:nvPicPr>
          <p:cNvPr id="5" name="Picture 4">
            <a:extLst>
              <a:ext uri="{FF2B5EF4-FFF2-40B4-BE49-F238E27FC236}">
                <a16:creationId xmlns:a16="http://schemas.microsoft.com/office/drawing/2014/main" id="{2B579A7E-3C48-469E-AFE7-802CDDBA4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274" y="3140968"/>
            <a:ext cx="5250160" cy="3937620"/>
          </a:xfrm>
          <a:prstGeom prst="rect">
            <a:avLst/>
          </a:prstGeom>
          <a:ln>
            <a:noFill/>
          </a:ln>
          <a:effectLst>
            <a:softEdge rad="112500"/>
          </a:effectLst>
        </p:spPr>
      </p:pic>
    </p:spTree>
    <p:extLst>
      <p:ext uri="{BB962C8B-B14F-4D97-AF65-F5344CB8AC3E}">
        <p14:creationId xmlns:p14="http://schemas.microsoft.com/office/powerpoint/2010/main" val="476817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r>
              <a:rPr lang="sk-SK" sz="3600" dirty="0"/>
              <a:t>Priebeh realizácie inscenácie</a:t>
            </a:r>
          </a:p>
        </p:txBody>
      </p:sp>
      <p:sp>
        <p:nvSpPr>
          <p:cNvPr id="3" name="Zástupný symbol pro obsah 2"/>
          <p:cNvSpPr>
            <a:spLocks noGrp="1"/>
          </p:cNvSpPr>
          <p:nvPr>
            <p:ph idx="1"/>
          </p:nvPr>
        </p:nvSpPr>
        <p:spPr>
          <a:xfrm>
            <a:off x="467544" y="1988840"/>
            <a:ext cx="8496944" cy="4654870"/>
          </a:xfrm>
        </p:spPr>
        <p:txBody>
          <a:bodyPr>
            <a:normAutofit lnSpcReduction="10000"/>
          </a:bodyPr>
          <a:lstStyle/>
          <a:p>
            <a:pPr marL="514350" indent="-514350">
              <a:buFont typeface="+mj-lt"/>
              <a:buAutoNum type="arabicPeriod"/>
            </a:pPr>
            <a:r>
              <a:rPr lang="sk-SK" b="1" dirty="0">
                <a:solidFill>
                  <a:schemeClr val="accent2">
                    <a:lumMod val="60000"/>
                    <a:lumOff val="40000"/>
                  </a:schemeClr>
                </a:solidFill>
                <a:latin typeface="+mj-lt"/>
              </a:rPr>
              <a:t>Príprava inscenácie</a:t>
            </a:r>
            <a:r>
              <a:rPr lang="sk-SK" b="1" dirty="0">
                <a:latin typeface="+mj-lt"/>
              </a:rPr>
              <a:t>. </a:t>
            </a:r>
            <a:r>
              <a:rPr lang="sk-SK" sz="2400" dirty="0">
                <a:latin typeface="+mj-lt"/>
              </a:rPr>
              <a:t>Ide o náročnú úlohu, ktorá zahrňuje stanovenie cieľa, konkrétneho obsahu, časového plánu, postupu pri inscenácii. </a:t>
            </a:r>
            <a:endParaRPr lang="sk-SK" sz="2400" b="1" dirty="0">
              <a:latin typeface="+mj-lt"/>
            </a:endParaRPr>
          </a:p>
          <a:p>
            <a:pPr marL="514350" indent="-514350">
              <a:buFont typeface="+mj-lt"/>
              <a:buAutoNum type="arabicPeriod"/>
            </a:pPr>
            <a:r>
              <a:rPr lang="sk-SK" b="1" dirty="0">
                <a:solidFill>
                  <a:schemeClr val="accent2">
                    <a:lumMod val="60000"/>
                    <a:lumOff val="40000"/>
                  </a:schemeClr>
                </a:solidFill>
                <a:latin typeface="+mj-lt"/>
              </a:rPr>
              <a:t>Realizácia inscenácie. </a:t>
            </a:r>
            <a:r>
              <a:rPr lang="sk-SK" sz="2400" dirty="0">
                <a:latin typeface="+mj-lt"/>
              </a:rPr>
              <a:t>Potrebné je oboznámiť žiakov s rolami, prebieha stvárnenie situácie žiakmi. </a:t>
            </a:r>
            <a:endParaRPr lang="sk-SK" sz="2400" b="1" dirty="0">
              <a:latin typeface="+mj-lt"/>
            </a:endParaRPr>
          </a:p>
          <a:p>
            <a:pPr marL="514350" indent="-514350">
              <a:buFont typeface="+mj-lt"/>
              <a:buAutoNum type="arabicPeriod"/>
            </a:pPr>
            <a:r>
              <a:rPr lang="sk-SK" b="1" dirty="0">
                <a:solidFill>
                  <a:schemeClr val="accent2">
                    <a:lumMod val="60000"/>
                    <a:lumOff val="40000"/>
                  </a:schemeClr>
                </a:solidFill>
                <a:latin typeface="+mj-lt"/>
              </a:rPr>
              <a:t>Hodnotenie inscenácie. </a:t>
            </a:r>
            <a:r>
              <a:rPr lang="sk-SK" sz="2400" dirty="0">
                <a:latin typeface="+mj-lt"/>
              </a:rPr>
              <a:t>Je potrebné vykonať bezprostredne po ukončení inscenácie. Dôležité je, aby hodnotenie výkonov realizoval učiteľ taktne. Hodnotenie môže prebiehať frontálne v diskusii, v skupinách pomocou pripravených otázok, videozáznamu a pod. </a:t>
            </a:r>
          </a:p>
          <a:p>
            <a:pPr marL="0" indent="0">
              <a:buNone/>
            </a:pPr>
            <a:endParaRPr lang="sk-SK" sz="2400" dirty="0">
              <a:latin typeface="+mj-lt"/>
            </a:endParaRPr>
          </a:p>
          <a:p>
            <a:endParaRPr lang="sk-SK" sz="2400" dirty="0"/>
          </a:p>
        </p:txBody>
      </p:sp>
    </p:spTree>
    <p:extLst>
      <p:ext uri="{BB962C8B-B14F-4D97-AF65-F5344CB8AC3E}">
        <p14:creationId xmlns:p14="http://schemas.microsoft.com/office/powerpoint/2010/main" val="213371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r>
              <a:rPr lang="sk-SK" sz="3600" dirty="0"/>
              <a:t>Príklad - situácia</a:t>
            </a:r>
          </a:p>
        </p:txBody>
      </p:sp>
      <p:sp>
        <p:nvSpPr>
          <p:cNvPr id="3" name="Zástupný symbol pro obsah 2"/>
          <p:cNvSpPr>
            <a:spLocks noGrp="1"/>
          </p:cNvSpPr>
          <p:nvPr>
            <p:ph idx="1"/>
          </p:nvPr>
        </p:nvSpPr>
        <p:spPr>
          <a:xfrm>
            <a:off x="467544" y="1556792"/>
            <a:ext cx="8496944" cy="5086918"/>
          </a:xfrm>
        </p:spPr>
        <p:txBody>
          <a:bodyPr>
            <a:normAutofit fontScale="92500" lnSpcReduction="20000"/>
          </a:bodyPr>
          <a:lstStyle/>
          <a:p>
            <a:r>
              <a:rPr lang="sk-SK" sz="2600" dirty="0">
                <a:solidFill>
                  <a:schemeClr val="accent2">
                    <a:lumMod val="60000"/>
                    <a:lumOff val="40000"/>
                  </a:schemeClr>
                </a:solidFill>
                <a:latin typeface="+mj-lt"/>
              </a:rPr>
              <a:t>Do kolektívu 7.B triedy na ZŠ prišiel pred dvoma mesiacmi Tomáš. Jeho rodičia sa museli z pracovných dôvodov presťahovať do iného mesta. Psychológ školy pozval na stretnutie rodičov Tomáša kvôli opakujúcim sa výchovným problémom. Tomáš nechodí na vyučovanie načas, na hodine sústavne vyrušuje, nenosí si potrebné pomôcky, hreší, ničí školský majetok, fyzicky ubližuje ostatným spolužiakom. Na stretnutie prišli rodičia spolu s Tomášom, ktorí so psychológom školy vedú búrlivú diskusiu.</a:t>
            </a:r>
          </a:p>
          <a:p>
            <a:endParaRPr lang="sk-SK" dirty="0">
              <a:solidFill>
                <a:schemeClr val="accent2">
                  <a:lumMod val="60000"/>
                  <a:lumOff val="40000"/>
                </a:schemeClr>
              </a:solidFill>
              <a:latin typeface="+mj-lt"/>
            </a:endParaRPr>
          </a:p>
          <a:p>
            <a:pPr marL="0" indent="0">
              <a:buNone/>
            </a:pPr>
            <a:r>
              <a:rPr lang="sk-SK" dirty="0">
                <a:latin typeface="+mj-lt"/>
              </a:rPr>
              <a:t>Úloha: Stvárnite situáciu, vžite sa do jednotlivých rol, - matky, otca, učiteľa a pokúste sa ju vyriešiť.. </a:t>
            </a:r>
          </a:p>
          <a:p>
            <a:endParaRPr lang="sk-SK" sz="2600" dirty="0"/>
          </a:p>
        </p:txBody>
      </p:sp>
    </p:spTree>
    <p:extLst>
      <p:ext uri="{BB962C8B-B14F-4D97-AF65-F5344CB8AC3E}">
        <p14:creationId xmlns:p14="http://schemas.microsoft.com/office/powerpoint/2010/main" val="1881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5560" y="214290"/>
            <a:ext cx="7772400" cy="1042974"/>
          </a:xfrm>
        </p:spPr>
        <p:txBody>
          <a:bodyPr>
            <a:normAutofit/>
          </a:bodyPr>
          <a:lstStyle/>
          <a:p>
            <a:r>
              <a:rPr lang="sk-SK" sz="3600" dirty="0"/>
              <a:t>Druhy inscenácie</a:t>
            </a:r>
          </a:p>
        </p:txBody>
      </p:sp>
      <p:sp>
        <p:nvSpPr>
          <p:cNvPr id="3" name="Zástupný symbol pro obsah 2"/>
          <p:cNvSpPr>
            <a:spLocks noGrp="1"/>
          </p:cNvSpPr>
          <p:nvPr>
            <p:ph idx="1"/>
          </p:nvPr>
        </p:nvSpPr>
        <p:spPr>
          <a:xfrm>
            <a:off x="467544" y="1988840"/>
            <a:ext cx="8496944" cy="4654870"/>
          </a:xfrm>
        </p:spPr>
        <p:txBody>
          <a:bodyPr>
            <a:normAutofit fontScale="92500" lnSpcReduction="10000"/>
          </a:bodyPr>
          <a:lstStyle/>
          <a:p>
            <a:r>
              <a:rPr lang="sk-SK" b="1" dirty="0">
                <a:solidFill>
                  <a:schemeClr val="accent2">
                    <a:lumMod val="60000"/>
                    <a:lumOff val="40000"/>
                  </a:schemeClr>
                </a:solidFill>
              </a:rPr>
              <a:t>Štruktúrovaná inscenácia </a:t>
            </a:r>
            <a:r>
              <a:rPr lang="sk-SK" sz="2600" dirty="0"/>
              <a:t>má dopredu premyslený dej, pripravený scenár napr. s podrobným popisom situácie, replík pre jednotlivé roly a pod. Učiteľ je v danom prípade tzv. režisér, ktorý má na starosti prípravu a priebeh celej inscenácie. Žiaci sú tzv. hercami, ktorým poskytuje učiteľ potrebné inštrukcie. </a:t>
            </a:r>
          </a:p>
          <a:p>
            <a:r>
              <a:rPr lang="sk-SK" b="1" dirty="0">
                <a:solidFill>
                  <a:schemeClr val="accent2">
                    <a:lumMod val="60000"/>
                    <a:lumOff val="40000"/>
                  </a:schemeClr>
                </a:solidFill>
              </a:rPr>
              <a:t>Pri neštruktúrovanej inscenácii </a:t>
            </a:r>
            <a:r>
              <a:rPr lang="sk-SK" sz="2600" dirty="0"/>
              <a:t>učiteľ oboznámi žiakov iba s počiatočnou situáciou, bez charakteristiky jednotlivých rolí. Neexistuje dopredu pripravený scenár. Neštruktúrovanú inscenáciu sa odporúča využívať až v prípade, keď majú žiaci skúsenosti so štruktúrovanou inscenáciou. </a:t>
            </a:r>
          </a:p>
        </p:txBody>
      </p:sp>
    </p:spTree>
    <p:extLst>
      <p:ext uri="{BB962C8B-B14F-4D97-AF65-F5344CB8AC3E}">
        <p14:creationId xmlns:p14="http://schemas.microsoft.com/office/powerpoint/2010/main" val="207177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AFEDA5-5D43-4D1F-89E4-6C583E5BAE2F}"/>
              </a:ext>
            </a:extLst>
          </p:cNvPr>
          <p:cNvSpPr>
            <a:spLocks noGrp="1"/>
          </p:cNvSpPr>
          <p:nvPr>
            <p:ph type="title"/>
          </p:nvPr>
        </p:nvSpPr>
        <p:spPr/>
        <p:txBody>
          <a:bodyPr/>
          <a:lstStyle/>
          <a:p>
            <a:pPr eaLnBrk="1" fontAlgn="auto" hangingPunct="1">
              <a:spcAft>
                <a:spcPts val="0"/>
              </a:spcAft>
              <a:defRPr/>
            </a:pPr>
            <a:endParaRPr lang="sk-SK" dirty="0"/>
          </a:p>
        </p:txBody>
      </p:sp>
      <p:sp>
        <p:nvSpPr>
          <p:cNvPr id="4" name="Content Placeholder 3">
            <a:extLst>
              <a:ext uri="{FF2B5EF4-FFF2-40B4-BE49-F238E27FC236}">
                <a16:creationId xmlns:a16="http://schemas.microsoft.com/office/drawing/2014/main" id="{20C3EBD6-5CA3-42CB-87AA-A09B7D70F2E8}"/>
              </a:ext>
            </a:extLst>
          </p:cNvPr>
          <p:cNvSpPr>
            <a:spLocks noGrp="1"/>
          </p:cNvSpPr>
          <p:nvPr>
            <p:ph sz="half" idx="1"/>
          </p:nvPr>
        </p:nvSpPr>
        <p:spPr>
          <a:xfrm>
            <a:off x="251520" y="1628800"/>
            <a:ext cx="8712968" cy="4525963"/>
          </a:xfrm>
        </p:spPr>
        <p:txBody>
          <a:bodyPr/>
          <a:lstStyle/>
          <a:p>
            <a:pPr marL="0" indent="0">
              <a:buNone/>
            </a:pPr>
            <a:r>
              <a:rPr lang="sk-SK" dirty="0"/>
              <a:t>Podstata AM:</a:t>
            </a:r>
          </a:p>
          <a:p>
            <a:endParaRPr lang="sk-SK" dirty="0">
              <a:solidFill>
                <a:schemeClr val="accent2"/>
              </a:solidFill>
            </a:endParaRPr>
          </a:p>
          <a:p>
            <a:r>
              <a:rPr lang="en-US" dirty="0">
                <a:solidFill>
                  <a:schemeClr val="accent2"/>
                </a:solidFill>
              </a:rPr>
              <a:t>je </a:t>
            </a:r>
            <a:r>
              <a:rPr lang="en-US" dirty="0" err="1">
                <a:solidFill>
                  <a:schemeClr val="accent2"/>
                </a:solidFill>
              </a:rPr>
              <a:t>plánovať</a:t>
            </a:r>
            <a:r>
              <a:rPr lang="en-US" dirty="0">
                <a:solidFill>
                  <a:schemeClr val="accent2"/>
                </a:solidFill>
              </a:rPr>
              <a:t>, </a:t>
            </a:r>
            <a:r>
              <a:rPr lang="en-US" dirty="0" err="1">
                <a:solidFill>
                  <a:schemeClr val="accent2"/>
                </a:solidFill>
              </a:rPr>
              <a:t>organizovať</a:t>
            </a:r>
            <a:r>
              <a:rPr lang="en-US" dirty="0">
                <a:solidFill>
                  <a:schemeClr val="accent2"/>
                </a:solidFill>
              </a:rPr>
              <a:t> a </a:t>
            </a:r>
            <a:r>
              <a:rPr lang="en-US" dirty="0" err="1">
                <a:solidFill>
                  <a:schemeClr val="accent2"/>
                </a:solidFill>
              </a:rPr>
              <a:t>riadiť</a:t>
            </a:r>
            <a:r>
              <a:rPr lang="en-US" dirty="0">
                <a:solidFill>
                  <a:schemeClr val="accent2"/>
                </a:solidFill>
              </a:rPr>
              <a:t> </a:t>
            </a:r>
            <a:r>
              <a:rPr lang="en-US" dirty="0" err="1">
                <a:solidFill>
                  <a:schemeClr val="accent2"/>
                </a:solidFill>
              </a:rPr>
              <a:t>vyučovací</a:t>
            </a:r>
            <a:r>
              <a:rPr lang="en-US" dirty="0">
                <a:solidFill>
                  <a:schemeClr val="accent2"/>
                </a:solidFill>
              </a:rPr>
              <a:t> </a:t>
            </a:r>
            <a:r>
              <a:rPr lang="en-US" dirty="0" err="1">
                <a:solidFill>
                  <a:schemeClr val="accent2"/>
                </a:solidFill>
              </a:rPr>
              <a:t>proces</a:t>
            </a:r>
            <a:r>
              <a:rPr lang="en-US" dirty="0">
                <a:solidFill>
                  <a:schemeClr val="accent2"/>
                </a:solidFill>
              </a:rPr>
              <a:t> </a:t>
            </a:r>
            <a:r>
              <a:rPr lang="en-US" dirty="0" err="1">
                <a:solidFill>
                  <a:schemeClr val="accent2"/>
                </a:solidFill>
              </a:rPr>
              <a:t>tak</a:t>
            </a:r>
            <a:r>
              <a:rPr lang="en-US" dirty="0">
                <a:solidFill>
                  <a:schemeClr val="accent2"/>
                </a:solidFill>
              </a:rPr>
              <a:t>, aby k </a:t>
            </a:r>
            <a:r>
              <a:rPr lang="en-US" dirty="0" err="1">
                <a:solidFill>
                  <a:schemeClr val="accent2"/>
                </a:solidFill>
              </a:rPr>
              <a:t>osvojovaniu</a:t>
            </a:r>
            <a:r>
              <a:rPr lang="en-US" dirty="0">
                <a:solidFill>
                  <a:schemeClr val="accent2"/>
                </a:solidFill>
              </a:rPr>
              <a:t> </a:t>
            </a:r>
            <a:r>
              <a:rPr lang="en-US" dirty="0" err="1">
                <a:solidFill>
                  <a:schemeClr val="accent2"/>
                </a:solidFill>
              </a:rPr>
              <a:t>vedomostí</a:t>
            </a:r>
            <a:r>
              <a:rPr lang="en-US" dirty="0">
                <a:solidFill>
                  <a:schemeClr val="accent2"/>
                </a:solidFill>
              </a:rPr>
              <a:t>, </a:t>
            </a:r>
            <a:r>
              <a:rPr lang="en-US" dirty="0" err="1">
                <a:solidFill>
                  <a:schemeClr val="accent2"/>
                </a:solidFill>
              </a:rPr>
              <a:t>zručností</a:t>
            </a:r>
            <a:r>
              <a:rPr lang="en-US" dirty="0">
                <a:solidFill>
                  <a:schemeClr val="accent2"/>
                </a:solidFill>
              </a:rPr>
              <a:t>, </a:t>
            </a:r>
            <a:r>
              <a:rPr lang="en-US" dirty="0" err="1">
                <a:solidFill>
                  <a:schemeClr val="accent2"/>
                </a:solidFill>
              </a:rPr>
              <a:t>postojov</a:t>
            </a:r>
            <a:r>
              <a:rPr lang="en-US" dirty="0">
                <a:solidFill>
                  <a:schemeClr val="accent2"/>
                </a:solidFill>
              </a:rPr>
              <a:t> a </a:t>
            </a:r>
            <a:r>
              <a:rPr lang="en-US" dirty="0" err="1">
                <a:solidFill>
                  <a:schemeClr val="accent2"/>
                </a:solidFill>
              </a:rPr>
              <a:t>hodnôt</a:t>
            </a:r>
            <a:r>
              <a:rPr lang="en-US" dirty="0">
                <a:solidFill>
                  <a:schemeClr val="accent2"/>
                </a:solidFill>
              </a:rPr>
              <a:t> </a:t>
            </a:r>
            <a:r>
              <a:rPr lang="en-US" dirty="0" err="1">
                <a:solidFill>
                  <a:schemeClr val="accent2"/>
                </a:solidFill>
              </a:rPr>
              <a:t>dochádzalo</a:t>
            </a:r>
            <a:r>
              <a:rPr lang="en-US" dirty="0">
                <a:solidFill>
                  <a:schemeClr val="accent2"/>
                </a:solidFill>
              </a:rPr>
              <a:t> </a:t>
            </a:r>
            <a:r>
              <a:rPr lang="en-US" dirty="0" err="1">
                <a:solidFill>
                  <a:schemeClr val="accent2"/>
                </a:solidFill>
              </a:rPr>
              <a:t>prevažne</a:t>
            </a:r>
            <a:r>
              <a:rPr lang="en-US" dirty="0">
                <a:solidFill>
                  <a:schemeClr val="accent2"/>
                </a:solidFill>
              </a:rPr>
              <a:t> </a:t>
            </a:r>
            <a:r>
              <a:rPr lang="en-US" dirty="0" err="1">
                <a:solidFill>
                  <a:schemeClr val="accent2"/>
                </a:solidFill>
              </a:rPr>
              <a:t>prostredníctvom</a:t>
            </a:r>
            <a:r>
              <a:rPr lang="en-US" dirty="0">
                <a:solidFill>
                  <a:schemeClr val="accent2"/>
                </a:solidFill>
              </a:rPr>
              <a:t> </a:t>
            </a:r>
            <a:r>
              <a:rPr lang="en-US" dirty="0" err="1">
                <a:solidFill>
                  <a:schemeClr val="accent2"/>
                </a:solidFill>
              </a:rPr>
              <a:t>vlastnej</a:t>
            </a:r>
            <a:r>
              <a:rPr lang="en-US" dirty="0">
                <a:solidFill>
                  <a:schemeClr val="accent2"/>
                </a:solidFill>
              </a:rPr>
              <a:t> </a:t>
            </a:r>
            <a:r>
              <a:rPr lang="en-US" dirty="0" err="1">
                <a:solidFill>
                  <a:schemeClr val="accent2"/>
                </a:solidFill>
              </a:rPr>
              <a:t>poznávacej</a:t>
            </a:r>
            <a:r>
              <a:rPr lang="en-US" dirty="0">
                <a:solidFill>
                  <a:schemeClr val="accent2"/>
                </a:solidFill>
              </a:rPr>
              <a:t> </a:t>
            </a:r>
            <a:r>
              <a:rPr lang="en-US" dirty="0" err="1">
                <a:solidFill>
                  <a:schemeClr val="accent2"/>
                </a:solidFill>
              </a:rPr>
              <a:t>činnosti</a:t>
            </a:r>
            <a:r>
              <a:rPr lang="en-US" dirty="0">
                <a:solidFill>
                  <a:schemeClr val="accent2"/>
                </a:solidFill>
              </a:rPr>
              <a:t> </a:t>
            </a:r>
            <a:r>
              <a:rPr lang="en-US" dirty="0" err="1">
                <a:solidFill>
                  <a:schemeClr val="accent2"/>
                </a:solidFill>
              </a:rPr>
              <a:t>žiakov</a:t>
            </a:r>
            <a:r>
              <a:rPr lang="en-US" dirty="0">
                <a:solidFill>
                  <a:schemeClr val="accent2"/>
                </a:solidFill>
              </a:rPr>
              <a:t>.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BB3C-0510-42B2-848B-3F1DD6312CE3}"/>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9B7EC02F-F64E-435F-9A99-70F21E2C7973}"/>
              </a:ext>
            </a:extLst>
          </p:cNvPr>
          <p:cNvSpPr>
            <a:spLocks noGrp="1"/>
          </p:cNvSpPr>
          <p:nvPr>
            <p:ph idx="1"/>
          </p:nvPr>
        </p:nvSpPr>
        <p:spPr>
          <a:xfrm>
            <a:off x="457200" y="1600200"/>
            <a:ext cx="7427168" cy="4525963"/>
          </a:xfrm>
        </p:spPr>
        <p:txBody>
          <a:bodyPr/>
          <a:lstStyle/>
          <a:p>
            <a:pPr marL="0" indent="0" algn="ctr">
              <a:buNone/>
            </a:pPr>
            <a:r>
              <a:rPr lang="sk-SK" dirty="0">
                <a:solidFill>
                  <a:schemeClr val="accent2"/>
                </a:solidFill>
              </a:rPr>
              <a:t>1-2-Všetci</a:t>
            </a:r>
          </a:p>
          <a:p>
            <a:pPr marL="0" indent="0" algn="ctr">
              <a:buNone/>
            </a:pPr>
            <a:r>
              <a:rPr lang="sk-SK" dirty="0">
                <a:solidFill>
                  <a:schemeClr val="accent2"/>
                </a:solidFill>
              </a:rPr>
              <a:t>(ang. Think-Pair-Share, nem. 1-2-Alle)</a:t>
            </a:r>
            <a:endParaRPr lang="en-US" dirty="0">
              <a:solidFill>
                <a:schemeClr val="accent2"/>
              </a:solidFill>
            </a:endParaRPr>
          </a:p>
        </p:txBody>
      </p:sp>
      <p:pic>
        <p:nvPicPr>
          <p:cNvPr id="4" name="Picture 4">
            <a:extLst>
              <a:ext uri="{FF2B5EF4-FFF2-40B4-BE49-F238E27FC236}">
                <a16:creationId xmlns:a16="http://schemas.microsoft.com/office/drawing/2014/main" id="{6AA91134-56EC-4007-BCFA-2C90499C7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780928"/>
            <a:ext cx="2970337" cy="38477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444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6B59-C108-4605-A870-1117C5133E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3228AF-D4E6-4D1C-B686-699C5CB38BE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8BA7407-8006-4EE4-A8F1-012471C111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0212" y="114300"/>
            <a:ext cx="5743575" cy="6629400"/>
          </a:xfrm>
          <a:prstGeom prst="rect">
            <a:avLst/>
          </a:prstGeom>
          <a:ln>
            <a:noFill/>
          </a:ln>
          <a:effectLst>
            <a:softEdge rad="112500"/>
          </a:effectLst>
        </p:spPr>
      </p:pic>
    </p:spTree>
    <p:extLst>
      <p:ext uri="{BB962C8B-B14F-4D97-AF65-F5344CB8AC3E}">
        <p14:creationId xmlns:p14="http://schemas.microsoft.com/office/powerpoint/2010/main" val="3396138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9">
            <a:extLst>
              <a:ext uri="{FF2B5EF4-FFF2-40B4-BE49-F238E27FC236}">
                <a16:creationId xmlns:a16="http://schemas.microsoft.com/office/drawing/2014/main" id="{7A4290B2-75F9-401D-9333-F4EDC3E8B951}"/>
              </a:ext>
            </a:extLst>
          </p:cNvPr>
          <p:cNvSpPr txBox="1">
            <a:spLocks noGrp="1"/>
          </p:cNvSpPr>
          <p:nvPr>
            <p:ph type="body" idx="4294967295"/>
          </p:nvPr>
        </p:nvSpPr>
        <p:spPr>
          <a:xfrm>
            <a:off x="457200" y="1600200"/>
            <a:ext cx="8229600" cy="1303338"/>
          </a:xfrm>
        </p:spPr>
        <p:txBody>
          <a:bodyPr anchorCtr="1"/>
          <a:lstStyle/>
          <a:p>
            <a:pPr marL="0" indent="0" algn="ctr" eaLnBrk="1" fontAlgn="auto" hangingPunct="1">
              <a:buFont typeface="Arial" pitchFamily="34"/>
              <a:buNone/>
              <a:defRPr/>
            </a:pPr>
            <a:r>
              <a:rPr b="1" dirty="0" err="1">
                <a:solidFill>
                  <a:srgbClr val="FFC000"/>
                </a:solidFill>
              </a:rPr>
              <a:t>Kontrola</a:t>
            </a:r>
            <a:r>
              <a:rPr b="1" dirty="0">
                <a:solidFill>
                  <a:srgbClr val="FFC000"/>
                </a:solidFill>
              </a:rPr>
              <a:t> s </a:t>
            </a:r>
            <a:r>
              <a:rPr b="1" dirty="0" err="1">
                <a:solidFill>
                  <a:srgbClr val="FFC000"/>
                </a:solidFill>
              </a:rPr>
              <a:t>partnerom</a:t>
            </a:r>
            <a:endParaRPr b="1" dirty="0">
              <a:solidFill>
                <a:srgbClr val="FFC000"/>
              </a:solidFill>
            </a:endParaRPr>
          </a:p>
          <a:p>
            <a:pPr marL="0" indent="0" algn="ctr" eaLnBrk="1" fontAlgn="auto" hangingPunct="1">
              <a:buFont typeface="Arial" pitchFamily="34"/>
              <a:buNone/>
              <a:defRPr/>
            </a:pPr>
            <a:r>
              <a:rPr dirty="0">
                <a:solidFill>
                  <a:srgbClr val="FFC000"/>
                </a:solidFill>
              </a:rPr>
              <a:t>(</a:t>
            </a:r>
            <a:r>
              <a:rPr dirty="0" err="1">
                <a:solidFill>
                  <a:srgbClr val="FFC000"/>
                </a:solidFill>
              </a:rPr>
              <a:t>nem</a:t>
            </a:r>
            <a:r>
              <a:rPr dirty="0">
                <a:solidFill>
                  <a:srgbClr val="FFC000"/>
                </a:solidFill>
              </a:rPr>
              <a:t>. Partner-check, ang. Pair-check)</a:t>
            </a:r>
          </a:p>
        </p:txBody>
      </p:sp>
      <p:pic>
        <p:nvPicPr>
          <p:cNvPr id="16387" name="Picture 4">
            <a:extLst>
              <a:ext uri="{FF2B5EF4-FFF2-40B4-BE49-F238E27FC236}">
                <a16:creationId xmlns:a16="http://schemas.microsoft.com/office/drawing/2014/main" id="{C8D5CCCF-0324-47B0-AF8B-8AC7EB83C338}"/>
              </a:ext>
            </a:extLst>
          </p:cNvPr>
          <p:cNvPicPr>
            <a:picLocks noChangeAspect="1" noChangeArrowheads="1"/>
          </p:cNvPicPr>
          <p:nvPr/>
        </p:nvPicPr>
        <p:blipFill>
          <a:blip r:embed="rId2"/>
          <a:srcRect/>
          <a:stretch>
            <a:fillRect/>
          </a:stretch>
        </p:blipFill>
        <p:spPr bwMode="auto">
          <a:xfrm>
            <a:off x="2019300" y="2733675"/>
            <a:ext cx="5473700" cy="4003675"/>
          </a:xfrm>
          <a:prstGeom prst="rect">
            <a:avLst/>
          </a:prstGeom>
          <a:ln>
            <a:noFill/>
          </a:ln>
          <a:effectLst>
            <a:softEdge rad="112500"/>
          </a:effec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C25BB4-EB6F-4819-98EB-50B5E2462414}"/>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65130479-A50D-4DB3-85CE-F50A99370FF5}"/>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EDE9701E-5F9C-468A-A543-255C3E011A6E}"/>
              </a:ext>
            </a:extLst>
          </p:cNvPr>
          <p:cNvPicPr>
            <a:picLocks noChangeAspect="1"/>
          </p:cNvPicPr>
          <p:nvPr/>
        </p:nvPicPr>
        <p:blipFill>
          <a:blip r:embed="rId2"/>
          <a:stretch>
            <a:fillRect/>
          </a:stretch>
        </p:blipFill>
        <p:spPr>
          <a:xfrm>
            <a:off x="1628775" y="159943"/>
            <a:ext cx="5948652" cy="6858000"/>
          </a:xfrm>
          <a:prstGeom prst="rect">
            <a:avLst/>
          </a:prstGeom>
          <a:ln>
            <a:noFill/>
          </a:ln>
          <a:effectLst>
            <a:softEdge rad="112500"/>
          </a:effectLst>
        </p:spPr>
      </p:pic>
      <p:pic>
        <p:nvPicPr>
          <p:cNvPr id="1027" name="Obrázok 1" descr="http://www.priklady.eu/files/img/priklady/linearne_rovnice/linearne-rovnice-23-z.gif">
            <a:extLst>
              <a:ext uri="{FF2B5EF4-FFF2-40B4-BE49-F238E27FC236}">
                <a16:creationId xmlns:a16="http://schemas.microsoft.com/office/drawing/2014/main" id="{E959D47A-FF2F-40E7-AFD6-2D9AB2505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52650" cy="3524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Obrázok 2" descr="http://www.priklady.eu/files/img/priklady/linearne_rovnice/linearne-rovnice-24-z.gif">
            <a:extLst>
              <a:ext uri="{FF2B5EF4-FFF2-40B4-BE49-F238E27FC236}">
                <a16:creationId xmlns:a16="http://schemas.microsoft.com/office/drawing/2014/main" id="{25FD17F3-320E-4E0B-AEA8-42C9B3D14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6287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Obrázok 3" descr="http://www.priklady.eu/files/img/priklady/linearne_rovnice/linearne-rovnice-25-z.gif">
            <a:extLst>
              <a:ext uri="{FF2B5EF4-FFF2-40B4-BE49-F238E27FC236}">
                <a16:creationId xmlns:a16="http://schemas.microsoft.com/office/drawing/2014/main" id="{B04811BA-0CAA-43CB-9A15-DDB0FDC9A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383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650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9">
            <a:extLst>
              <a:ext uri="{FF2B5EF4-FFF2-40B4-BE49-F238E27FC236}">
                <a16:creationId xmlns:a16="http://schemas.microsoft.com/office/drawing/2014/main" id="{16EC1EE2-CC76-4F91-BF75-F2447516BF8D}"/>
              </a:ext>
            </a:extLst>
          </p:cNvPr>
          <p:cNvSpPr txBox="1">
            <a:spLocks noGrp="1"/>
          </p:cNvSpPr>
          <p:nvPr>
            <p:ph type="body" idx="4294967295"/>
          </p:nvPr>
        </p:nvSpPr>
        <p:spPr>
          <a:xfrm>
            <a:off x="539750" y="904875"/>
            <a:ext cx="8064500" cy="1979613"/>
          </a:xfrm>
        </p:spPr>
        <p:txBody>
          <a:bodyPr/>
          <a:lstStyle/>
          <a:p>
            <a:pPr marL="0" indent="0" eaLnBrk="1" fontAlgn="auto" hangingPunct="1">
              <a:buFont typeface="Arial" pitchFamily="34"/>
              <a:buNone/>
              <a:defRPr/>
            </a:pPr>
            <a:endParaRPr/>
          </a:p>
          <a:p>
            <a:pPr marL="0" indent="0" algn="ctr" eaLnBrk="1" fontAlgn="auto" hangingPunct="1">
              <a:buFont typeface="Arial" pitchFamily="34"/>
              <a:buNone/>
              <a:defRPr/>
            </a:pPr>
            <a:r>
              <a:rPr b="1">
                <a:solidFill>
                  <a:srgbClr val="FFC000"/>
                </a:solidFill>
              </a:rPr>
              <a:t>Prestieranie</a:t>
            </a:r>
          </a:p>
          <a:p>
            <a:pPr marL="0" indent="0" algn="ctr" eaLnBrk="1" fontAlgn="auto" hangingPunct="1">
              <a:buFont typeface="Arial" pitchFamily="34"/>
              <a:buNone/>
              <a:defRPr/>
            </a:pPr>
            <a:r>
              <a:rPr>
                <a:solidFill>
                  <a:srgbClr val="FFC000"/>
                </a:solidFill>
              </a:rPr>
              <a:t>(nem. Tischset-methode, ang. Placemat-activity)</a:t>
            </a:r>
          </a:p>
        </p:txBody>
      </p:sp>
      <p:pic>
        <p:nvPicPr>
          <p:cNvPr id="18435" name="Picture 4">
            <a:extLst>
              <a:ext uri="{FF2B5EF4-FFF2-40B4-BE49-F238E27FC236}">
                <a16:creationId xmlns:a16="http://schemas.microsoft.com/office/drawing/2014/main" id="{870C6369-34DA-4F6A-9CAB-BDAE5A122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47950"/>
            <a:ext cx="59563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9">
            <a:extLst>
              <a:ext uri="{FF2B5EF4-FFF2-40B4-BE49-F238E27FC236}">
                <a16:creationId xmlns:a16="http://schemas.microsoft.com/office/drawing/2014/main" id="{4520A27D-08A0-408E-AF44-D2B9A91AA870}"/>
              </a:ext>
            </a:extLst>
          </p:cNvPr>
          <p:cNvSpPr txBox="1">
            <a:spLocks noGrp="1"/>
          </p:cNvSpPr>
          <p:nvPr>
            <p:ph type="body" idx="4294967295"/>
          </p:nvPr>
        </p:nvSpPr>
        <p:spPr>
          <a:xfrm>
            <a:off x="358775" y="1163638"/>
            <a:ext cx="8229600" cy="1908175"/>
          </a:xfrm>
        </p:spPr>
        <p:txBody>
          <a:bodyPr/>
          <a:lstStyle/>
          <a:p>
            <a:pPr marL="0" indent="0" eaLnBrk="1" fontAlgn="auto" hangingPunct="1">
              <a:buFont typeface="Arial" pitchFamily="34"/>
              <a:buNone/>
              <a:defRPr/>
            </a:pPr>
            <a:endParaRPr/>
          </a:p>
          <a:p>
            <a:pPr marL="0" indent="0" algn="ctr" eaLnBrk="1" fontAlgn="auto" hangingPunct="1">
              <a:buFont typeface="Arial" pitchFamily="34"/>
              <a:buNone/>
              <a:defRPr/>
            </a:pPr>
            <a:r>
              <a:rPr b="1">
                <a:solidFill>
                  <a:srgbClr val="FFC000"/>
                </a:solidFill>
              </a:rPr>
              <a:t>Neprítomní žiaci</a:t>
            </a:r>
          </a:p>
          <a:p>
            <a:pPr marL="0" indent="0" algn="ctr" eaLnBrk="1" fontAlgn="auto" hangingPunct="1">
              <a:buFont typeface="Arial" pitchFamily="34"/>
              <a:buNone/>
              <a:defRPr/>
            </a:pPr>
            <a:r>
              <a:rPr>
                <a:solidFill>
                  <a:srgbClr val="FFC000"/>
                </a:solidFill>
              </a:rPr>
              <a:t>(nem. A</a:t>
            </a:r>
            <a:r>
              <a:rPr lang="de-DE">
                <a:solidFill>
                  <a:srgbClr val="FFC000"/>
                </a:solidFill>
              </a:rPr>
              <a:t>bwesende Schüler</a:t>
            </a:r>
            <a:r>
              <a:rPr>
                <a:solidFill>
                  <a:srgbClr val="FFC000"/>
                </a:solidFill>
              </a:rPr>
              <a:t>)</a:t>
            </a:r>
          </a:p>
          <a:p>
            <a:pPr marL="0" indent="0" algn="ctr" eaLnBrk="1" fontAlgn="auto" hangingPunct="1">
              <a:buFont typeface="Arial" pitchFamily="34"/>
              <a:buNone/>
              <a:defRPr/>
            </a:pPr>
            <a:endParaRPr>
              <a:solidFill>
                <a:srgbClr val="FFC000"/>
              </a:solidFill>
            </a:endParaRPr>
          </a:p>
          <a:p>
            <a:pPr marL="0" indent="0" algn="ctr" eaLnBrk="1" fontAlgn="auto" hangingPunct="1">
              <a:buFont typeface="Arial" pitchFamily="34"/>
              <a:buNone/>
              <a:defRPr/>
            </a:pPr>
            <a:endParaRPr>
              <a:solidFill>
                <a:srgbClr val="FFC000"/>
              </a:solidFill>
            </a:endParaRPr>
          </a:p>
        </p:txBody>
      </p:sp>
      <p:pic>
        <p:nvPicPr>
          <p:cNvPr id="21507" name="Picture 3">
            <a:extLst>
              <a:ext uri="{FF2B5EF4-FFF2-40B4-BE49-F238E27FC236}">
                <a16:creationId xmlns:a16="http://schemas.microsoft.com/office/drawing/2014/main" id="{5A4BB66B-B228-477E-BF30-C6BB0A003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3225800"/>
            <a:ext cx="4572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9">
            <a:extLst>
              <a:ext uri="{FF2B5EF4-FFF2-40B4-BE49-F238E27FC236}">
                <a16:creationId xmlns:a16="http://schemas.microsoft.com/office/drawing/2014/main" id="{690E269B-E034-4D9B-8A53-BC535E20BD68}"/>
              </a:ext>
            </a:extLst>
          </p:cNvPr>
          <p:cNvSpPr txBox="1">
            <a:spLocks noGrp="1"/>
          </p:cNvSpPr>
          <p:nvPr>
            <p:ph type="body" idx="4294967295"/>
          </p:nvPr>
        </p:nvSpPr>
        <p:spPr>
          <a:xfrm>
            <a:off x="358775" y="1163638"/>
            <a:ext cx="8229600" cy="1908175"/>
          </a:xfrm>
        </p:spPr>
        <p:txBody>
          <a:bodyPr/>
          <a:lstStyle/>
          <a:p>
            <a:pPr marL="0" indent="0" eaLnBrk="1" fontAlgn="auto" hangingPunct="1">
              <a:buFont typeface="Arial" pitchFamily="34"/>
              <a:buNone/>
              <a:defRPr/>
            </a:pPr>
            <a:endParaRPr dirty="0"/>
          </a:p>
          <a:p>
            <a:pPr marL="0" indent="0" algn="ctr" eaLnBrk="1" fontAlgn="auto" hangingPunct="1">
              <a:buFont typeface="Arial" pitchFamily="34"/>
              <a:buNone/>
              <a:defRPr/>
            </a:pPr>
            <a:r>
              <a:rPr b="1" dirty="0" err="1">
                <a:solidFill>
                  <a:srgbClr val="FFC000"/>
                </a:solidFill>
              </a:rPr>
              <a:t>Bicykel</a:t>
            </a:r>
            <a:endParaRPr b="1" dirty="0">
              <a:solidFill>
                <a:srgbClr val="FFC000"/>
              </a:solidFill>
            </a:endParaRPr>
          </a:p>
          <a:p>
            <a:pPr marL="0" indent="0" algn="ctr" eaLnBrk="1" fontAlgn="auto" hangingPunct="1">
              <a:buFont typeface="Arial" pitchFamily="34"/>
              <a:buNone/>
              <a:defRPr/>
            </a:pPr>
            <a:r>
              <a:rPr b="1" dirty="0">
                <a:solidFill>
                  <a:srgbClr val="FFC000"/>
                </a:solidFill>
              </a:rPr>
              <a:t>(</a:t>
            </a:r>
            <a:r>
              <a:rPr b="1" dirty="0" err="1">
                <a:solidFill>
                  <a:srgbClr val="FFC000"/>
                </a:solidFill>
              </a:rPr>
              <a:t>nem</a:t>
            </a:r>
            <a:r>
              <a:rPr b="1" dirty="0">
                <a:solidFill>
                  <a:srgbClr val="FFC000"/>
                </a:solidFill>
              </a:rPr>
              <a:t>. Das </a:t>
            </a:r>
            <a:r>
              <a:rPr b="1" dirty="0" err="1">
                <a:solidFill>
                  <a:srgbClr val="FFC000"/>
                </a:solidFill>
              </a:rPr>
              <a:t>Fahrad</a:t>
            </a:r>
            <a:r>
              <a:rPr b="1" dirty="0">
                <a:solidFill>
                  <a:srgbClr val="FFC000"/>
                </a:solidFill>
              </a:rPr>
              <a:t>)</a:t>
            </a:r>
            <a:endParaRPr dirty="0">
              <a:solidFill>
                <a:srgbClr val="FFC000"/>
              </a:solidFill>
            </a:endParaRPr>
          </a:p>
          <a:p>
            <a:pPr marL="0" indent="0" algn="ctr" eaLnBrk="1" fontAlgn="auto" hangingPunct="1">
              <a:buFont typeface="Arial" pitchFamily="34"/>
              <a:buNone/>
              <a:defRPr/>
            </a:pPr>
            <a:endParaRPr dirty="0">
              <a:solidFill>
                <a:srgbClr val="FFC000"/>
              </a:solidFill>
            </a:endParaRPr>
          </a:p>
          <a:p>
            <a:pPr marL="0" indent="0" algn="ctr" eaLnBrk="1" fontAlgn="auto" hangingPunct="1">
              <a:buFont typeface="Arial" pitchFamily="34"/>
              <a:buNone/>
              <a:defRPr/>
            </a:pPr>
            <a:endParaRPr dirty="0">
              <a:solidFill>
                <a:srgbClr val="FFC000"/>
              </a:solidFill>
            </a:endParaRPr>
          </a:p>
        </p:txBody>
      </p:sp>
      <p:pic>
        <p:nvPicPr>
          <p:cNvPr id="24579" name="Picture 3">
            <a:extLst>
              <a:ext uri="{FF2B5EF4-FFF2-40B4-BE49-F238E27FC236}">
                <a16:creationId xmlns:a16="http://schemas.microsoft.com/office/drawing/2014/main" id="{AE96C228-4DD0-4B12-99DF-3E87D11A59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399996">
            <a:off x="2825750" y="1720850"/>
            <a:ext cx="3635375" cy="59658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9">
            <a:extLst>
              <a:ext uri="{FF2B5EF4-FFF2-40B4-BE49-F238E27FC236}">
                <a16:creationId xmlns:a16="http://schemas.microsoft.com/office/drawing/2014/main" id="{0F0C61EB-CE01-4BD6-A91A-0CA9CF56BA1A}"/>
              </a:ext>
            </a:extLst>
          </p:cNvPr>
          <p:cNvSpPr txBox="1">
            <a:spLocks noGrp="1"/>
          </p:cNvSpPr>
          <p:nvPr>
            <p:ph type="body" idx="4294967295"/>
          </p:nvPr>
        </p:nvSpPr>
        <p:spPr>
          <a:xfrm>
            <a:off x="457200" y="1047750"/>
            <a:ext cx="8229600" cy="1836738"/>
          </a:xfrm>
        </p:spPr>
        <p:txBody>
          <a:bodyPr/>
          <a:lstStyle/>
          <a:p>
            <a:pPr marL="0" indent="0" eaLnBrk="1" fontAlgn="auto" hangingPunct="1">
              <a:buFont typeface="Arial" pitchFamily="34"/>
              <a:buNone/>
              <a:defRPr/>
            </a:pPr>
            <a:endParaRPr/>
          </a:p>
          <a:p>
            <a:pPr marL="0" indent="0" algn="ctr" eaLnBrk="1" fontAlgn="auto" hangingPunct="1">
              <a:buFont typeface="Arial" pitchFamily="34"/>
              <a:buNone/>
              <a:defRPr/>
            </a:pPr>
            <a:r>
              <a:rPr b="1">
                <a:solidFill>
                  <a:srgbClr val="FFC000"/>
                </a:solidFill>
              </a:rPr>
              <a:t>Pravda alebo lož</a:t>
            </a:r>
          </a:p>
          <a:p>
            <a:pPr marL="0" indent="0" algn="ctr" eaLnBrk="1" fontAlgn="auto" hangingPunct="1">
              <a:buFont typeface="Arial" pitchFamily="34"/>
              <a:buNone/>
              <a:defRPr/>
            </a:pPr>
            <a:r>
              <a:rPr>
                <a:solidFill>
                  <a:srgbClr val="FFC000"/>
                </a:solidFill>
              </a:rPr>
              <a:t>(ang. Truth or lie)</a:t>
            </a:r>
          </a:p>
        </p:txBody>
      </p:sp>
      <p:pic>
        <p:nvPicPr>
          <p:cNvPr id="18435" name="Picture 2" descr="Výsledok vyhľadávania obrázkov pre dopyt true or lie">
            <a:extLst>
              <a:ext uri="{FF2B5EF4-FFF2-40B4-BE49-F238E27FC236}">
                <a16:creationId xmlns:a16="http://schemas.microsoft.com/office/drawing/2014/main" id="{F2B6BAF7-7595-4BDE-AE1F-781481D32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884488"/>
            <a:ext cx="28575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2357438" y="198438"/>
            <a:ext cx="6588125" cy="1230298"/>
          </a:xfrm>
        </p:spPr>
        <p:txBody>
          <a:bodyPr/>
          <a:lstStyle/>
          <a:p>
            <a:pPr eaLnBrk="1" hangingPunct="1">
              <a:defRPr/>
            </a:pPr>
            <a:r>
              <a:rPr lang="sk-SK" sz="8800" b="1" i="1" dirty="0">
                <a:effectLst>
                  <a:outerShdw blurRad="38100" dist="38100" dir="2700000" algn="tl">
                    <a:srgbClr val="000000">
                      <a:alpha val="43137"/>
                    </a:srgbClr>
                  </a:outerShdw>
                </a:effectLst>
              </a:rPr>
              <a:t>Ďakujem </a:t>
            </a:r>
          </a:p>
        </p:txBody>
      </p:sp>
      <p:sp>
        <p:nvSpPr>
          <p:cNvPr id="3" name="Podnadpis 2"/>
          <p:cNvSpPr>
            <a:spLocks noGrp="1"/>
          </p:cNvSpPr>
          <p:nvPr>
            <p:ph type="subTitle" idx="1"/>
          </p:nvPr>
        </p:nvSpPr>
        <p:spPr>
          <a:xfrm>
            <a:off x="214313" y="4929198"/>
            <a:ext cx="7643812" cy="1428760"/>
          </a:xfrm>
        </p:spPr>
        <p:txBody>
          <a:bodyPr/>
          <a:lstStyle/>
          <a:p>
            <a:pPr eaLnBrk="1" hangingPunct="1">
              <a:defRPr/>
            </a:pPr>
            <a:r>
              <a:rPr lang="sk-SK" sz="7200" b="1" i="1" dirty="0">
                <a:effectLst>
                  <a:outerShdw blurRad="38100" dist="38100" dir="2700000" algn="tl">
                    <a:srgbClr val="000000">
                      <a:alpha val="43137"/>
                    </a:srgbClr>
                  </a:outerShdw>
                </a:effectLst>
                <a:latin typeface="+mj-lt"/>
              </a:rPr>
              <a:t>za pozornosť. </a:t>
            </a:r>
          </a:p>
        </p:txBody>
      </p:sp>
      <p:pic>
        <p:nvPicPr>
          <p:cNvPr id="32772" name="Obrázek 3" descr="slnko.jpg"/>
          <p:cNvPicPr>
            <a:picLocks noChangeAspect="1"/>
          </p:cNvPicPr>
          <p:nvPr/>
        </p:nvPicPr>
        <p:blipFill>
          <a:blip r:embed="rId2" cstate="print"/>
          <a:srcRect/>
          <a:stretch>
            <a:fillRect/>
          </a:stretch>
        </p:blipFill>
        <p:spPr bwMode="auto">
          <a:xfrm>
            <a:off x="5334000" y="4000500"/>
            <a:ext cx="3810000" cy="2857500"/>
          </a:xfrm>
          <a:prstGeom prst="rect">
            <a:avLst/>
          </a:prstGeom>
          <a:noFill/>
          <a:ln w="9525">
            <a:noFill/>
            <a:miter lim="800000"/>
            <a:headEnd/>
            <a:tailEnd/>
          </a:ln>
        </p:spPr>
      </p:pic>
      <p:pic>
        <p:nvPicPr>
          <p:cNvPr id="2050" name="Picture 2" descr="http://www.toonpool.com/user/3447/files/building_bridges_408995.jpg"/>
          <p:cNvPicPr>
            <a:picLocks noChangeAspect="1" noChangeArrowheads="1"/>
          </p:cNvPicPr>
          <p:nvPr/>
        </p:nvPicPr>
        <p:blipFill>
          <a:blip r:embed="rId3" cstate="print"/>
          <a:srcRect/>
          <a:stretch>
            <a:fillRect/>
          </a:stretch>
        </p:blipFill>
        <p:spPr bwMode="auto">
          <a:xfrm>
            <a:off x="2428860" y="2000240"/>
            <a:ext cx="4762500" cy="245745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2800" dirty="0"/>
              <a:t>Delenie aktivizujúcich metód podľa Maňáka</a:t>
            </a:r>
          </a:p>
        </p:txBody>
      </p:sp>
      <p:sp>
        <p:nvSpPr>
          <p:cNvPr id="3" name="Zástupný symbol obsahu 2"/>
          <p:cNvSpPr>
            <a:spLocks noGrp="1"/>
          </p:cNvSpPr>
          <p:nvPr>
            <p:ph idx="1"/>
          </p:nvPr>
        </p:nvSpPr>
        <p:spPr>
          <a:xfrm>
            <a:off x="457200" y="1772816"/>
            <a:ext cx="8488363" cy="4799456"/>
          </a:xfrm>
        </p:spPr>
        <p:txBody>
          <a:bodyPr>
            <a:normAutofit/>
          </a:bodyPr>
          <a:lstStyle/>
          <a:p>
            <a:endParaRPr lang="sk-SK" sz="2400" dirty="0"/>
          </a:p>
          <a:p>
            <a:r>
              <a:rPr lang="sk-SK" sz="3200" dirty="0">
                <a:solidFill>
                  <a:schemeClr val="accent2">
                    <a:lumMod val="60000"/>
                    <a:lumOff val="40000"/>
                  </a:schemeClr>
                </a:solidFill>
                <a:latin typeface="+mj-lt"/>
              </a:rPr>
              <a:t>Diskusné metódy</a:t>
            </a:r>
          </a:p>
          <a:p>
            <a:r>
              <a:rPr lang="sk-SK" sz="3200" dirty="0">
                <a:solidFill>
                  <a:schemeClr val="accent2">
                    <a:lumMod val="60000"/>
                    <a:lumOff val="40000"/>
                  </a:schemeClr>
                </a:solidFill>
                <a:latin typeface="+mj-lt"/>
              </a:rPr>
              <a:t>Situačné metódy</a:t>
            </a:r>
          </a:p>
          <a:p>
            <a:r>
              <a:rPr lang="sk-SK" sz="3200" dirty="0">
                <a:solidFill>
                  <a:schemeClr val="accent2">
                    <a:lumMod val="60000"/>
                    <a:lumOff val="40000"/>
                  </a:schemeClr>
                </a:solidFill>
                <a:latin typeface="+mj-lt"/>
              </a:rPr>
              <a:t>Inscenačné metódy</a:t>
            </a:r>
          </a:p>
          <a:p>
            <a:r>
              <a:rPr lang="sk-SK" sz="3200" dirty="0">
                <a:solidFill>
                  <a:schemeClr val="accent2">
                    <a:lumMod val="60000"/>
                    <a:lumOff val="40000"/>
                  </a:schemeClr>
                </a:solidFill>
                <a:latin typeface="+mj-lt"/>
              </a:rPr>
              <a:t>Didaktické hry</a:t>
            </a:r>
          </a:p>
          <a:p>
            <a:r>
              <a:rPr lang="sk-SK" sz="3200" dirty="0">
                <a:solidFill>
                  <a:schemeClr val="accent2">
                    <a:lumMod val="60000"/>
                    <a:lumOff val="40000"/>
                  </a:schemeClr>
                </a:solidFill>
                <a:latin typeface="+mj-lt"/>
              </a:rPr>
              <a:t>Špecifické metódy</a:t>
            </a:r>
          </a:p>
        </p:txBody>
      </p:sp>
    </p:spTree>
    <p:extLst>
      <p:ext uri="{BB962C8B-B14F-4D97-AF65-F5344CB8AC3E}">
        <p14:creationId xmlns:p14="http://schemas.microsoft.com/office/powerpoint/2010/main" val="73720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2800" dirty="0"/>
              <a:t>Delenie aktivizujúcich metód podľa B. Harris (2013).</a:t>
            </a:r>
          </a:p>
        </p:txBody>
      </p:sp>
      <p:sp>
        <p:nvSpPr>
          <p:cNvPr id="3" name="Zástupný symbol obsahu 2"/>
          <p:cNvSpPr>
            <a:spLocks noGrp="1"/>
          </p:cNvSpPr>
          <p:nvPr>
            <p:ph idx="1"/>
          </p:nvPr>
        </p:nvSpPr>
        <p:spPr>
          <a:xfrm>
            <a:off x="457200" y="1772816"/>
            <a:ext cx="8488363" cy="4799456"/>
          </a:xfrm>
        </p:spPr>
        <p:txBody>
          <a:bodyPr>
            <a:normAutofit lnSpcReduction="10000"/>
          </a:bodyPr>
          <a:lstStyle/>
          <a:p>
            <a:endParaRPr lang="sk-SK" sz="2400" dirty="0"/>
          </a:p>
          <a:p>
            <a:r>
              <a:rPr lang="sk-SK" sz="3200" dirty="0">
                <a:solidFill>
                  <a:schemeClr val="accent2">
                    <a:lumMod val="60000"/>
                    <a:lumOff val="40000"/>
                  </a:schemeClr>
                </a:solidFill>
                <a:latin typeface="+mj-lt"/>
              </a:rPr>
              <a:t>Metódy vhodné pre začiatok hodiny</a:t>
            </a:r>
          </a:p>
          <a:p>
            <a:r>
              <a:rPr lang="sk-SK" sz="3200" dirty="0">
                <a:solidFill>
                  <a:schemeClr val="accent2">
                    <a:lumMod val="60000"/>
                    <a:lumOff val="40000"/>
                  </a:schemeClr>
                </a:solidFill>
                <a:latin typeface="+mj-lt"/>
              </a:rPr>
              <a:t>Metódy vhodné v závere hodiny</a:t>
            </a:r>
          </a:p>
          <a:p>
            <a:r>
              <a:rPr lang="sk-SK" sz="3200" dirty="0">
                <a:solidFill>
                  <a:schemeClr val="accent2">
                    <a:lumMod val="60000"/>
                    <a:lumOff val="40000"/>
                  </a:schemeClr>
                </a:solidFill>
                <a:latin typeface="+mj-lt"/>
              </a:rPr>
              <a:t>Metódy pre samostatnú prácu žiakov</a:t>
            </a:r>
          </a:p>
          <a:p>
            <a:r>
              <a:rPr lang="sk-SK" sz="3200" dirty="0">
                <a:solidFill>
                  <a:schemeClr val="accent2">
                    <a:lumMod val="60000"/>
                    <a:lumOff val="40000"/>
                  </a:schemeClr>
                </a:solidFill>
                <a:latin typeface="+mj-lt"/>
              </a:rPr>
              <a:t>Metódy pre celú triedu</a:t>
            </a:r>
          </a:p>
          <a:p>
            <a:r>
              <a:rPr lang="sk-SK" sz="3200" dirty="0">
                <a:solidFill>
                  <a:schemeClr val="accent2">
                    <a:lumMod val="60000"/>
                    <a:lumOff val="40000"/>
                  </a:schemeClr>
                </a:solidFill>
                <a:latin typeface="+mj-lt"/>
              </a:rPr>
              <a:t>Metódy pre prácu v dvojici, v skupine</a:t>
            </a:r>
          </a:p>
          <a:p>
            <a:r>
              <a:rPr lang="sk-SK" sz="3200" dirty="0">
                <a:solidFill>
                  <a:schemeClr val="accent2">
                    <a:lumMod val="60000"/>
                    <a:lumOff val="40000"/>
                  </a:schemeClr>
                </a:solidFill>
                <a:latin typeface="+mj-lt"/>
              </a:rPr>
              <a:t>Metódy s pohybom</a:t>
            </a:r>
          </a:p>
          <a:p>
            <a:r>
              <a:rPr lang="sk-SK" sz="3200" dirty="0">
                <a:solidFill>
                  <a:schemeClr val="accent2">
                    <a:lumMod val="60000"/>
                    <a:lumOff val="40000"/>
                  </a:schemeClr>
                </a:solidFill>
                <a:latin typeface="+mj-lt"/>
              </a:rPr>
              <a:t>Metódy pre utiahnutých žiakov</a:t>
            </a:r>
          </a:p>
        </p:txBody>
      </p:sp>
    </p:spTree>
    <p:extLst>
      <p:ext uri="{BB962C8B-B14F-4D97-AF65-F5344CB8AC3E}">
        <p14:creationId xmlns:p14="http://schemas.microsoft.com/office/powerpoint/2010/main" val="296998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Zástupný symbol obsahu 1">
            <a:extLst>
              <a:ext uri="{FF2B5EF4-FFF2-40B4-BE49-F238E27FC236}">
                <a16:creationId xmlns:a16="http://schemas.microsoft.com/office/drawing/2014/main" id="{52E6E7BC-D7A3-4381-B043-A735AD18E719}"/>
              </a:ext>
            </a:extLst>
          </p:cNvPr>
          <p:cNvSpPr>
            <a:spLocks noGrp="1"/>
          </p:cNvSpPr>
          <p:nvPr>
            <p:ph idx="1"/>
          </p:nvPr>
        </p:nvSpPr>
        <p:spPr>
          <a:xfrm>
            <a:off x="871538" y="1773238"/>
            <a:ext cx="8093075" cy="4941887"/>
          </a:xfrm>
        </p:spPr>
        <p:txBody>
          <a:bodyPr/>
          <a:lstStyle/>
          <a:p>
            <a:pPr eaLnBrk="1" hangingPunct="1">
              <a:defRPr/>
            </a:pPr>
            <a:r>
              <a:rPr lang="sk-SK" altLang="sk-SK" dirty="0">
                <a:solidFill>
                  <a:schemeClr val="accent2">
                    <a:lumMod val="60000"/>
                    <a:lumOff val="40000"/>
                  </a:schemeClr>
                </a:solidFill>
              </a:rPr>
              <a:t>taká forma komunikácie medzi učiteľom a žiakmi, pri ktorej sa vymieňajú názory na danú tému, na základe svojich vedomostí uvádzajú žiaci argumenty pre svoje tvrdenia, a tým spoločne nachádzajú riešenie problému (Maňák, Švec 2003).</a:t>
            </a:r>
          </a:p>
          <a:p>
            <a:pPr eaLnBrk="1" hangingPunct="1">
              <a:defRPr/>
            </a:pPr>
            <a:endParaRPr lang="sk-SK" altLang="sk-SK" dirty="0"/>
          </a:p>
          <a:p>
            <a:pPr eaLnBrk="1" hangingPunct="1">
              <a:defRPr/>
            </a:pPr>
            <a:r>
              <a:rPr lang="sk-SK" altLang="sk-SK" dirty="0"/>
              <a:t>vzájomný rozhovor medzi všetkými členmi skupiny, v ktorom ide o vyjasnenie stanovenej problematiky.</a:t>
            </a:r>
          </a:p>
          <a:p>
            <a:pPr eaLnBrk="1" hangingPunct="1">
              <a:defRPr/>
            </a:pPr>
            <a:endParaRPr lang="sk-SK" altLang="sk-SK" dirty="0"/>
          </a:p>
        </p:txBody>
      </p:sp>
      <p:sp>
        <p:nvSpPr>
          <p:cNvPr id="22531" name="Nadpis 2">
            <a:extLst>
              <a:ext uri="{FF2B5EF4-FFF2-40B4-BE49-F238E27FC236}">
                <a16:creationId xmlns:a16="http://schemas.microsoft.com/office/drawing/2014/main" id="{74D2C9BA-F4B3-490D-BEFF-15876ACCE71B}"/>
              </a:ext>
            </a:extLst>
          </p:cNvPr>
          <p:cNvSpPr>
            <a:spLocks noGrp="1"/>
          </p:cNvSpPr>
          <p:nvPr>
            <p:ph type="title"/>
          </p:nvPr>
        </p:nvSpPr>
        <p:spPr/>
        <p:txBody>
          <a:bodyPr/>
          <a:lstStyle/>
          <a:p>
            <a:pPr eaLnBrk="1" hangingPunct="1">
              <a:defRPr/>
            </a:pPr>
            <a:r>
              <a:rPr lang="sk-SK" altLang="sk-SK" sz="3200"/>
              <a:t>Diskusia (beseda, rozprava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Zástupný symbol obsahu 1">
            <a:extLst>
              <a:ext uri="{FF2B5EF4-FFF2-40B4-BE49-F238E27FC236}">
                <a16:creationId xmlns:a16="http://schemas.microsoft.com/office/drawing/2014/main" id="{52E6E7BC-D7A3-4381-B043-A735AD18E719}"/>
              </a:ext>
            </a:extLst>
          </p:cNvPr>
          <p:cNvSpPr>
            <a:spLocks noGrp="1"/>
          </p:cNvSpPr>
          <p:nvPr>
            <p:ph idx="1"/>
          </p:nvPr>
        </p:nvSpPr>
        <p:spPr>
          <a:xfrm>
            <a:off x="871538" y="1773238"/>
            <a:ext cx="8093075" cy="4941887"/>
          </a:xfrm>
        </p:spPr>
        <p:txBody>
          <a:bodyPr vert="horz" rtlCol="0" anchor="t">
            <a:normAutofit fontScale="92500" lnSpcReduction="20000"/>
          </a:bodyPr>
          <a:lstStyle/>
          <a:p>
            <a:pPr>
              <a:defRPr/>
            </a:pPr>
            <a:r>
              <a:rPr lang="sk-SK" dirty="0"/>
              <a:t>Oponent nie je nepriateľ, ale partner.</a:t>
            </a:r>
          </a:p>
          <a:p>
            <a:pPr>
              <a:defRPr/>
            </a:pPr>
            <a:r>
              <a:rPr lang="sk-SK" dirty="0"/>
              <a:t>Je potrebné správne pochopiť názor a argumentáciu oponenta.</a:t>
            </a:r>
          </a:p>
          <a:p>
            <a:pPr>
              <a:defRPr/>
            </a:pPr>
            <a:r>
              <a:rPr lang="sk-SK" dirty="0"/>
              <a:t>Tvrdenia bez podpory dôkazov nie je argument.</a:t>
            </a:r>
          </a:p>
          <a:p>
            <a:pPr>
              <a:defRPr/>
            </a:pPr>
            <a:r>
              <a:rPr lang="sk-SK" dirty="0"/>
              <a:t>Treba sa  držať témy, neodbočovať a nevyhýbať sa odpovediam na otázky.</a:t>
            </a:r>
          </a:p>
          <a:p>
            <a:pPr>
              <a:defRPr/>
            </a:pPr>
            <a:r>
              <a:rPr lang="sk-SK" dirty="0"/>
              <a:t>Netreba mať za každú cenu posledné slovo.</a:t>
            </a:r>
          </a:p>
          <a:p>
            <a:pPr>
              <a:defRPr/>
            </a:pPr>
            <a:r>
              <a:rPr lang="sk-SK" dirty="0"/>
              <a:t>Nie je dovolené napádať osobu oponenta.</a:t>
            </a:r>
          </a:p>
          <a:p>
            <a:pPr>
              <a:defRPr/>
            </a:pPr>
            <a:r>
              <a:rPr lang="sk-SK" dirty="0"/>
              <a:t>Je potrebné ovládať svoje emócie a pocity.</a:t>
            </a:r>
          </a:p>
          <a:p>
            <a:pPr>
              <a:defRPr/>
            </a:pPr>
            <a:r>
              <a:rPr lang="sk-SK" dirty="0"/>
              <a:t>Všetci majú rovnaké právo na vyjadrenie sa, teda netreba zachádzať do monológu.</a:t>
            </a:r>
          </a:p>
          <a:p>
            <a:pPr>
              <a:defRPr/>
            </a:pPr>
            <a:endParaRPr lang="sk-SK" altLang="sk-SK" dirty="0">
              <a:solidFill>
                <a:schemeClr val="accent2">
                  <a:lumMod val="60000"/>
                  <a:lumOff val="40000"/>
                </a:schemeClr>
              </a:solidFill>
            </a:endParaRPr>
          </a:p>
          <a:p>
            <a:pPr eaLnBrk="1" hangingPunct="1">
              <a:defRPr/>
            </a:pPr>
            <a:endParaRPr lang="sk-SK" altLang="sk-SK" dirty="0"/>
          </a:p>
        </p:txBody>
      </p:sp>
      <p:sp>
        <p:nvSpPr>
          <p:cNvPr id="22531" name="Nadpis 2">
            <a:extLst>
              <a:ext uri="{FF2B5EF4-FFF2-40B4-BE49-F238E27FC236}">
                <a16:creationId xmlns:a16="http://schemas.microsoft.com/office/drawing/2014/main" id="{74D2C9BA-F4B3-490D-BEFF-15876ACCE71B}"/>
              </a:ext>
            </a:extLst>
          </p:cNvPr>
          <p:cNvSpPr>
            <a:spLocks noGrp="1"/>
          </p:cNvSpPr>
          <p:nvPr>
            <p:ph type="title"/>
          </p:nvPr>
        </p:nvSpPr>
        <p:spPr/>
        <p:txBody>
          <a:bodyPr/>
          <a:lstStyle/>
          <a:p>
            <a:pPr>
              <a:defRPr/>
            </a:pPr>
            <a:r>
              <a:rPr lang="sk-SK" altLang="sk-SK" sz="3200" dirty="0"/>
              <a:t>Zásady pri diskusii</a:t>
            </a:r>
          </a:p>
        </p:txBody>
      </p:sp>
    </p:spTree>
    <p:extLst>
      <p:ext uri="{BB962C8B-B14F-4D97-AF65-F5344CB8AC3E}">
        <p14:creationId xmlns:p14="http://schemas.microsoft.com/office/powerpoint/2010/main" val="337839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3600" dirty="0"/>
              <a:t>Brainstorming</a:t>
            </a:r>
          </a:p>
        </p:txBody>
      </p:sp>
      <p:sp>
        <p:nvSpPr>
          <p:cNvPr id="3" name="Zástupný symbol obsahu 2"/>
          <p:cNvSpPr>
            <a:spLocks noGrp="1"/>
          </p:cNvSpPr>
          <p:nvPr>
            <p:ph idx="1"/>
          </p:nvPr>
        </p:nvSpPr>
        <p:spPr>
          <a:xfrm>
            <a:off x="457200" y="1772816"/>
            <a:ext cx="8488363" cy="4799456"/>
          </a:xfrm>
        </p:spPr>
        <p:txBody>
          <a:bodyPr>
            <a:normAutofit/>
          </a:bodyPr>
          <a:lstStyle/>
          <a:p>
            <a:r>
              <a:rPr lang="sk-SK" sz="2400" dirty="0">
                <a:latin typeface="+mj-lt"/>
              </a:rPr>
              <a:t>40. roky 20. storočia – O.F. Osborn</a:t>
            </a:r>
          </a:p>
          <a:p>
            <a:r>
              <a:rPr lang="sk-SK" sz="2400" dirty="0">
                <a:latin typeface="+mj-lt"/>
              </a:rPr>
              <a:t>búrka mozgov, burza nápadov</a:t>
            </a:r>
          </a:p>
          <a:p>
            <a:pPr marL="0" indent="0">
              <a:buNone/>
            </a:pPr>
            <a:r>
              <a:rPr lang="sk-SK" sz="2400" dirty="0">
                <a:latin typeface="+mj-lt"/>
              </a:rPr>
              <a:t>Princíp</a:t>
            </a:r>
          </a:p>
          <a:p>
            <a:r>
              <a:rPr lang="sk-SK" sz="2400" dirty="0">
                <a:solidFill>
                  <a:schemeClr val="accent2">
                    <a:lumMod val="60000"/>
                    <a:lumOff val="40000"/>
                  </a:schemeClr>
                </a:solidFill>
                <a:latin typeface="+mj-lt"/>
              </a:rPr>
              <a:t>za čo najkratšiu dobu vyprodukovať čo najviac nápadov na vyriešenie určitého problému a potom posúdiť ich užitočnosť. </a:t>
            </a:r>
          </a:p>
          <a:p>
            <a:endParaRPr lang="sk-SK" sz="2400" dirty="0"/>
          </a:p>
        </p:txBody>
      </p:sp>
      <p:pic>
        <p:nvPicPr>
          <p:cNvPr id="5" name="Picture 4">
            <a:extLst>
              <a:ext uri="{FF2B5EF4-FFF2-40B4-BE49-F238E27FC236}">
                <a16:creationId xmlns:a16="http://schemas.microsoft.com/office/drawing/2014/main" id="{213977CE-C1DA-401A-92BB-66088DCB6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350" y="4387247"/>
            <a:ext cx="6872062" cy="2318353"/>
          </a:xfrm>
          <a:prstGeom prst="rect">
            <a:avLst/>
          </a:prstGeom>
          <a:ln>
            <a:noFill/>
          </a:ln>
          <a:effectLst>
            <a:softEdge rad="112500"/>
          </a:effectLst>
        </p:spPr>
      </p:pic>
    </p:spTree>
    <p:extLst>
      <p:ext uri="{BB962C8B-B14F-4D97-AF65-F5344CB8AC3E}">
        <p14:creationId xmlns:p14="http://schemas.microsoft.com/office/powerpoint/2010/main" val="132795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endParaRPr lang="sk-SK" sz="3600" dirty="0"/>
          </a:p>
        </p:txBody>
      </p:sp>
      <p:sp>
        <p:nvSpPr>
          <p:cNvPr id="3" name="Zástupný symbol obsahu 2"/>
          <p:cNvSpPr>
            <a:spLocks noGrp="1"/>
          </p:cNvSpPr>
          <p:nvPr>
            <p:ph idx="1"/>
          </p:nvPr>
        </p:nvSpPr>
        <p:spPr>
          <a:xfrm>
            <a:off x="457200" y="1772816"/>
            <a:ext cx="8488363" cy="4799456"/>
          </a:xfrm>
        </p:spPr>
        <p:txBody>
          <a:bodyPr>
            <a:normAutofit/>
          </a:bodyPr>
          <a:lstStyle/>
          <a:p>
            <a:endParaRPr lang="sk-SK" sz="2400" dirty="0"/>
          </a:p>
        </p:txBody>
      </p:sp>
      <p:pic>
        <p:nvPicPr>
          <p:cNvPr id="4" name="Picture 3">
            <a:extLst>
              <a:ext uri="{FF2B5EF4-FFF2-40B4-BE49-F238E27FC236}">
                <a16:creationId xmlns:a16="http://schemas.microsoft.com/office/drawing/2014/main" id="{88829CB1-31F6-4E4D-98BD-990DF5A6A6B9}"/>
              </a:ext>
            </a:extLst>
          </p:cNvPr>
          <p:cNvPicPr>
            <a:picLocks noChangeAspect="1"/>
          </p:cNvPicPr>
          <p:nvPr/>
        </p:nvPicPr>
        <p:blipFill>
          <a:blip r:embed="rId2"/>
          <a:stretch>
            <a:fillRect/>
          </a:stretch>
        </p:blipFill>
        <p:spPr>
          <a:xfrm>
            <a:off x="899592" y="295297"/>
            <a:ext cx="7458075" cy="6276975"/>
          </a:xfrm>
          <a:prstGeom prst="rect">
            <a:avLst/>
          </a:prstGeom>
          <a:ln>
            <a:noFill/>
          </a:ln>
          <a:effectLst>
            <a:softEdge rad="112500"/>
          </a:effectLst>
        </p:spPr>
      </p:pic>
    </p:spTree>
    <p:extLst>
      <p:ext uri="{BB962C8B-B14F-4D97-AF65-F5344CB8AC3E}">
        <p14:creationId xmlns:p14="http://schemas.microsoft.com/office/powerpoint/2010/main" val="3595163061"/>
      </p:ext>
    </p:extLst>
  </p:cSld>
  <p:clrMapOvr>
    <a:masterClrMapping/>
  </p:clrMapOvr>
</p:sld>
</file>

<file path=ppt/theme/theme1.xml><?xml version="1.0" encoding="utf-8"?>
<a:theme xmlns:a="http://schemas.openxmlformats.org/drawingml/2006/main" name="Theme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Theme1" id="{EF36502E-95F4-4145-91A2-1767A542582C}" vid="{A487ACA1-23B1-44C4-AE77-7B6F4E9714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CFCA2F78622BF4592E3D73DC2D321D0" ma:contentTypeVersion="2" ma:contentTypeDescription="Vytvoří nový dokument" ma:contentTypeScope="" ma:versionID="63b885cc986dd6ee27acf5c602c2f255">
  <xsd:schema xmlns:xsd="http://www.w3.org/2001/XMLSchema" xmlns:xs="http://www.w3.org/2001/XMLSchema" xmlns:p="http://schemas.microsoft.com/office/2006/metadata/properties" xmlns:ns2="2809c07b-5806-4e23-aa76-04ce8b9c8249" targetNamespace="http://schemas.microsoft.com/office/2006/metadata/properties" ma:root="true" ma:fieldsID="d044eeb538e23bad455e1908bc8c8152" ns2:_="">
    <xsd:import namespace="2809c07b-5806-4e23-aa76-04ce8b9c824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9c07b-5806-4e23-aa76-04ce8b9c82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346FCF-98EC-4B05-B494-D6DC7DD15C05}"/>
</file>

<file path=customXml/itemProps2.xml><?xml version="1.0" encoding="utf-8"?>
<ds:datastoreItem xmlns:ds="http://schemas.openxmlformats.org/officeDocument/2006/customXml" ds:itemID="{A1E87BD0-D007-4717-9DD3-6DDF2D1C3A5B}"/>
</file>

<file path=customXml/itemProps3.xml><?xml version="1.0" encoding="utf-8"?>
<ds:datastoreItem xmlns:ds="http://schemas.openxmlformats.org/officeDocument/2006/customXml" ds:itemID="{70C13163-8DB1-40B4-84E2-34FF80B425CE}"/>
</file>

<file path=docProps/app.xml><?xml version="1.0" encoding="utf-8"?>
<Properties xmlns="http://schemas.openxmlformats.org/officeDocument/2006/extended-properties" xmlns:vt="http://schemas.openxmlformats.org/officeDocument/2006/docPropsVTypes">
  <Template>Theme1</Template>
  <TotalTime>2156</TotalTime>
  <Words>1660</Words>
  <Application>Microsoft Office PowerPoint</Application>
  <PresentationFormat>On-screen Show (4:3)</PresentationFormat>
  <Paragraphs>157</Paragraphs>
  <Slides>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Bookman Old Style</vt:lpstr>
      <vt:lpstr>Calibri</vt:lpstr>
      <vt:lpstr>Segoe Condensed</vt:lpstr>
      <vt:lpstr>Wingdings</vt:lpstr>
      <vt:lpstr>Theme1</vt:lpstr>
      <vt:lpstr>Aktivizujúce vyučovacie metódy</vt:lpstr>
      <vt:lpstr>PowerPoint Presentation</vt:lpstr>
      <vt:lpstr>PowerPoint Presentation</vt:lpstr>
      <vt:lpstr>Delenie aktivizujúcich metód podľa Maňáka</vt:lpstr>
      <vt:lpstr>Delenie aktivizujúcich metód podľa B. Harris (2013).</vt:lpstr>
      <vt:lpstr>Diskusia (beseda, rozprava ....)</vt:lpstr>
      <vt:lpstr>Zásady pri diskusii</vt:lpstr>
      <vt:lpstr>Brainstorming</vt:lpstr>
      <vt:lpstr>PowerPoint Presentation</vt:lpstr>
      <vt:lpstr>Postup pri brainstormingu</vt:lpstr>
      <vt:lpstr>Postup pri brainstormingu</vt:lpstr>
      <vt:lpstr>Didaktické hry</vt:lpstr>
      <vt:lpstr>Didaktické hry</vt:lpstr>
      <vt:lpstr>PowerPoint Presentation</vt:lpstr>
      <vt:lpstr>Kroky pri plánovaní hry</vt:lpstr>
      <vt:lpstr>Didaktická hra „pavučina“.</vt:lpstr>
      <vt:lpstr>Situačné metódy</vt:lpstr>
      <vt:lpstr>Situačné metódy</vt:lpstr>
      <vt:lpstr>Rozborová a konfliktná situácia</vt:lpstr>
      <vt:lpstr>PowerPoint Presentation</vt:lpstr>
      <vt:lpstr>PowerPoint Presentation</vt:lpstr>
      <vt:lpstr>Metóda riešenia incidentu</vt:lpstr>
      <vt:lpstr>Základné fázy pri riešení problem. prípadov podľa Maňáka</vt:lpstr>
      <vt:lpstr>Požiadavky na dobrú prípadovú štúdiu(Turek, 2005)</vt:lpstr>
      <vt:lpstr>PowerPoint Presentation</vt:lpstr>
      <vt:lpstr>Inscenačné metódy</vt:lpstr>
      <vt:lpstr>Priebeh realizácie inscenácie</vt:lpstr>
      <vt:lpstr>Príklad - situácia</vt:lpstr>
      <vt:lpstr>Druhy inscenácie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Ďakujem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Vývoj vzdelávacích potrieb v systéme ďalšieho vzdelávania učiteľov  Projekt dizertačnej práce</dc:title>
  <dc:creator>Zajacová Tatiana</dc:creator>
  <cp:lastModifiedBy>Imrich Istvan</cp:lastModifiedBy>
  <cp:revision>126</cp:revision>
  <dcterms:created xsi:type="dcterms:W3CDTF">2010-07-08T13:57:45Z</dcterms:created>
  <dcterms:modified xsi:type="dcterms:W3CDTF">2021-05-11T07:01:20Z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0x010100CCFCA2F78622BF4592E3D73DC2D321D0</vt:lpwstr>
  </property>
</Properties>
</file>