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5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3534-7F89-4BB3-98DB-CA643B18D4B9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730F-759C-468A-B07C-B5F308FCD32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219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3534-7F89-4BB3-98DB-CA643B18D4B9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730F-759C-468A-B07C-B5F308FCD32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6601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3534-7F89-4BB3-98DB-CA643B18D4B9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730F-759C-468A-B07C-B5F308FCD320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1943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3534-7F89-4BB3-98DB-CA643B18D4B9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730F-759C-468A-B07C-B5F308FCD32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142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3534-7F89-4BB3-98DB-CA643B18D4B9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730F-759C-468A-B07C-B5F308FCD320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7909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3534-7F89-4BB3-98DB-CA643B18D4B9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730F-759C-468A-B07C-B5F308FCD32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952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3534-7F89-4BB3-98DB-CA643B18D4B9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730F-759C-468A-B07C-B5F308FCD32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2457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3534-7F89-4BB3-98DB-CA643B18D4B9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730F-759C-468A-B07C-B5F308FCD32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674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3534-7F89-4BB3-98DB-CA643B18D4B9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730F-759C-468A-B07C-B5F308FCD32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1289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3534-7F89-4BB3-98DB-CA643B18D4B9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730F-759C-468A-B07C-B5F308FCD32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727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3534-7F89-4BB3-98DB-CA643B18D4B9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730F-759C-468A-B07C-B5F308FCD32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589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3534-7F89-4BB3-98DB-CA643B18D4B9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730F-759C-468A-B07C-B5F308FCD32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0861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3534-7F89-4BB3-98DB-CA643B18D4B9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730F-759C-468A-B07C-B5F308FCD32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155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3534-7F89-4BB3-98DB-CA643B18D4B9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730F-759C-468A-B07C-B5F308FCD32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978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3534-7F89-4BB3-98DB-CA643B18D4B9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730F-759C-468A-B07C-B5F308FCD32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83432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3534-7F89-4BB3-98DB-CA643B18D4B9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730F-759C-468A-B07C-B5F308FCD32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150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53534-7F89-4BB3-98DB-CA643B18D4B9}" type="datetimeFigureOut">
              <a:rPr lang="sk-SK" smtClean="0"/>
              <a:t>10. 1. 2024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38730F-759C-468A-B07C-B5F308FCD32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3336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k.wikipedia.org/wiki/Pr%C3%A1vna_subjektivi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k.wikipedia.org/wiki/Charita" TargetMode="External"/><Relationship Id="rId7" Type="http://schemas.openxmlformats.org/officeDocument/2006/relationships/hyperlink" Target="http://sk.wikipedia.org/w/index.php?title=Osveta&amp;action=edit&amp;redlink=1" TargetMode="External"/><Relationship Id="rId2" Type="http://schemas.openxmlformats.org/officeDocument/2006/relationships/hyperlink" Target="http://sk.wikipedia.org/w/index.php?title=Soci%C3%A1lne_slu%C5%BEby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k.wikipedia.org/wiki/Vzdel%C3%A1vanie" TargetMode="External"/><Relationship Id="rId5" Type="http://schemas.openxmlformats.org/officeDocument/2006/relationships/hyperlink" Target="http://sk.wikipedia.org/wiki/%C5%A0port" TargetMode="External"/><Relationship Id="rId4" Type="http://schemas.openxmlformats.org/officeDocument/2006/relationships/hyperlink" Target="http://sk.wikipedia.org/wiki/Zdravotn%C3%ADctv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k.wikipedia.org/wiki/Deti" TargetMode="External"/><Relationship Id="rId7" Type="http://schemas.openxmlformats.org/officeDocument/2006/relationships/hyperlink" Target="http://sk.wikipedia.org/wiki/Hobby" TargetMode="External"/><Relationship Id="rId2" Type="http://schemas.openxmlformats.org/officeDocument/2006/relationships/hyperlink" Target="http://sk.wikipedia.org/wiki/Kult%C3%BAr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k.wikipedia.org/wiki/Watchdog" TargetMode="External"/><Relationship Id="rId5" Type="http://schemas.openxmlformats.org/officeDocument/2006/relationships/hyperlink" Target="http://sk.wikipedia.org/wiki/%C4%BDudsk%C3%A9_pr%C3%A1va" TargetMode="External"/><Relationship Id="rId4" Type="http://schemas.openxmlformats.org/officeDocument/2006/relationships/hyperlink" Target="http://sk.wikipedia.org/wiki/Ml%C3%A1de%C5%B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sk-SK" sz="6000" dirty="0" smtClean="0">
                <a:solidFill>
                  <a:srgbClr val="C00000"/>
                </a:solidFill>
              </a:rPr>
              <a:t>MIMOVLÁDNE  ORGANIZÁCIE</a:t>
            </a:r>
            <a:br>
              <a:rPr lang="sk-SK" sz="6000" dirty="0" smtClean="0">
                <a:solidFill>
                  <a:srgbClr val="C00000"/>
                </a:solidFill>
              </a:rPr>
            </a:br>
            <a:r>
              <a:rPr lang="sk-SK" sz="3200" dirty="0" smtClean="0">
                <a:solidFill>
                  <a:srgbClr val="C00000"/>
                </a:solidFill>
              </a:rPr>
              <a:t>2011</a:t>
            </a:r>
            <a:endParaRPr lang="sk-SK" sz="6000" dirty="0">
              <a:solidFill>
                <a:srgbClr val="C00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 rot="11148650">
            <a:off x="493422" y="7416944"/>
            <a:ext cx="7896158" cy="270124"/>
          </a:xfrm>
        </p:spPr>
        <p:txBody>
          <a:bodyPr>
            <a:normAutofit fontScale="77500" lnSpcReduction="20000"/>
          </a:bodyPr>
          <a:lstStyle/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3000396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sk-SK" sz="3600" dirty="0" smtClean="0">
                <a:solidFill>
                  <a:srgbClr val="C00000"/>
                </a:solidFill>
              </a:rPr>
              <a:t>Mimovládne organizácie sú organizácie s </a:t>
            </a:r>
            <a:r>
              <a:rPr lang="sk-SK" sz="3600" dirty="0" smtClean="0">
                <a:solidFill>
                  <a:srgbClr val="C00000"/>
                </a:solidFill>
                <a:hlinkClick r:id="rId2" tooltip="Právna subjektivita"/>
              </a:rPr>
              <a:t>právnou subjektivitou</a:t>
            </a:r>
            <a:r>
              <a:rPr lang="sk-SK" sz="3600" dirty="0" smtClean="0">
                <a:solidFill>
                  <a:srgbClr val="C00000"/>
                </a:solidFill>
              </a:rPr>
              <a:t> vytvorené súkromnými osobami alebo organizáciami, ktoré sa nepodieľajú na vláde a ani vo vláde nemajú svojich zástupcov</a:t>
            </a:r>
            <a:r>
              <a:rPr lang="sk-SK" dirty="0" smtClean="0">
                <a:solidFill>
                  <a:srgbClr val="C00000"/>
                </a:solidFill>
              </a:rPr>
              <a:t>. 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285720" y="3857628"/>
            <a:ext cx="8401080" cy="2000264"/>
          </a:xfrm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>
              <a:buNone/>
            </a:pPr>
            <a:r>
              <a:rPr lang="sk-SK" sz="3200" b="1" dirty="0" smtClean="0">
                <a:solidFill>
                  <a:srgbClr val="C00000"/>
                </a:solidFill>
              </a:rPr>
              <a:t>  </a:t>
            </a:r>
            <a:r>
              <a:rPr lang="sk-SK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 označenie všetkých mimovládnych organizácií sa na Slovensku zaužívalo spojenie Tretí sektor.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7568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sk-SK" sz="3600" dirty="0" smtClean="0">
                <a:solidFill>
                  <a:srgbClr val="C00000"/>
                </a:solidFill>
              </a:rPr>
              <a:t>Mimovládne organizácie vo viacerých odvetviach dopĺňajú činnosť vládnych inštitúcií, prípadne pracujú v oblastiach, v ktorých štát nepôsobí. Veľmi často ide o verejno-prospešné služby.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7143776"/>
            <a:ext cx="8229600" cy="21431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500198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sk-SK" sz="3600" dirty="0" smtClean="0">
                <a:solidFill>
                  <a:srgbClr val="C00000"/>
                </a:solidFill>
              </a:rPr>
              <a:t>Typickými prostrediami pre činnosť mimovládnych organizácií sú: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4286280"/>
          </a:xfrm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lvl="0"/>
            <a:r>
              <a:rPr lang="sk-SK" dirty="0" smtClean="0">
                <a:hlinkClick r:id="rId2" tooltip="Sociálne služby (stránka neexistuje)"/>
              </a:rPr>
              <a:t>sociálne služby</a:t>
            </a:r>
            <a:r>
              <a:rPr lang="sk-SK" dirty="0" smtClean="0"/>
              <a:t> (</a:t>
            </a:r>
            <a:r>
              <a:rPr lang="sk-SK" dirty="0" smtClean="0">
                <a:hlinkClick r:id="rId3" tooltip="Charita"/>
              </a:rPr>
              <a:t>charita</a:t>
            </a:r>
            <a:r>
              <a:rPr lang="sk-SK" dirty="0" smtClean="0"/>
              <a:t>, starostlivosť o dôchodcov, hendikepovaných...)</a:t>
            </a:r>
          </a:p>
          <a:p>
            <a:r>
              <a:rPr lang="sk-SK" dirty="0" smtClean="0">
                <a:hlinkClick r:id="rId4" tooltip="Zdravotníctvo"/>
              </a:rPr>
              <a:t>zdravotníctvo</a:t>
            </a:r>
            <a:r>
              <a:rPr lang="sk-SK" dirty="0" smtClean="0"/>
              <a:t> (združenia pacientov s konkrétnym ochorením...)</a:t>
            </a:r>
          </a:p>
          <a:p>
            <a:r>
              <a:rPr lang="sk-SK" dirty="0" smtClean="0">
                <a:hlinkClick r:id="rId5" tooltip="Šport"/>
              </a:rPr>
              <a:t>šport</a:t>
            </a:r>
            <a:r>
              <a:rPr lang="sk-SK" dirty="0" smtClean="0"/>
              <a:t> (telovýchovné jednoty, športové kluby...)</a:t>
            </a:r>
          </a:p>
          <a:p>
            <a:r>
              <a:rPr lang="sk-SK" dirty="0" smtClean="0">
                <a:hlinkClick r:id="rId6" tooltip="Vzdelávanie"/>
              </a:rPr>
              <a:t>vzdelávanie</a:t>
            </a:r>
            <a:r>
              <a:rPr lang="sk-SK" dirty="0" smtClean="0"/>
              <a:t> a </a:t>
            </a:r>
            <a:r>
              <a:rPr lang="sk-SK" dirty="0" smtClean="0">
                <a:hlinkClick r:id="rId7" tooltip="Osveta (stránka neexistuje)"/>
              </a:rPr>
              <a:t>osveta</a:t>
            </a:r>
            <a:r>
              <a:rPr lang="sk-SK" dirty="0" smtClean="0"/>
              <a:t> (krúžky na propagáciu vedy a techniky, vzdelávanie znevýhodnených skupín...)</a:t>
            </a:r>
          </a:p>
          <a:p>
            <a:pPr lvl="0"/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 flipV="1">
            <a:off x="457200" y="-642966"/>
            <a:ext cx="8229600" cy="71438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500834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lvl="0"/>
            <a:r>
              <a:rPr lang="sk-SK" dirty="0" smtClean="0">
                <a:hlinkClick r:id="rId2" tooltip="Kultúra"/>
              </a:rPr>
              <a:t>kultúra</a:t>
            </a:r>
            <a:r>
              <a:rPr lang="sk-SK" dirty="0" smtClean="0"/>
              <a:t> (divadelné, tanečné, hudobné, folklórne, výtvarné združenia...)</a:t>
            </a:r>
          </a:p>
          <a:p>
            <a:pPr lvl="0"/>
            <a:r>
              <a:rPr lang="sk-SK" dirty="0" smtClean="0">
                <a:hlinkClick r:id="rId3" tooltip="Deti"/>
              </a:rPr>
              <a:t>deti</a:t>
            </a:r>
            <a:r>
              <a:rPr lang="sk-SK" dirty="0" smtClean="0"/>
              <a:t> a </a:t>
            </a:r>
            <a:r>
              <a:rPr lang="sk-SK" dirty="0" smtClean="0">
                <a:hlinkClick r:id="rId4" tooltip="Mládež"/>
              </a:rPr>
              <a:t>mládež</a:t>
            </a:r>
            <a:r>
              <a:rPr lang="sk-SK" dirty="0" smtClean="0"/>
              <a:t> (rodičovské združenia, mládežnícke kluby, združenia rodičov postihnutých detí...)</a:t>
            </a:r>
          </a:p>
          <a:p>
            <a:pPr lvl="0"/>
            <a:r>
              <a:rPr lang="sk-SK" dirty="0" smtClean="0"/>
              <a:t>ochrana </a:t>
            </a:r>
            <a:r>
              <a:rPr lang="sk-SK" dirty="0" smtClean="0">
                <a:hlinkClick r:id="rId5" tooltip="Ľudské práva"/>
              </a:rPr>
              <a:t>ľudských práv</a:t>
            </a:r>
            <a:r>
              <a:rPr lang="sk-SK" dirty="0" smtClean="0"/>
              <a:t> (poskytovanie právnej pomoci, presadzovanie vyšších štandardov...)</a:t>
            </a:r>
          </a:p>
          <a:p>
            <a:pPr lvl="0"/>
            <a:r>
              <a:rPr lang="sk-SK" dirty="0" err="1" smtClean="0">
                <a:hlinkClick r:id="rId6" tooltip="Watchdog"/>
              </a:rPr>
              <a:t>watchdog</a:t>
            </a:r>
            <a:r>
              <a:rPr lang="sk-SK" dirty="0" smtClean="0"/>
              <a:t> (monitorovanie zneužívania moci, dodržiavania ľudských práv, ochrany životného prostredia...)</a:t>
            </a:r>
          </a:p>
          <a:p>
            <a:pPr lvl="0"/>
            <a:r>
              <a:rPr lang="sk-SK" dirty="0" smtClean="0"/>
              <a:t>kvalita života (spotrebiteľské organizácie, skrášľovanie spolky...)</a:t>
            </a:r>
          </a:p>
          <a:p>
            <a:r>
              <a:rPr lang="sk-SK" dirty="0" smtClean="0">
                <a:hlinkClick r:id="rId7" tooltip="Hobby"/>
              </a:rPr>
              <a:t>hobby</a:t>
            </a:r>
            <a:r>
              <a:rPr lang="sk-SK" dirty="0" smtClean="0"/>
              <a:t> a trávenie voľného času (organizácie chovateľov, zberateľov, cestovateľov, </a:t>
            </a:r>
            <a:r>
              <a:rPr lang="sk-SK" dirty="0" err="1" smtClean="0"/>
              <a:t>fanúšikovské</a:t>
            </a:r>
            <a:r>
              <a:rPr lang="sk-SK" dirty="0" smtClean="0"/>
              <a:t> združenia...)</a:t>
            </a:r>
          </a:p>
          <a:p>
            <a:pPr lvl="0"/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198</Words>
  <Application>Microsoft Office PowerPoint</Application>
  <PresentationFormat>Prezentácia na obrazovke (4:3)</PresentationFormat>
  <Paragraphs>15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Fazeta</vt:lpstr>
      <vt:lpstr>MIMOVLÁDNE  ORGANIZÁCIE 2011</vt:lpstr>
      <vt:lpstr>Mimovládne organizácie sú organizácie s právnou subjektivitou vytvorené súkromnými osobami alebo organizáciami, ktoré sa nepodieľajú na vláde a ani vo vláde nemajú svojich zástupcov. </vt:lpstr>
      <vt:lpstr>Mimovládne organizácie vo viacerých odvetviach dopĺňajú činnosť vládnych inštitúcií, prípadne pracujú v oblastiach, v ktorých štát nepôsobí. Veľmi často ide o verejno-prospešné služby. </vt:lpstr>
      <vt:lpstr>Typickými prostrediami pre činnosť mimovládnych organizácií sú: 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MIMOVLÁDNE  ORGANIZÁCIE</dc:title>
  <dc:creator>Ucitel</dc:creator>
  <cp:lastModifiedBy>uzivatel</cp:lastModifiedBy>
  <cp:revision>7</cp:revision>
  <dcterms:created xsi:type="dcterms:W3CDTF">2011-02-14T16:19:41Z</dcterms:created>
  <dcterms:modified xsi:type="dcterms:W3CDTF">2024-01-10T20:08:11Z</dcterms:modified>
</cp:coreProperties>
</file>