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9" autoAdjust="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9ED09D2-1DD7-4E52-AE6B-10423F0224EA}" type="datetimeFigureOut">
              <a:rPr lang="sk-SK" smtClean="0"/>
              <a:pPr/>
              <a:t>22. 1. 2015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09D2-1DD7-4E52-AE6B-10423F0224EA}" type="datetimeFigureOut">
              <a:rPr lang="sk-SK" smtClean="0"/>
              <a:pPr/>
              <a:t>22. 1. 2015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09D2-1DD7-4E52-AE6B-10423F0224EA}" type="datetimeFigureOut">
              <a:rPr lang="sk-SK" smtClean="0"/>
              <a:pPr/>
              <a:t>22. 1. 2015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22. 1. 2015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22. 1. 2015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22. 1. 2015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22. 1. 2015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09D2-1DD7-4E52-AE6B-10423F0224EA}" type="datetimeFigureOut">
              <a:rPr lang="sk-SK" smtClean="0"/>
              <a:pPr/>
              <a:t>22. 1. 2015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22. 1. 2015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9ED09D2-1DD7-4E52-AE6B-10423F0224EA}" type="datetimeFigureOut">
              <a:rPr lang="sk-SK" smtClean="0"/>
              <a:pPr/>
              <a:t>22. 1. 2015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9ED09D2-1DD7-4E52-AE6B-10423F0224EA}" type="datetimeFigureOut">
              <a:rPr lang="sk-SK" smtClean="0"/>
              <a:pPr/>
              <a:t>22. 1. 2015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9ED09D2-1DD7-4E52-AE6B-10423F0224EA}" type="datetimeFigureOut">
              <a:rPr lang="sk-SK" smtClean="0"/>
              <a:pPr/>
              <a:t>22. 1. 2015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pv.uniza.sk/orgpoz/telo/ludske_telo/clanky/nadoblicky.html" TargetMode="External"/><Relationship Id="rId3" Type="http://schemas.openxmlformats.org/officeDocument/2006/relationships/hyperlink" Target="http://www.akromegalie.cz/podvesek-mozkovy" TargetMode="External"/><Relationship Id="rId7" Type="http://schemas.openxmlformats.org/officeDocument/2006/relationships/hyperlink" Target="http://www.oskole.sk/pages/printpage.php?clanok=96761571" TargetMode="External"/><Relationship Id="rId2" Type="http://schemas.openxmlformats.org/officeDocument/2006/relationships/hyperlink" Target="http://www.oskole.sk/wap/index.php?id_cat=7&amp;year=3&amp;new=967615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pv.uniza.sk/orgpoz/telo/ludske_telo/clanky/stitnazlaza.html" TargetMode="External"/><Relationship Id="rId5" Type="http://schemas.openxmlformats.org/officeDocument/2006/relationships/hyperlink" Target="http://www.forumzdravi.cz/endokrinologie/47-nemoci-stitne-zlazy/113-stitna-zlaza" TargetMode="External"/><Relationship Id="rId4" Type="http://schemas.openxmlformats.org/officeDocument/2006/relationships/hyperlink" Target="http://www.oskole.sk/wap/index.php?id_cat=7&amp;year=4&amp;new=623" TargetMode="External"/><Relationship Id="rId9" Type="http://schemas.openxmlformats.org/officeDocument/2006/relationships/hyperlink" Target="http://vat.pravda.sk/clovek/clanok/14783-vedci-su-blizsie-k-umelemu-pankreas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324544" y="2060848"/>
            <a:ext cx="8062912" cy="1470025"/>
          </a:xfrm>
        </p:spPr>
        <p:txBody>
          <a:bodyPr/>
          <a:lstStyle/>
          <a:p>
            <a:r>
              <a:rPr lang="sk-SK" dirty="0" smtClean="0"/>
              <a:t>Hormonálna sústava 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5128" y="5537448"/>
            <a:ext cx="7848872" cy="1320552"/>
          </a:xfrm>
        </p:spPr>
        <p:txBody>
          <a:bodyPr>
            <a:normAutofit/>
          </a:bodyPr>
          <a:lstStyle/>
          <a:p>
            <a:endParaRPr lang="sk-SK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Štítna žľaza(</a:t>
            </a:r>
            <a:r>
              <a:rPr lang="sk-SK" dirty="0" err="1" smtClean="0"/>
              <a:t>glandula</a:t>
            </a:r>
            <a:r>
              <a:rPr lang="sk-SK" dirty="0" smtClean="0"/>
              <a:t> </a:t>
            </a:r>
            <a:r>
              <a:rPr lang="sk-SK" dirty="0" err="1" smtClean="0"/>
              <a:t>thyroidea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/>
              <a:t>s</a:t>
            </a:r>
            <a:r>
              <a:rPr lang="sk-SK" sz="1800" dirty="0" smtClean="0"/>
              <a:t>kladá sa z dvoch lalokov  </a:t>
            </a:r>
          </a:p>
          <a:p>
            <a:r>
              <a:rPr lang="sk-SK" sz="1800" dirty="0"/>
              <a:t>p</a:t>
            </a:r>
            <a:r>
              <a:rPr lang="sk-SK" sz="1800" dirty="0" smtClean="0"/>
              <a:t>rilieha zo strán k priedušnici a štítnej chrupke a na povrchu je krytá väzivovým puzdrom a svalmi krku</a:t>
            </a:r>
          </a:p>
          <a:p>
            <a:r>
              <a:rPr lang="sk-SK" sz="1800" dirty="0" smtClean="0"/>
              <a:t>Najdôležitejší hormón je </a:t>
            </a:r>
            <a:r>
              <a:rPr lang="sk-SK" sz="1800" b="1" dirty="0" err="1" smtClean="0"/>
              <a:t>tyroxín</a:t>
            </a:r>
            <a:endParaRPr lang="sk-SK" sz="1800" b="1" dirty="0" smtClean="0"/>
          </a:p>
          <a:p>
            <a:r>
              <a:rPr lang="sk-SK" sz="1800" b="1" dirty="0" err="1"/>
              <a:t>Tyroxín</a:t>
            </a:r>
            <a:r>
              <a:rPr lang="sk-SK" sz="1800" b="1" dirty="0"/>
              <a:t>-</a:t>
            </a:r>
            <a:r>
              <a:rPr lang="sk-SK" sz="1800" dirty="0"/>
              <a:t> tvorí 90% hormonálnej produkcie</a:t>
            </a:r>
          </a:p>
          <a:p>
            <a:pPr marL="64008" indent="0">
              <a:buNone/>
            </a:pPr>
            <a:r>
              <a:rPr lang="sk-SK" sz="1800" b="1" dirty="0"/>
              <a:t>                  - </a:t>
            </a:r>
            <a:r>
              <a:rPr lang="sk-SK" sz="1800" dirty="0"/>
              <a:t>zvyšuje metabolizmus a podporuje rast</a:t>
            </a:r>
          </a:p>
          <a:p>
            <a:pPr marL="64008" indent="0">
              <a:buNone/>
            </a:pPr>
            <a:r>
              <a:rPr lang="sk-SK" sz="1800" dirty="0"/>
              <a:t>                  - obsahuje jód </a:t>
            </a:r>
          </a:p>
          <a:p>
            <a:pPr marL="64008" indent="0">
              <a:buNone/>
            </a:pPr>
            <a:endParaRPr lang="sk-SK" sz="1800" dirty="0"/>
          </a:p>
          <a:p>
            <a:r>
              <a:rPr lang="sk-SK" sz="1800" b="1" dirty="0" smtClean="0"/>
              <a:t>Struma- </a:t>
            </a:r>
            <a:r>
              <a:rPr lang="sk-SK" sz="1800" dirty="0" smtClean="0"/>
              <a:t>zväčšenie štítnej žľazy</a:t>
            </a:r>
          </a:p>
          <a:p>
            <a:pPr marL="64008" indent="0">
              <a:buNone/>
            </a:pPr>
            <a:r>
              <a:rPr lang="sk-SK" sz="1800" dirty="0" smtClean="0"/>
              <a:t>                  - nastáva vtedy, ak mame málo hormónov štítnej žľazy</a:t>
            </a:r>
          </a:p>
          <a:p>
            <a:pPr marL="64008" indent="0">
              <a:buNone/>
            </a:pPr>
            <a:r>
              <a:rPr lang="sk-SK" sz="1800" b="1" dirty="0" err="1" smtClean="0"/>
              <a:t>Basedowova</a:t>
            </a:r>
            <a:r>
              <a:rPr lang="sk-SK" sz="1800" b="1" dirty="0" smtClean="0"/>
              <a:t> choroba-</a:t>
            </a:r>
            <a:r>
              <a:rPr lang="sk-SK" sz="1800" dirty="0"/>
              <a:t> </a:t>
            </a:r>
            <a:r>
              <a:rPr lang="sk-SK" sz="1800" dirty="0" smtClean="0"/>
              <a:t>tvorba  príliš veľa hormónov</a:t>
            </a:r>
          </a:p>
        </p:txBody>
      </p:sp>
    </p:spTree>
    <p:extLst>
      <p:ext uri="{BB962C8B-B14F-4D97-AF65-F5344CB8AC3E}">
        <p14:creationId xmlns:p14="http://schemas.microsoft.com/office/powerpoint/2010/main" val="37431042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963">
            <a:off x="155937" y="484736"/>
            <a:ext cx="4485361" cy="611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951">
            <a:off x="4815230" y="308484"/>
            <a:ext cx="4104456" cy="63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5058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Prištítne</a:t>
            </a:r>
            <a:r>
              <a:rPr lang="sk-SK" dirty="0" smtClean="0"/>
              <a:t> telieska(</a:t>
            </a:r>
            <a:r>
              <a:rPr lang="sk-SK" dirty="0" err="1" smtClean="0"/>
              <a:t>glandulae</a:t>
            </a:r>
            <a:r>
              <a:rPr lang="sk-SK" dirty="0" smtClean="0"/>
              <a:t> </a:t>
            </a:r>
            <a:r>
              <a:rPr lang="sk-SK" dirty="0" err="1" smtClean="0"/>
              <a:t>parathyroideae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4 drobné telieska, umiestnené sú na póloch štítnej žľazy, na jej zadnej ploche </a:t>
            </a:r>
          </a:p>
          <a:p>
            <a:r>
              <a:rPr lang="sk-SK" sz="1800" dirty="0"/>
              <a:t>p</a:t>
            </a:r>
            <a:r>
              <a:rPr lang="sk-SK" sz="1800" dirty="0" smtClean="0"/>
              <a:t>rodukujú hormón </a:t>
            </a:r>
            <a:r>
              <a:rPr lang="sk-SK" sz="1800" b="1" dirty="0" err="1" smtClean="0"/>
              <a:t>parathormón</a:t>
            </a:r>
            <a:r>
              <a:rPr lang="sk-SK" sz="1800" b="1" dirty="0" smtClean="0"/>
              <a:t>, </a:t>
            </a:r>
            <a:r>
              <a:rPr lang="sk-SK" sz="1800" dirty="0" smtClean="0"/>
              <a:t>ktorý pôsobí na obsah vápnika a fosforu v krvi</a:t>
            </a:r>
            <a:endParaRPr lang="sk-SK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2698">
            <a:off x="2555776" y="3212976"/>
            <a:ext cx="5112568" cy="345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852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Nadoblička( </a:t>
            </a:r>
            <a:r>
              <a:rPr lang="sk-SK" dirty="0" err="1" smtClean="0"/>
              <a:t>glandula</a:t>
            </a:r>
            <a:r>
              <a:rPr lang="sk-SK" dirty="0" smtClean="0"/>
              <a:t> </a:t>
            </a:r>
            <a:r>
              <a:rPr lang="sk-SK" dirty="0" err="1" smtClean="0"/>
              <a:t>suprarenalis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/>
              <a:t>p</a:t>
            </a:r>
            <a:r>
              <a:rPr lang="sk-SK" sz="1800" dirty="0" smtClean="0"/>
              <a:t>árová endokrinná žľaza</a:t>
            </a:r>
          </a:p>
          <a:p>
            <a:r>
              <a:rPr lang="sk-SK" sz="1800" dirty="0"/>
              <a:t>u</a:t>
            </a:r>
            <a:r>
              <a:rPr lang="sk-SK" sz="1800" dirty="0" smtClean="0"/>
              <a:t>ložená nad obličkami pod väzivovým obalom obličky</a:t>
            </a:r>
          </a:p>
          <a:p>
            <a:r>
              <a:rPr lang="sk-SK" sz="1800" dirty="0"/>
              <a:t>t</a:t>
            </a:r>
            <a:r>
              <a:rPr lang="sk-SK" sz="1800" dirty="0" smtClean="0"/>
              <a:t>vorí  ju </a:t>
            </a:r>
            <a:r>
              <a:rPr lang="sk-SK" sz="1800" b="1" dirty="0" smtClean="0"/>
              <a:t>kôra</a:t>
            </a:r>
            <a:r>
              <a:rPr lang="sk-SK" sz="1800" dirty="0" smtClean="0"/>
              <a:t>(</a:t>
            </a:r>
            <a:r>
              <a:rPr lang="sk-SK" sz="1800" dirty="0" err="1" smtClean="0"/>
              <a:t>kortex</a:t>
            </a:r>
            <a:r>
              <a:rPr lang="sk-SK" sz="1800" dirty="0" smtClean="0"/>
              <a:t>) a </a:t>
            </a:r>
            <a:r>
              <a:rPr lang="sk-SK" sz="1800" b="1" dirty="0" smtClean="0"/>
              <a:t>dreň</a:t>
            </a:r>
            <a:r>
              <a:rPr lang="sk-SK" sz="1800" dirty="0" smtClean="0"/>
              <a:t>(</a:t>
            </a:r>
            <a:r>
              <a:rPr lang="sk-SK" sz="1800" dirty="0" err="1" smtClean="0"/>
              <a:t>mendula</a:t>
            </a:r>
            <a:r>
              <a:rPr lang="sk-SK" sz="1800" dirty="0" smtClean="0"/>
              <a:t>)</a:t>
            </a:r>
          </a:p>
          <a:p>
            <a:r>
              <a:rPr lang="sk-SK" sz="1800" dirty="0"/>
              <a:t>k</a:t>
            </a:r>
            <a:r>
              <a:rPr lang="sk-SK" sz="1800" dirty="0" smtClean="0"/>
              <a:t>ôra nadobličky je pre život bezpodmienečne nutná</a:t>
            </a:r>
          </a:p>
          <a:p>
            <a:r>
              <a:rPr lang="sk-SK" sz="1800" dirty="0"/>
              <a:t>f</a:t>
            </a:r>
            <a:r>
              <a:rPr lang="sk-SK" sz="1800" dirty="0" smtClean="0"/>
              <a:t>unkciu drene sú schopné čiastočne nahradiť iné orgány</a:t>
            </a:r>
            <a:endParaRPr lang="sk-SK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2952328" cy="324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86051"/>
            <a:ext cx="3960440" cy="36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9144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Hormóny kôry nadobličky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b="1" dirty="0" err="1" smtClean="0">
                <a:solidFill>
                  <a:schemeClr val="accent1"/>
                </a:solidFill>
              </a:rPr>
              <a:t>mineralokortikoidy</a:t>
            </a:r>
            <a:r>
              <a:rPr lang="sk-SK" sz="2000" b="1" dirty="0" smtClean="0">
                <a:solidFill>
                  <a:schemeClr val="accent1"/>
                </a:solidFill>
              </a:rPr>
              <a:t>-</a:t>
            </a:r>
            <a:r>
              <a:rPr lang="sk-SK" sz="2000" dirty="0" smtClean="0">
                <a:solidFill>
                  <a:schemeClr val="accent1"/>
                </a:solidFill>
              </a:rPr>
              <a:t> </a:t>
            </a:r>
            <a:r>
              <a:rPr lang="sk-SK" sz="1800" dirty="0" smtClean="0"/>
              <a:t>úlohou je udržiavať rovnováhu medzi sodíkovými a draslíkovými soľami v organizme</a:t>
            </a:r>
          </a:p>
          <a:p>
            <a:r>
              <a:rPr lang="sk-SK" sz="2000" b="1" dirty="0" err="1">
                <a:solidFill>
                  <a:schemeClr val="accent1"/>
                </a:solidFill>
              </a:rPr>
              <a:t>g</a:t>
            </a:r>
            <a:r>
              <a:rPr lang="sk-SK" sz="2000" b="1" dirty="0" err="1" smtClean="0">
                <a:solidFill>
                  <a:schemeClr val="accent1"/>
                </a:solidFill>
              </a:rPr>
              <a:t>lukokortikoidy</a:t>
            </a:r>
            <a:r>
              <a:rPr lang="sk-SK" sz="2000" b="1" dirty="0" smtClean="0">
                <a:solidFill>
                  <a:schemeClr val="accent1"/>
                </a:solidFill>
              </a:rPr>
              <a:t>-</a:t>
            </a:r>
            <a:r>
              <a:rPr lang="sk-SK" sz="2000" b="1" dirty="0" smtClean="0"/>
              <a:t> </a:t>
            </a:r>
            <a:r>
              <a:rPr lang="sk-SK" sz="1800" dirty="0" smtClean="0"/>
              <a:t>patrí sem </a:t>
            </a:r>
            <a:r>
              <a:rPr lang="sk-SK" sz="1800" dirty="0" err="1" smtClean="0"/>
              <a:t>kortizón</a:t>
            </a:r>
            <a:r>
              <a:rPr lang="sk-SK" sz="1800" dirty="0" smtClean="0"/>
              <a:t> a </a:t>
            </a:r>
            <a:r>
              <a:rPr lang="sk-SK" sz="1800" dirty="0" err="1" smtClean="0"/>
              <a:t>hydrokortizón</a:t>
            </a:r>
            <a:r>
              <a:rPr lang="sk-SK" sz="1800" dirty="0" smtClean="0"/>
              <a:t>, ktoré pôsobia protizápalovo </a:t>
            </a:r>
          </a:p>
          <a:p>
            <a:r>
              <a:rPr lang="sk-SK" sz="2000" b="1" dirty="0" err="1" smtClean="0">
                <a:solidFill>
                  <a:schemeClr val="accent1"/>
                </a:solidFill>
              </a:rPr>
              <a:t>androgenné</a:t>
            </a:r>
            <a:r>
              <a:rPr lang="sk-SK" sz="2000" b="1" dirty="0" smtClean="0">
                <a:solidFill>
                  <a:schemeClr val="accent1"/>
                </a:solidFill>
              </a:rPr>
              <a:t> hormóny- </a:t>
            </a:r>
            <a:r>
              <a:rPr lang="sk-SK" sz="1800" dirty="0" smtClean="0"/>
              <a:t>látky s podobnými účinkami ako mužské pohlavné hormóny a pôsobia na vývin sekundárnych pohlavných znakov mužského typu</a:t>
            </a:r>
          </a:p>
          <a:p>
            <a:r>
              <a:rPr lang="sk-SK" sz="1800" dirty="0"/>
              <a:t>t</a:t>
            </a:r>
            <a:r>
              <a:rPr lang="sk-SK" sz="1800" dirty="0" smtClean="0"/>
              <a:t>voria sa u oboch pohlaví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9020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Hormóny drene nadobličky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b="1" dirty="0" smtClean="0">
                <a:solidFill>
                  <a:schemeClr val="accent1"/>
                </a:solidFill>
              </a:rPr>
              <a:t>adrenalín-</a:t>
            </a:r>
            <a:r>
              <a:rPr lang="sk-SK" sz="1800" dirty="0" smtClean="0"/>
              <a:t> zvyšuje hladinu cukru v krvi a tak i krvný tlak </a:t>
            </a:r>
          </a:p>
          <a:p>
            <a:r>
              <a:rPr lang="sk-SK" sz="1800" b="1" dirty="0" err="1" smtClean="0">
                <a:solidFill>
                  <a:schemeClr val="accent1"/>
                </a:solidFill>
              </a:rPr>
              <a:t>noradrenalín</a:t>
            </a:r>
            <a:r>
              <a:rPr lang="sk-SK" sz="1800" b="1" dirty="0" smtClean="0">
                <a:solidFill>
                  <a:schemeClr val="accent1"/>
                </a:solidFill>
              </a:rPr>
              <a:t>-</a:t>
            </a:r>
            <a:r>
              <a:rPr lang="sk-SK" sz="1800" dirty="0" smtClean="0"/>
              <a:t> pôsobí na zvyšovanie </a:t>
            </a:r>
            <a:r>
              <a:rPr lang="sk-SK" sz="1800" dirty="0" err="1" smtClean="0"/>
              <a:t>systolického</a:t>
            </a:r>
            <a:r>
              <a:rPr lang="sk-SK" sz="1800" dirty="0" smtClean="0"/>
              <a:t> aj diastolického krvného tlaku </a:t>
            </a:r>
          </a:p>
          <a:p>
            <a:r>
              <a:rPr lang="sk-SK" sz="1800" dirty="0" smtClean="0"/>
              <a:t>Adrenalín a </a:t>
            </a:r>
            <a:r>
              <a:rPr lang="sk-SK" sz="1800" dirty="0" err="1" smtClean="0"/>
              <a:t>noradrenalín</a:t>
            </a:r>
            <a:r>
              <a:rPr lang="sk-SK" sz="1800" dirty="0" smtClean="0"/>
              <a:t> podporujú svalové napätie rôznych orgánov a všetky funkcie srdca a krvného obehu.</a:t>
            </a:r>
          </a:p>
          <a:p>
            <a:r>
              <a:rPr lang="sk-SK" sz="1800" dirty="0" err="1"/>
              <a:t>p</a:t>
            </a:r>
            <a:r>
              <a:rPr lang="sk-SK" sz="1800" dirty="0" err="1" smtClean="0"/>
              <a:t>rotistresové</a:t>
            </a:r>
            <a:r>
              <a:rPr lang="sk-SK" sz="1800" dirty="0" smtClean="0"/>
              <a:t> hormóny</a:t>
            </a:r>
          </a:p>
          <a:p>
            <a:r>
              <a:rPr lang="sk-SK" sz="1800" b="1" dirty="0" err="1" smtClean="0">
                <a:solidFill>
                  <a:schemeClr val="accent1"/>
                </a:solidFill>
              </a:rPr>
              <a:t>Učinky</a:t>
            </a:r>
            <a:r>
              <a:rPr lang="sk-SK" sz="1800" b="1" dirty="0" smtClean="0">
                <a:solidFill>
                  <a:schemeClr val="accent1"/>
                </a:solidFill>
              </a:rPr>
              <a:t>:</a:t>
            </a:r>
            <a:r>
              <a:rPr lang="sk-SK" sz="1800" dirty="0" smtClean="0"/>
              <a:t> mobilizujú zdroje energie, povzbudzujú obehovú sústavu, zlepšujú dýchanie aj činnosť mozgu</a:t>
            </a: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7372612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Podžalúdková žľaza (pankreas)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/>
              <a:t>z</a:t>
            </a:r>
            <a:r>
              <a:rPr lang="sk-SK" sz="1800" dirty="0" smtClean="0"/>
              <a:t>miešaná žľaza, vylučuje tráviace enzýmy do tráviacej sústavy </a:t>
            </a:r>
          </a:p>
          <a:p>
            <a:r>
              <a:rPr lang="sk-SK" sz="2000" b="1" dirty="0" err="1" smtClean="0">
                <a:solidFill>
                  <a:schemeClr val="accent1"/>
                </a:solidFill>
              </a:rPr>
              <a:t>Langerhansove</a:t>
            </a:r>
            <a:r>
              <a:rPr lang="sk-SK" sz="2000" b="1" dirty="0" smtClean="0">
                <a:solidFill>
                  <a:schemeClr val="accent1"/>
                </a:solidFill>
              </a:rPr>
              <a:t> ostrovčeky </a:t>
            </a:r>
            <a:r>
              <a:rPr lang="sk-SK" sz="2000" dirty="0" smtClean="0"/>
              <a:t>produkujú hormóny:</a:t>
            </a:r>
          </a:p>
          <a:p>
            <a:r>
              <a:rPr lang="sk-SK" sz="2000" dirty="0" smtClean="0"/>
              <a:t> </a:t>
            </a:r>
            <a:r>
              <a:rPr lang="sk-SK" sz="2000" b="1" dirty="0" smtClean="0"/>
              <a:t>inzulín-</a:t>
            </a:r>
            <a:r>
              <a:rPr lang="sk-SK" sz="2000" dirty="0" smtClean="0"/>
              <a:t> hlavný účinok je zníženie koncentrácie cukru v krvi</a:t>
            </a:r>
          </a:p>
          <a:p>
            <a:r>
              <a:rPr lang="sk-SK" sz="2000" dirty="0"/>
              <a:t>p</a:t>
            </a:r>
            <a:r>
              <a:rPr lang="sk-SK" sz="2000" dirty="0" smtClean="0"/>
              <a:t>ri nízkom vylučovaní </a:t>
            </a:r>
            <a:r>
              <a:rPr lang="sk-SK" sz="2000" dirty="0"/>
              <a:t>i</a:t>
            </a:r>
            <a:r>
              <a:rPr lang="sk-SK" sz="2000" dirty="0" smtClean="0"/>
              <a:t>nzulínu vzniká choroba cukrovka</a:t>
            </a:r>
            <a:r>
              <a:rPr lang="sk-SK" sz="2000" b="1" dirty="0" smtClean="0"/>
              <a:t>   </a:t>
            </a:r>
            <a:r>
              <a:rPr lang="sk-SK" sz="2000" b="1" dirty="0" err="1" smtClean="0"/>
              <a:t>glukagón</a:t>
            </a:r>
            <a:r>
              <a:rPr lang="sk-SK" sz="2000" b="1" dirty="0" smtClean="0"/>
              <a:t>-  </a:t>
            </a:r>
            <a:r>
              <a:rPr lang="sk-SK" sz="2000" dirty="0" smtClean="0"/>
              <a:t>hlavný účinok je štiepenie glykogénu v pečeni a tvorba glukózy z aminokyselín  </a:t>
            </a:r>
          </a:p>
          <a:p>
            <a:pPr marL="64008" indent="0" algn="r">
              <a:buNone/>
            </a:pPr>
            <a:endParaRPr lang="sk-SK" sz="2000" b="1" dirty="0" smtClean="0"/>
          </a:p>
          <a:p>
            <a:pPr marL="64008" indent="0">
              <a:buNone/>
            </a:pPr>
            <a:endParaRPr lang="sk-SK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308">
            <a:off x="4788024" y="3645025"/>
            <a:ext cx="4277900" cy="32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4877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Pohlavné žľazy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/>
              <a:t>n</a:t>
            </a:r>
            <a:r>
              <a:rPr lang="sk-SK" sz="1800" dirty="0" smtClean="0"/>
              <a:t>ie sú nevyhnutné pre život jedinca, slúžia však na zachovanie druhu </a:t>
            </a:r>
          </a:p>
          <a:p>
            <a:r>
              <a:rPr lang="sk-SK" sz="1800" dirty="0"/>
              <a:t>t</a:t>
            </a:r>
            <a:r>
              <a:rPr lang="sk-SK" sz="1800" dirty="0" smtClean="0"/>
              <a:t>voria sa v pohlavných </a:t>
            </a:r>
            <a:r>
              <a:rPr lang="sk-SK" sz="1800" dirty="0" err="1" smtClean="0"/>
              <a:t>žľazach</a:t>
            </a:r>
            <a:r>
              <a:rPr lang="sk-SK" sz="1800" dirty="0" smtClean="0"/>
              <a:t>- v </a:t>
            </a:r>
            <a:r>
              <a:rPr lang="sk-SK" sz="1800" b="1" dirty="0" err="1" smtClean="0"/>
              <a:t>semeníkoch</a:t>
            </a:r>
            <a:r>
              <a:rPr lang="sk-SK" sz="1800" dirty="0" smtClean="0"/>
              <a:t>(</a:t>
            </a:r>
            <a:r>
              <a:rPr lang="sk-SK" sz="1800" dirty="0" err="1" smtClean="0"/>
              <a:t>testes</a:t>
            </a:r>
            <a:r>
              <a:rPr lang="sk-SK" sz="1800" dirty="0" smtClean="0"/>
              <a:t>) a </a:t>
            </a:r>
            <a:r>
              <a:rPr lang="sk-SK" sz="1800" b="1" dirty="0" smtClean="0"/>
              <a:t>vaječníkoch</a:t>
            </a:r>
            <a:r>
              <a:rPr lang="sk-SK" sz="1800" dirty="0" smtClean="0"/>
              <a:t>(ovaria) </a:t>
            </a:r>
          </a:p>
          <a:p>
            <a:r>
              <a:rPr lang="sk-SK" sz="1800" dirty="0"/>
              <a:t>m</a:t>
            </a:r>
            <a:r>
              <a:rPr lang="sk-SK" sz="1800" dirty="0" smtClean="0"/>
              <a:t>užské </a:t>
            </a:r>
            <a:r>
              <a:rPr lang="sk-SK" sz="1800" dirty="0" err="1" smtClean="0"/>
              <a:t>pohl</a:t>
            </a:r>
            <a:r>
              <a:rPr lang="sk-SK" sz="1800" dirty="0" smtClean="0"/>
              <a:t>. hormóny(</a:t>
            </a:r>
            <a:r>
              <a:rPr lang="sk-SK" sz="1800" dirty="0" err="1" smtClean="0"/>
              <a:t>androgény</a:t>
            </a:r>
            <a:r>
              <a:rPr lang="sk-SK" sz="1800" dirty="0" smtClean="0"/>
              <a:t>) </a:t>
            </a:r>
          </a:p>
          <a:p>
            <a:r>
              <a:rPr lang="sk-SK" sz="1800" dirty="0"/>
              <a:t>ž</a:t>
            </a:r>
            <a:r>
              <a:rPr lang="sk-SK" sz="1800" dirty="0" smtClean="0"/>
              <a:t>enské </a:t>
            </a:r>
            <a:r>
              <a:rPr lang="sk-SK" sz="1800" dirty="0" err="1" smtClean="0"/>
              <a:t>pohl</a:t>
            </a:r>
            <a:r>
              <a:rPr lang="sk-SK" sz="1800" dirty="0" smtClean="0"/>
              <a:t>. hormóny(estrogény, </a:t>
            </a:r>
            <a:r>
              <a:rPr lang="sk-SK" sz="1800" dirty="0" err="1" smtClean="0"/>
              <a:t>gestagény</a:t>
            </a:r>
            <a:r>
              <a:rPr lang="sk-SK" sz="1800" dirty="0" smtClean="0"/>
              <a:t>)</a:t>
            </a: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7199689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Mužské pohlavné hormóny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b="1" dirty="0" smtClean="0"/>
              <a:t>najdôležitejší hormón- </a:t>
            </a:r>
            <a:r>
              <a:rPr lang="sk-SK" sz="1800" dirty="0" err="1" smtClean="0"/>
              <a:t>testostereón</a:t>
            </a:r>
            <a:r>
              <a:rPr lang="sk-SK" sz="1800" dirty="0" smtClean="0"/>
              <a:t> </a:t>
            </a:r>
          </a:p>
          <a:p>
            <a:r>
              <a:rPr lang="sk-SK" sz="1800" dirty="0"/>
              <a:t>s</a:t>
            </a:r>
            <a:r>
              <a:rPr lang="sk-SK" sz="1800" dirty="0" smtClean="0"/>
              <a:t>pôsobujú vývin sekundárnych pohlavných znakov mužského typu</a:t>
            </a:r>
          </a:p>
          <a:p>
            <a:r>
              <a:rPr lang="sk-SK" sz="1800" dirty="0" smtClean="0"/>
              <a:t>zvýšenie </a:t>
            </a:r>
            <a:r>
              <a:rPr lang="sk-SK" sz="1800" dirty="0" err="1" smtClean="0"/>
              <a:t>testeośtereónu</a:t>
            </a:r>
            <a:r>
              <a:rPr lang="sk-SK" sz="1800" dirty="0" smtClean="0"/>
              <a:t> vedie k uzatvoreniu </a:t>
            </a:r>
            <a:r>
              <a:rPr lang="sk-SK" sz="1800" dirty="0" err="1" smtClean="0"/>
              <a:t>epifýzových</a:t>
            </a:r>
            <a:r>
              <a:rPr lang="sk-SK" sz="1800" dirty="0" smtClean="0"/>
              <a:t> štrbín a tým k ukončeniu rastu do výšky</a:t>
            </a:r>
          </a:p>
          <a:p>
            <a:r>
              <a:rPr lang="sk-SK" sz="2000" b="1" dirty="0" smtClean="0">
                <a:solidFill>
                  <a:schemeClr val="accent1"/>
                </a:solidFill>
              </a:rPr>
              <a:t>Ženské pohlavné hormóny-</a:t>
            </a:r>
            <a:r>
              <a:rPr lang="sk-SK" sz="2400" b="1" dirty="0" smtClean="0">
                <a:solidFill>
                  <a:schemeClr val="accent1"/>
                </a:solidFill>
              </a:rPr>
              <a:t>  </a:t>
            </a:r>
            <a:r>
              <a:rPr lang="sk-SK" sz="1800" dirty="0" smtClean="0"/>
              <a:t>tvoria sa prevažne vo vaječníkoch, počas tehotenstva v placente a v malej miere aj v kôre nadobličiek</a:t>
            </a:r>
          </a:p>
          <a:p>
            <a:r>
              <a:rPr lang="sk-SK" sz="1800" b="1" dirty="0"/>
              <a:t>e</a:t>
            </a:r>
            <a:r>
              <a:rPr lang="sk-SK" sz="1800" b="1" dirty="0" smtClean="0"/>
              <a:t>strogény</a:t>
            </a:r>
            <a:r>
              <a:rPr lang="sk-SK" sz="1800" dirty="0" smtClean="0"/>
              <a:t> vplývajú aj na vývin mliečnych žliaz, vznik ženských foriem tela a typický ženské rozloženie tuku</a:t>
            </a:r>
            <a:endParaRPr lang="sk-SK" sz="2000" dirty="0" smtClean="0"/>
          </a:p>
          <a:p>
            <a:r>
              <a:rPr lang="sk-SK" sz="2000" b="1" dirty="0" smtClean="0"/>
              <a:t>Hormóny placenty- </a:t>
            </a:r>
            <a:r>
              <a:rPr lang="sk-SK" sz="1800" dirty="0" smtClean="0"/>
              <a:t>fungujú až od 3 mesiaca tehotenstva </a:t>
            </a:r>
            <a:endParaRPr lang="sk-SK" sz="1800" dirty="0"/>
          </a:p>
          <a:p>
            <a:r>
              <a:rPr lang="sk-SK" sz="2000" b="1" dirty="0" smtClean="0"/>
              <a:t>Tkanivové hormóny- </a:t>
            </a:r>
            <a:r>
              <a:rPr lang="sk-SK" sz="1800" dirty="0" smtClean="0"/>
              <a:t>zaraďujeme chemicky veľmi rôznorodé látky, ktoré nie sú produkované špecializovanými žľazami </a:t>
            </a:r>
          </a:p>
        </p:txBody>
      </p:sp>
    </p:spTree>
    <p:extLst>
      <p:ext uri="{BB962C8B-B14F-4D97-AF65-F5344CB8AC3E}">
        <p14:creationId xmlns:p14="http://schemas.microsoft.com/office/powerpoint/2010/main" val="3959850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Zdroje: </a:t>
            </a:r>
            <a:endParaRPr lang="sk-SK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>
                <a:hlinkClick r:id="rId2"/>
              </a:rPr>
              <a:t>http://</a:t>
            </a:r>
            <a:r>
              <a:rPr lang="sk-SK" sz="1800" dirty="0" smtClean="0">
                <a:hlinkClick r:id="rId2"/>
              </a:rPr>
              <a:t>www.oskole.sk/wap/index.php?id_cat=7&amp;year=3&amp;new=96761570</a:t>
            </a:r>
            <a:endParaRPr lang="sk-SK" sz="1800" dirty="0" smtClean="0"/>
          </a:p>
          <a:p>
            <a:r>
              <a:rPr lang="sk-SK" sz="1800" dirty="0">
                <a:hlinkClick r:id="rId3"/>
              </a:rPr>
              <a:t>http://</a:t>
            </a:r>
            <a:r>
              <a:rPr lang="sk-SK" sz="1800" dirty="0" smtClean="0">
                <a:hlinkClick r:id="rId3"/>
              </a:rPr>
              <a:t>www.akromegalie.cz/podvesek-mozkovy</a:t>
            </a:r>
            <a:endParaRPr lang="sk-SK" sz="1800" dirty="0" smtClean="0"/>
          </a:p>
          <a:p>
            <a:r>
              <a:rPr lang="sk-SK" sz="1800" dirty="0">
                <a:hlinkClick r:id="rId4"/>
              </a:rPr>
              <a:t>http://</a:t>
            </a:r>
            <a:r>
              <a:rPr lang="sk-SK" sz="1800" dirty="0" smtClean="0">
                <a:hlinkClick r:id="rId4"/>
              </a:rPr>
              <a:t>www.oskole.sk/wap/index.php?id_cat=7&amp;year=4&amp;new=623</a:t>
            </a:r>
            <a:endParaRPr lang="sk-SK" sz="1800" dirty="0" smtClean="0"/>
          </a:p>
          <a:p>
            <a:r>
              <a:rPr lang="sk-SK" sz="1800" dirty="0">
                <a:hlinkClick r:id="rId5"/>
              </a:rPr>
              <a:t>http://</a:t>
            </a:r>
            <a:r>
              <a:rPr lang="sk-SK" sz="1800" dirty="0" smtClean="0">
                <a:hlinkClick r:id="rId5"/>
              </a:rPr>
              <a:t>www.forumzdravi.cz/endokrinologie/47-nemoci-stitne-zlazy/113-stitna-zlaza</a:t>
            </a:r>
            <a:endParaRPr lang="sk-SK" sz="1800" dirty="0" smtClean="0"/>
          </a:p>
          <a:p>
            <a:r>
              <a:rPr lang="sk-SK" sz="1800" dirty="0">
                <a:hlinkClick r:id="rId6"/>
              </a:rPr>
              <a:t>http://</a:t>
            </a:r>
            <a:r>
              <a:rPr lang="sk-SK" sz="1800" dirty="0" smtClean="0">
                <a:hlinkClick r:id="rId6"/>
              </a:rPr>
              <a:t>fpv.uniza.sk/orgpoz/telo/ludske_telo/clanky/stitnazlaza.html</a:t>
            </a:r>
            <a:endParaRPr lang="sk-SK" sz="1800" dirty="0" smtClean="0"/>
          </a:p>
          <a:p>
            <a:r>
              <a:rPr lang="sk-SK" sz="1800" dirty="0">
                <a:hlinkClick r:id="rId7"/>
              </a:rPr>
              <a:t>http://</a:t>
            </a:r>
            <a:r>
              <a:rPr lang="sk-SK" sz="1800" dirty="0" smtClean="0">
                <a:hlinkClick r:id="rId7"/>
              </a:rPr>
              <a:t>www.oskole.sk/pages/printpage.php?clanok=96761571</a:t>
            </a:r>
            <a:endParaRPr lang="sk-SK" sz="1800" dirty="0" smtClean="0"/>
          </a:p>
          <a:p>
            <a:r>
              <a:rPr lang="sk-SK" sz="1800" dirty="0">
                <a:hlinkClick r:id="rId8"/>
              </a:rPr>
              <a:t>http://</a:t>
            </a:r>
            <a:r>
              <a:rPr lang="sk-SK" sz="1800" dirty="0" smtClean="0">
                <a:hlinkClick r:id="rId8"/>
              </a:rPr>
              <a:t>fpv.uniza.sk/orgpoz/telo/ludske_telo/clanky/nadoblicky.html</a:t>
            </a:r>
            <a:endParaRPr lang="sk-SK" sz="1800" dirty="0" smtClean="0"/>
          </a:p>
          <a:p>
            <a:r>
              <a:rPr lang="sk-SK" sz="1800" dirty="0">
                <a:hlinkClick r:id="rId9"/>
              </a:rPr>
              <a:t>http://vat.pravda.sk/clovek/clanok/14783-vedci-su-blizsie-k-umelemu-pankreasu</a:t>
            </a:r>
            <a:r>
              <a:rPr lang="sk-SK" sz="1800" dirty="0" smtClean="0">
                <a:hlinkClick r:id="rId9"/>
              </a:rPr>
              <a:t>/</a:t>
            </a:r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1422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Hormóny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800" dirty="0" smtClean="0"/>
              <a:t>Sú </a:t>
            </a:r>
            <a:r>
              <a:rPr lang="sk-SK" sz="1800" dirty="0" err="1" smtClean="0"/>
              <a:t>biošpecifické</a:t>
            </a:r>
            <a:r>
              <a:rPr lang="sk-SK" sz="1800" dirty="0" smtClean="0"/>
              <a:t> látky, bielkovinovej povahy</a:t>
            </a:r>
          </a:p>
          <a:p>
            <a:r>
              <a:rPr lang="sk-SK" sz="1800" smtClean="0"/>
              <a:t>Produkujú ich žľazy </a:t>
            </a:r>
            <a:r>
              <a:rPr lang="sk-SK" sz="1800" dirty="0" smtClean="0"/>
              <a:t>s vnútorným </a:t>
            </a:r>
            <a:r>
              <a:rPr lang="sk-SK" sz="1800" smtClean="0"/>
              <a:t>vylučovaním </a:t>
            </a:r>
            <a:r>
              <a:rPr lang="sk-SK" sz="1800" smtClean="0"/>
              <a:t>= ___________________</a:t>
            </a:r>
            <a:endParaRPr lang="sk-SK" sz="1800" dirty="0" smtClean="0"/>
          </a:p>
          <a:p>
            <a:r>
              <a:rPr lang="sk-SK" sz="1800" dirty="0" smtClean="0"/>
              <a:t>odovzdávajú svoje hormóny do krvi, do okolitých tkanív alebo do miazgy</a:t>
            </a:r>
          </a:p>
          <a:p>
            <a:r>
              <a:rPr lang="cs-CZ" sz="1800" dirty="0" err="1" smtClean="0"/>
              <a:t>väčšina</a:t>
            </a:r>
            <a:r>
              <a:rPr lang="cs-CZ" sz="1800" dirty="0" smtClean="0"/>
              <a:t> </a:t>
            </a:r>
            <a:r>
              <a:rPr lang="cs-CZ" sz="1800" dirty="0" err="1" smtClean="0"/>
              <a:t>hormónov</a:t>
            </a:r>
            <a:r>
              <a:rPr lang="cs-CZ" sz="1800" dirty="0" smtClean="0"/>
              <a:t> </a:t>
            </a:r>
            <a:r>
              <a:rPr lang="cs-CZ" sz="1800" dirty="0" err="1" smtClean="0"/>
              <a:t>sa</a:t>
            </a:r>
            <a:r>
              <a:rPr lang="cs-CZ" sz="1800" dirty="0" smtClean="0"/>
              <a:t> </a:t>
            </a:r>
            <a:r>
              <a:rPr lang="cs-CZ" sz="1800" dirty="0" err="1" smtClean="0"/>
              <a:t>tvorí</a:t>
            </a:r>
            <a:r>
              <a:rPr lang="cs-CZ" sz="1800" dirty="0" smtClean="0"/>
              <a:t> v </a:t>
            </a:r>
            <a:r>
              <a:rPr lang="cs-CZ" sz="1800" dirty="0" err="1" smtClean="0"/>
              <a:t>endokrinných</a:t>
            </a:r>
            <a:r>
              <a:rPr lang="cs-CZ" sz="1800" dirty="0" smtClean="0"/>
              <a:t> </a:t>
            </a:r>
            <a:r>
              <a:rPr lang="cs-CZ" sz="1800" dirty="0" err="1" smtClean="0"/>
              <a:t>žľazách</a:t>
            </a:r>
            <a:endParaRPr lang="cs-CZ" sz="1800" dirty="0" smtClean="0"/>
          </a:p>
          <a:p>
            <a:r>
              <a:rPr lang="cs-CZ" sz="1800" dirty="0" err="1" smtClean="0"/>
              <a:t>sú</a:t>
            </a:r>
            <a:r>
              <a:rPr lang="cs-CZ" sz="1800" dirty="0" smtClean="0"/>
              <a:t> to látky, </a:t>
            </a:r>
            <a:r>
              <a:rPr lang="cs-CZ" sz="1800" dirty="0" err="1" smtClean="0"/>
              <a:t>ktoré</a:t>
            </a:r>
            <a:r>
              <a:rPr lang="cs-CZ" sz="1800" dirty="0" smtClean="0"/>
              <a:t> </a:t>
            </a:r>
            <a:r>
              <a:rPr lang="cs-CZ" sz="1800" dirty="0" err="1" smtClean="0"/>
              <a:t>majú</a:t>
            </a:r>
            <a:r>
              <a:rPr lang="cs-CZ" sz="1800" dirty="0" smtClean="0"/>
              <a:t> </a:t>
            </a:r>
            <a:r>
              <a:rPr lang="cs-CZ" sz="1800" dirty="0" err="1" smtClean="0"/>
              <a:t>špecifický</a:t>
            </a:r>
            <a:r>
              <a:rPr lang="cs-CZ" sz="1800" dirty="0" smtClean="0"/>
              <a:t> </a:t>
            </a:r>
            <a:r>
              <a:rPr lang="cs-CZ" sz="1800" dirty="0" err="1" smtClean="0"/>
              <a:t>biokatalytický</a:t>
            </a:r>
            <a:r>
              <a:rPr lang="cs-CZ" sz="1800" dirty="0" smtClean="0"/>
              <a:t> </a:t>
            </a:r>
            <a:r>
              <a:rPr lang="cs-CZ" sz="1800" dirty="0" err="1" smtClean="0"/>
              <a:t>účinok</a:t>
            </a:r>
            <a:r>
              <a:rPr lang="cs-CZ" sz="1800" dirty="0" smtClean="0"/>
              <a:t> na </a:t>
            </a:r>
            <a:r>
              <a:rPr lang="cs-CZ" sz="1800" dirty="0" err="1" smtClean="0"/>
              <a:t>niektoré</a:t>
            </a:r>
            <a:r>
              <a:rPr lang="cs-CZ" sz="1800" dirty="0" smtClean="0"/>
              <a:t> orgány </a:t>
            </a:r>
            <a:r>
              <a:rPr lang="cs-CZ" sz="1800" dirty="0" err="1" smtClean="0"/>
              <a:t>alebo</a:t>
            </a:r>
            <a:r>
              <a:rPr lang="cs-CZ" sz="1800" dirty="0" smtClean="0"/>
              <a:t> </a:t>
            </a:r>
            <a:r>
              <a:rPr lang="cs-CZ" sz="1800" dirty="0" err="1" smtClean="0"/>
              <a:t>tkanivá</a:t>
            </a:r>
            <a:endParaRPr lang="cs-CZ" sz="1800" dirty="0" smtClean="0"/>
          </a:p>
          <a:p>
            <a:r>
              <a:rPr lang="sk-SK" sz="1800" dirty="0" smtClean="0"/>
              <a:t>pôsobia v maličkých množstvách</a:t>
            </a:r>
          </a:p>
          <a:p>
            <a:r>
              <a:rPr lang="sk-SK" sz="1800" dirty="0" smtClean="0"/>
              <a:t>väčšinou nie sú druhovo špecifické preto sa môžu požívať pri liečbe človeka aj hormóny stavovcov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8229600" cy="1399032"/>
          </a:xfrm>
        </p:spPr>
        <p:txBody>
          <a:bodyPr/>
          <a:lstStyle/>
          <a:p>
            <a:r>
              <a:rPr lang="sk-SK" dirty="0" smtClean="0"/>
              <a:t>Ďakujem za pozornosť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7261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r>
              <a:rPr lang="sk-SK" sz="3600" dirty="0" smtClean="0"/>
              <a:t>Žľazy s vnútorným vylučovaním sú: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b="1" dirty="0" err="1" smtClean="0"/>
              <a:t>podmozgová</a:t>
            </a:r>
            <a:r>
              <a:rPr lang="sk-SK" sz="1800" b="1" dirty="0" smtClean="0"/>
              <a:t> žľaza </a:t>
            </a:r>
            <a:r>
              <a:rPr lang="sk-SK" sz="1800" dirty="0" smtClean="0"/>
              <a:t>(hypofýza)</a:t>
            </a:r>
          </a:p>
          <a:p>
            <a:r>
              <a:rPr lang="sk-SK" sz="1800" b="1" dirty="0" smtClean="0"/>
              <a:t>šuškovité teliesko </a:t>
            </a:r>
            <a:r>
              <a:rPr lang="sk-SK" sz="1800" dirty="0" smtClean="0"/>
              <a:t>(epifýza)</a:t>
            </a:r>
          </a:p>
          <a:p>
            <a:r>
              <a:rPr lang="sk-SK" sz="1800" b="1" dirty="0" smtClean="0"/>
              <a:t>štítna žľaza</a:t>
            </a:r>
          </a:p>
          <a:p>
            <a:r>
              <a:rPr lang="sk-SK" sz="1800" b="1" dirty="0" err="1" smtClean="0"/>
              <a:t>prištítne</a:t>
            </a:r>
            <a:r>
              <a:rPr lang="sk-SK" sz="1800" b="1" dirty="0" smtClean="0"/>
              <a:t> žľazy </a:t>
            </a:r>
            <a:r>
              <a:rPr lang="sk-SK" sz="1800" dirty="0" smtClean="0"/>
              <a:t>(</a:t>
            </a:r>
            <a:r>
              <a:rPr lang="sk-SK" sz="1800" dirty="0" err="1" smtClean="0"/>
              <a:t>prištítne</a:t>
            </a:r>
            <a:r>
              <a:rPr lang="sk-SK" sz="1800" dirty="0" smtClean="0"/>
              <a:t> telieska)</a:t>
            </a:r>
          </a:p>
          <a:p>
            <a:r>
              <a:rPr lang="sk-SK" sz="1800" b="1" dirty="0" smtClean="0"/>
              <a:t>nadoblička</a:t>
            </a:r>
          </a:p>
          <a:p>
            <a:r>
              <a:rPr lang="sk-SK" sz="1800" b="1" dirty="0" err="1" smtClean="0"/>
              <a:t>langerhansove</a:t>
            </a:r>
            <a:r>
              <a:rPr lang="sk-SK" sz="1800" b="1" dirty="0" smtClean="0"/>
              <a:t> ostrovčeky pankreasu</a:t>
            </a:r>
          </a:p>
          <a:p>
            <a:r>
              <a:rPr lang="sk-SK" sz="1800" b="1" dirty="0" smtClean="0"/>
              <a:t>pohlavné žľazy</a:t>
            </a:r>
            <a:r>
              <a:rPr lang="sk-SK" sz="1800" dirty="0" smtClean="0"/>
              <a:t> (vaječníky, </a:t>
            </a:r>
            <a:r>
              <a:rPr lang="sk-SK" sz="1800" dirty="0" err="1" smtClean="0"/>
              <a:t>semeníky</a:t>
            </a:r>
            <a:r>
              <a:rPr lang="sk-SK" sz="1800" dirty="0" smtClean="0"/>
              <a:t>) </a:t>
            </a:r>
          </a:p>
          <a:p>
            <a:r>
              <a:rPr lang="sk-SK" sz="1800" dirty="0" smtClean="0"/>
              <a:t>dočasne aj </a:t>
            </a:r>
            <a:r>
              <a:rPr lang="sk-SK" sz="1800" b="1" dirty="0" smtClean="0"/>
              <a:t>placenta </a:t>
            </a:r>
          </a:p>
          <a:p>
            <a:endParaRPr lang="sk-SK" sz="1800" b="1" dirty="0"/>
          </a:p>
        </p:txBody>
      </p:sp>
      <p:pic>
        <p:nvPicPr>
          <p:cNvPr id="4" name="Obrázok 3" descr="bi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412776"/>
            <a:ext cx="3535287" cy="50405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r>
              <a:rPr lang="sk-SK" sz="3600" dirty="0" err="1" smtClean="0"/>
              <a:t>Podmozgová</a:t>
            </a:r>
            <a:r>
              <a:rPr lang="sk-SK" sz="3600" dirty="0" smtClean="0"/>
              <a:t> žľaza (hypofýza)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centrom hormonálnej regulácie</a:t>
            </a:r>
          </a:p>
          <a:p>
            <a:r>
              <a:rPr lang="sk-SK" sz="1800" dirty="0" smtClean="0"/>
              <a:t>jej hormóny riadia a ovplyvňujú iné žľazy</a:t>
            </a:r>
          </a:p>
          <a:p>
            <a:r>
              <a:rPr lang="sk-SK" sz="1800" dirty="0" err="1" smtClean="0"/>
              <a:t>fazuľovitý</a:t>
            </a:r>
            <a:r>
              <a:rPr lang="sk-SK" sz="1800" dirty="0" smtClean="0"/>
              <a:t> tvar a je uložená pod </a:t>
            </a:r>
            <a:r>
              <a:rPr lang="sk-SK" sz="1800" dirty="0" err="1" smtClean="0"/>
              <a:t>podlôžkom</a:t>
            </a:r>
            <a:r>
              <a:rPr lang="sk-SK" sz="1800" dirty="0" smtClean="0"/>
              <a:t> v </a:t>
            </a:r>
            <a:r>
              <a:rPr lang="sk-SK" sz="1800" dirty="0" err="1" smtClean="0"/>
              <a:t>medzimozgu</a:t>
            </a:r>
            <a:endParaRPr lang="sk-SK" sz="1800" dirty="0" smtClean="0"/>
          </a:p>
          <a:p>
            <a:r>
              <a:rPr lang="sk-SK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Predný lalok</a:t>
            </a:r>
            <a:r>
              <a:rPr lang="sk-SK" sz="1800" b="1" dirty="0" smtClean="0"/>
              <a:t> </a:t>
            </a:r>
            <a:r>
              <a:rPr lang="sk-SK" sz="1800" dirty="0" smtClean="0"/>
              <a:t>(</a:t>
            </a:r>
            <a:r>
              <a:rPr lang="sk-SK" sz="1800" dirty="0" err="1" smtClean="0"/>
              <a:t>adenohypofýza</a:t>
            </a:r>
            <a:r>
              <a:rPr lang="sk-SK" sz="1800" dirty="0" smtClean="0"/>
              <a:t>)</a:t>
            </a:r>
          </a:p>
          <a:p>
            <a:r>
              <a:rPr lang="sk-SK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Zadný lalok </a:t>
            </a:r>
            <a:r>
              <a:rPr lang="sk-SK" sz="1800" dirty="0" smtClean="0"/>
              <a:t>(</a:t>
            </a:r>
            <a:r>
              <a:rPr lang="sk-SK" sz="1800" dirty="0" err="1" smtClean="0"/>
              <a:t>neurohypofýza</a:t>
            </a:r>
            <a:r>
              <a:rPr lang="sk-SK" sz="1800" dirty="0" smtClean="0"/>
              <a:t>)</a:t>
            </a:r>
          </a:p>
          <a:p>
            <a:endParaRPr lang="sk-SK" sz="1800" dirty="0"/>
          </a:p>
        </p:txBody>
      </p:sp>
      <p:pic>
        <p:nvPicPr>
          <p:cNvPr id="4" name="Obrázok 3" descr="hypofyz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279826">
            <a:off x="4791440" y="3166648"/>
            <a:ext cx="3805391" cy="334791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r>
              <a:rPr lang="sk-SK" sz="3600" dirty="0" smtClean="0"/>
              <a:t>Predný lalok (</a:t>
            </a:r>
            <a:r>
              <a:rPr lang="sk-SK" sz="3600" dirty="0" err="1" smtClean="0"/>
              <a:t>adenohypofýza</a:t>
            </a:r>
            <a:r>
              <a:rPr lang="sk-SK" sz="3600" dirty="0" smtClean="0"/>
              <a:t>)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vylučuje hormóny bielkovinovej povahy</a:t>
            </a:r>
          </a:p>
          <a:p>
            <a:r>
              <a:rPr lang="sk-SK" sz="1800" dirty="0" smtClean="0"/>
              <a:t>činnosť je ovplyvňovaná </a:t>
            </a:r>
            <a:r>
              <a:rPr lang="sk-SK" sz="1800" dirty="0" err="1" smtClean="0"/>
              <a:t>podlôžkom</a:t>
            </a:r>
            <a:endParaRPr lang="sk-SK" sz="1800" dirty="0" smtClean="0"/>
          </a:p>
          <a:p>
            <a:r>
              <a:rPr lang="sk-SK" sz="1800" dirty="0" err="1" smtClean="0"/>
              <a:t>podlôžko</a:t>
            </a:r>
            <a:r>
              <a:rPr lang="sk-SK" sz="1800" dirty="0" smtClean="0"/>
              <a:t> je riadené nervovými  dráhami z ústrednej nervovej sústavy</a:t>
            </a:r>
          </a:p>
          <a:p>
            <a:r>
              <a:rPr lang="sk-SK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Hormóny </a:t>
            </a:r>
            <a:r>
              <a:rPr lang="sk-SK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adenohypofýzy</a:t>
            </a:r>
            <a:r>
              <a:rPr lang="sk-SK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sk-SK" sz="1800" b="1" dirty="0" err="1" smtClean="0"/>
              <a:t>somatotropný</a:t>
            </a:r>
            <a:r>
              <a:rPr lang="sk-SK" sz="1800" dirty="0" smtClean="0"/>
              <a:t>- rastový hormón</a:t>
            </a:r>
          </a:p>
          <a:p>
            <a:pPr>
              <a:buFont typeface="Wingdings" pitchFamily="2" charset="2"/>
              <a:buChar char="Ø"/>
            </a:pPr>
            <a:r>
              <a:rPr lang="sk-SK" sz="1800" b="1" dirty="0" err="1" smtClean="0"/>
              <a:t>glandotropné</a:t>
            </a:r>
            <a:r>
              <a:rPr lang="sk-SK" sz="1800" b="1" dirty="0" smtClean="0"/>
              <a:t> hormóny</a:t>
            </a:r>
            <a:r>
              <a:rPr lang="sk-SK" sz="1800" dirty="0" smtClean="0"/>
              <a:t>-  </a:t>
            </a:r>
            <a:r>
              <a:rPr lang="sk-SK" sz="1800" dirty="0" err="1" smtClean="0"/>
              <a:t>tyreotropný</a:t>
            </a:r>
            <a:r>
              <a:rPr lang="sk-SK" sz="1800" dirty="0" smtClean="0"/>
              <a:t> hormón a </a:t>
            </a:r>
            <a:r>
              <a:rPr lang="sk-SK" sz="1800" dirty="0" err="1" smtClean="0"/>
              <a:t>adrenokortikotropný</a:t>
            </a:r>
            <a:r>
              <a:rPr lang="sk-SK" sz="1800" dirty="0" smtClean="0"/>
              <a:t> hormón</a:t>
            </a:r>
          </a:p>
          <a:p>
            <a:pPr>
              <a:buFont typeface="Wingdings" pitchFamily="2" charset="2"/>
              <a:buChar char="Ø"/>
            </a:pPr>
            <a:r>
              <a:rPr lang="sk-SK" sz="1800" b="1" dirty="0" err="1" smtClean="0"/>
              <a:t>gonádotropné</a:t>
            </a:r>
            <a:r>
              <a:rPr lang="sk-SK" sz="1800" b="1" dirty="0" smtClean="0"/>
              <a:t> hormóny</a:t>
            </a:r>
            <a:r>
              <a:rPr lang="sk-SK" sz="1800" dirty="0" smtClean="0"/>
              <a:t>- folikuly stimulujúci hormón, </a:t>
            </a:r>
            <a:r>
              <a:rPr lang="sk-SK" sz="1800" dirty="0" err="1" smtClean="0"/>
              <a:t>luteinizačný</a:t>
            </a:r>
            <a:r>
              <a:rPr lang="sk-SK" sz="1800" dirty="0" smtClean="0"/>
              <a:t> hormón, </a:t>
            </a:r>
            <a:r>
              <a:rPr lang="sk-SK" sz="1800" dirty="0" err="1" smtClean="0"/>
              <a:t>prolaktín</a:t>
            </a:r>
            <a:endParaRPr lang="sk-SK" sz="1800" dirty="0" smtClean="0"/>
          </a:p>
          <a:p>
            <a:pPr>
              <a:buFont typeface="Wingdings" pitchFamily="2" charset="2"/>
              <a:buChar char="Ø"/>
            </a:pPr>
            <a:endParaRPr lang="sk-SK" sz="1800" dirty="0"/>
          </a:p>
        </p:txBody>
      </p:sp>
      <p:pic>
        <p:nvPicPr>
          <p:cNvPr id="4" name="Obrázok 3" descr="s_12019776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0856">
            <a:off x="3272428" y="4937683"/>
            <a:ext cx="2291240" cy="183299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sk-SK" sz="2000" b="1" dirty="0" err="1" smtClean="0">
                <a:solidFill>
                  <a:schemeClr val="accent1"/>
                </a:solidFill>
              </a:rPr>
              <a:t>Somatotropný</a:t>
            </a:r>
            <a:r>
              <a:rPr lang="sk-SK" sz="1800" dirty="0" smtClean="0">
                <a:solidFill>
                  <a:schemeClr val="accent1"/>
                </a:solidFill>
              </a:rPr>
              <a:t>- rastový hormón </a:t>
            </a:r>
            <a:r>
              <a:rPr lang="sk-SK" sz="1800" dirty="0" smtClean="0"/>
              <a:t>je druhovo špecifický</a:t>
            </a:r>
          </a:p>
          <a:p>
            <a:pPr marL="578358" indent="-514350">
              <a:buNone/>
            </a:pPr>
            <a:r>
              <a:rPr lang="sk-SK" sz="1800" dirty="0" smtClean="0"/>
              <a:t>                                   </a:t>
            </a:r>
            <a:r>
              <a:rPr lang="sk-SK" sz="1800" dirty="0" smtClean="0">
                <a:solidFill>
                  <a:schemeClr val="tx1">
                    <a:lumMod val="95000"/>
                  </a:schemeClr>
                </a:solidFill>
              </a:rPr>
              <a:t>- podporuje produkciu RNA (</a:t>
            </a:r>
            <a:r>
              <a:rPr lang="sk-SK" sz="1800" dirty="0" err="1" smtClean="0">
                <a:solidFill>
                  <a:schemeClr val="tx1">
                    <a:lumMod val="95000"/>
                  </a:schemeClr>
                </a:solidFill>
              </a:rPr>
              <a:t>ribonukleová</a:t>
            </a:r>
            <a:r>
              <a:rPr lang="sk-SK" sz="1800" dirty="0" smtClean="0">
                <a:solidFill>
                  <a:schemeClr val="tx1">
                    <a:lumMod val="95000"/>
                  </a:schemeClr>
                </a:solidFill>
              </a:rPr>
              <a:t> kyselina)</a:t>
            </a:r>
          </a:p>
          <a:p>
            <a:pPr marL="578358" indent="-514350">
              <a:buNone/>
            </a:pPr>
            <a:r>
              <a:rPr lang="sk-SK" sz="1800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- nadbytok rastového hormónu spôsobuje </a:t>
            </a:r>
          </a:p>
          <a:p>
            <a:pPr marL="578358" indent="-514350">
              <a:buNone/>
            </a:pPr>
            <a:r>
              <a:rPr lang="sk-SK" sz="1800" b="1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  nadmerný vzrast - gigantizmus</a:t>
            </a:r>
            <a:r>
              <a:rPr lang="sk-SK" sz="1800" dirty="0" smtClean="0">
                <a:solidFill>
                  <a:schemeClr val="tx1">
                    <a:lumMod val="95000"/>
                  </a:schemeClr>
                </a:solidFill>
              </a:rPr>
              <a:t>, jeho nedostatok</a:t>
            </a:r>
          </a:p>
          <a:p>
            <a:pPr marL="578358" indent="-514350">
              <a:buNone/>
            </a:pPr>
            <a:r>
              <a:rPr lang="sk-SK" sz="1800" b="1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  </a:t>
            </a:r>
            <a:r>
              <a:rPr lang="sk-SK" sz="1800" dirty="0" smtClean="0">
                <a:solidFill>
                  <a:schemeClr val="tx1">
                    <a:lumMod val="95000"/>
                  </a:schemeClr>
                </a:solidFill>
              </a:rPr>
              <a:t>naopak</a:t>
            </a:r>
            <a:r>
              <a:rPr lang="sk-SK" sz="1800" b="1" dirty="0" smtClean="0">
                <a:solidFill>
                  <a:schemeClr val="tx1">
                    <a:lumMod val="95000"/>
                  </a:schemeClr>
                </a:solidFill>
              </a:rPr>
              <a:t> trpasličí vzrast – </a:t>
            </a:r>
            <a:r>
              <a:rPr lang="sk-SK" sz="1800" b="1" dirty="0" err="1" smtClean="0">
                <a:solidFill>
                  <a:schemeClr val="tx1">
                    <a:lumMod val="95000"/>
                  </a:schemeClr>
                </a:solidFill>
              </a:rPr>
              <a:t>nanizmus</a:t>
            </a:r>
            <a:endParaRPr lang="sk-SK" sz="18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8358" indent="-514350">
              <a:buAutoNum type="arabicPeriod" startAt="2"/>
            </a:pPr>
            <a:r>
              <a:rPr lang="sk-SK" sz="2000" b="1" dirty="0" err="1" smtClean="0">
                <a:solidFill>
                  <a:schemeClr val="accent1"/>
                </a:solidFill>
              </a:rPr>
              <a:t>Glandotropné</a:t>
            </a:r>
            <a:r>
              <a:rPr lang="sk-SK" sz="2000" b="1" dirty="0" smtClean="0">
                <a:solidFill>
                  <a:schemeClr val="accent1"/>
                </a:solidFill>
              </a:rPr>
              <a:t>  hormóny- </a:t>
            </a:r>
            <a:r>
              <a:rPr lang="sk-SK" sz="1800" dirty="0" smtClean="0"/>
              <a:t>pôsobia stimulačne na podradené    </a:t>
            </a:r>
          </a:p>
          <a:p>
            <a:pPr marL="578358" indent="-514350">
              <a:buNone/>
            </a:pPr>
            <a:r>
              <a:rPr lang="sk-SK" sz="1800" dirty="0" smtClean="0"/>
              <a:t>                                                     endokrinné žľazy   </a:t>
            </a:r>
          </a:p>
          <a:p>
            <a:pPr marL="578358" indent="-514350">
              <a:buNone/>
            </a:pPr>
            <a:r>
              <a:rPr lang="sk-SK" sz="1800" b="1" dirty="0" smtClean="0"/>
              <a:t>        </a:t>
            </a:r>
            <a:r>
              <a:rPr lang="sk-SK" sz="1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Najznámejšie sú: </a:t>
            </a:r>
            <a:r>
              <a:rPr lang="sk-SK" sz="1800" b="1" dirty="0" err="1" smtClean="0"/>
              <a:t>tyreotropný</a:t>
            </a:r>
            <a:r>
              <a:rPr lang="sk-SK" sz="1800" b="1" dirty="0" smtClean="0"/>
              <a:t> hormón </a:t>
            </a:r>
            <a:r>
              <a:rPr lang="sk-SK" sz="1800" dirty="0" smtClean="0"/>
              <a:t>– podporuje rast a činnosť štítnej žľazy</a:t>
            </a:r>
            <a:r>
              <a:rPr lang="sk-SK" sz="1800" b="1" dirty="0" smtClean="0"/>
              <a:t>  </a:t>
            </a:r>
          </a:p>
          <a:p>
            <a:pPr marL="578358" indent="-514350">
              <a:buNone/>
            </a:pPr>
            <a:r>
              <a:rPr lang="sk-SK" sz="1800" b="1" dirty="0" smtClean="0">
                <a:solidFill>
                  <a:schemeClr val="accent1"/>
                </a:solidFill>
              </a:rPr>
              <a:t>                         </a:t>
            </a:r>
            <a:r>
              <a:rPr lang="sk-SK" sz="1800" b="1" dirty="0" smtClean="0"/>
              <a:t>             </a:t>
            </a:r>
            <a:r>
              <a:rPr lang="sk-SK" sz="1800" b="1" dirty="0" err="1" smtClean="0"/>
              <a:t>adrenokortikotropný</a:t>
            </a:r>
            <a:r>
              <a:rPr lang="sk-SK" sz="1800" b="1" dirty="0" smtClean="0"/>
              <a:t> hormón- </a:t>
            </a:r>
            <a:r>
              <a:rPr lang="sk-SK" sz="1800" dirty="0" smtClean="0"/>
              <a:t>podnecuje tvorbu              hormónov v nadobličkách</a:t>
            </a:r>
          </a:p>
          <a:p>
            <a:pPr marL="578358" indent="-514350">
              <a:buNone/>
            </a:pPr>
            <a:endParaRPr lang="sk-SK" sz="1800" b="1" dirty="0" smtClean="0"/>
          </a:p>
          <a:p>
            <a:pPr marL="578358" indent="-514350">
              <a:buNone/>
            </a:pPr>
            <a:endParaRPr lang="sk-SK" sz="1800" b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1208" indent="-457200">
              <a:buAutoNum type="arabicPeriod" startAt="3"/>
            </a:pPr>
            <a:r>
              <a:rPr lang="sk-SK" sz="2000" b="1" dirty="0" err="1" smtClean="0">
                <a:solidFill>
                  <a:schemeClr val="accent1"/>
                </a:solidFill>
              </a:rPr>
              <a:t>Gonádotropné</a:t>
            </a:r>
            <a:r>
              <a:rPr lang="sk-SK" sz="2000" b="1" dirty="0" smtClean="0">
                <a:solidFill>
                  <a:schemeClr val="accent1"/>
                </a:solidFill>
              </a:rPr>
              <a:t> hormóny-</a:t>
            </a:r>
            <a:r>
              <a:rPr lang="sk-SK" sz="2000" b="1" dirty="0" smtClean="0"/>
              <a:t> </a:t>
            </a:r>
            <a:r>
              <a:rPr lang="sk-SK" sz="1800" dirty="0" smtClean="0"/>
              <a:t>stimulujú činnosť pohlavných žliaz a ich   hormonálnu aktivitu</a:t>
            </a:r>
          </a:p>
          <a:p>
            <a:pPr marL="521208" indent="-457200">
              <a:buFont typeface="Wingdings" pitchFamily="2" charset="2"/>
              <a:buChar char="§"/>
            </a:pPr>
            <a:r>
              <a:rPr lang="sk-SK" sz="1800" b="1" dirty="0" smtClean="0"/>
              <a:t>       folikuly stimulujúci hormón – </a:t>
            </a:r>
            <a:r>
              <a:rPr lang="sk-SK" sz="1800" dirty="0" err="1" smtClean="0"/>
              <a:t>pôsobi</a:t>
            </a:r>
            <a:r>
              <a:rPr lang="sk-SK" sz="1800" dirty="0" smtClean="0"/>
              <a:t> na dozrievanie folikulov vo vaječníkoch žien a u mužov podporuje </a:t>
            </a:r>
            <a:r>
              <a:rPr lang="sk-SK" sz="1800" dirty="0" err="1" smtClean="0"/>
              <a:t>spermiogenézu</a:t>
            </a:r>
            <a:endParaRPr lang="sk-SK" sz="1800" dirty="0" smtClean="0"/>
          </a:p>
          <a:p>
            <a:pPr marL="521208" indent="-457200">
              <a:buFont typeface="Wingdings" pitchFamily="2" charset="2"/>
              <a:buChar char="§"/>
            </a:pPr>
            <a:r>
              <a:rPr lang="sk-SK" sz="1800" dirty="0" smtClean="0"/>
              <a:t>    </a:t>
            </a:r>
            <a:r>
              <a:rPr lang="sk-SK" sz="1800" b="1" dirty="0" smtClean="0"/>
              <a:t>   </a:t>
            </a:r>
            <a:r>
              <a:rPr lang="sk-SK" sz="1800" b="1" dirty="0" err="1" smtClean="0"/>
              <a:t>luteinizačný</a:t>
            </a:r>
            <a:r>
              <a:rPr lang="sk-SK" sz="1800" b="1" dirty="0" smtClean="0"/>
              <a:t> hormón-  </a:t>
            </a:r>
            <a:r>
              <a:rPr lang="sk-SK" sz="1800" dirty="0" smtClean="0"/>
              <a:t>u ženy urýchľuje dozrievanie vajíčka a u mužov pôsobí tlmivo na produkciu </a:t>
            </a:r>
            <a:r>
              <a:rPr lang="sk-SK" sz="1800" dirty="0" err="1" smtClean="0"/>
              <a:t>testostereónu</a:t>
            </a:r>
            <a:endParaRPr lang="sk-SK" sz="1800" dirty="0" smtClean="0"/>
          </a:p>
          <a:p>
            <a:pPr marL="521208" indent="-457200">
              <a:buFont typeface="Wingdings" pitchFamily="2" charset="2"/>
              <a:buChar char="§"/>
            </a:pPr>
            <a:r>
              <a:rPr lang="sk-SK" sz="1800" b="1" dirty="0" smtClean="0"/>
              <a:t>       </a:t>
            </a:r>
            <a:r>
              <a:rPr lang="sk-SK" sz="1800" b="1" dirty="0" err="1" smtClean="0"/>
              <a:t>prolaktín</a:t>
            </a:r>
            <a:r>
              <a:rPr lang="sk-SK" sz="1800" b="1" dirty="0" smtClean="0"/>
              <a:t>- </a:t>
            </a:r>
            <a:r>
              <a:rPr lang="sk-SK" sz="1800" dirty="0" smtClean="0"/>
              <a:t>podnecuje spolu s LH produkciu </a:t>
            </a:r>
            <a:r>
              <a:rPr lang="sk-SK" sz="1800" dirty="0" err="1" smtClean="0"/>
              <a:t>progestereónu</a:t>
            </a:r>
            <a:r>
              <a:rPr lang="sk-SK" sz="1800" dirty="0" smtClean="0"/>
              <a:t> v žltom teliesku. Na konci gravidity pripravuje mliečne žľazy na produkciu mlieka.</a:t>
            </a:r>
            <a:endParaRPr lang="sk-SK" sz="1800" b="1" dirty="0" smtClean="0"/>
          </a:p>
          <a:p>
            <a:pPr>
              <a:buNone/>
            </a:pPr>
            <a:endParaRPr lang="sk-SK" sz="1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Zadný lalok hypofýzy - </a:t>
            </a:r>
            <a:r>
              <a:rPr lang="sk-SK" dirty="0" err="1" smtClean="0"/>
              <a:t>neurohypofýza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err="1" smtClean="0"/>
              <a:t>neurohypofýza</a:t>
            </a:r>
            <a:r>
              <a:rPr lang="sk-SK" sz="1800" dirty="0" smtClean="0"/>
              <a:t> nie je skutočnou žľazou, pretože hormóny sú tam transportované</a:t>
            </a:r>
          </a:p>
          <a:p>
            <a:r>
              <a:rPr lang="sk-SK" sz="1800" b="1" dirty="0" smtClean="0">
                <a:solidFill>
                  <a:schemeClr val="accent1"/>
                </a:solidFill>
              </a:rPr>
              <a:t>Hormóny </a:t>
            </a:r>
            <a:r>
              <a:rPr lang="sk-SK" sz="1800" b="1" dirty="0" err="1" smtClean="0">
                <a:solidFill>
                  <a:schemeClr val="accent1"/>
                </a:solidFill>
              </a:rPr>
              <a:t>neurohypofýzy</a:t>
            </a:r>
            <a:r>
              <a:rPr lang="sk-SK" sz="1800" b="1" dirty="0" smtClean="0">
                <a:solidFill>
                  <a:schemeClr val="accent1"/>
                </a:solidFill>
              </a:rPr>
              <a:t>: </a:t>
            </a:r>
            <a:endParaRPr lang="sk-SK" sz="1800" dirty="0" smtClean="0"/>
          </a:p>
          <a:p>
            <a:r>
              <a:rPr lang="sk-SK" sz="1800" b="1" dirty="0" err="1" smtClean="0"/>
              <a:t>Adiuretín</a:t>
            </a:r>
            <a:r>
              <a:rPr lang="sk-SK" sz="1800" b="1" dirty="0" smtClean="0"/>
              <a:t> (</a:t>
            </a:r>
            <a:r>
              <a:rPr lang="sk-SK" sz="1800" b="1" dirty="0" err="1" smtClean="0"/>
              <a:t>vazopresín</a:t>
            </a:r>
            <a:r>
              <a:rPr lang="sk-SK" sz="1800" b="1" dirty="0" smtClean="0"/>
              <a:t>)- </a:t>
            </a:r>
            <a:r>
              <a:rPr lang="sk-SK" sz="1800" dirty="0" smtClean="0"/>
              <a:t>reguluje spätné vstrebávanie vody v obličkových kanálikoch</a:t>
            </a:r>
          </a:p>
          <a:p>
            <a:r>
              <a:rPr lang="sk-SK" sz="1800" b="1" dirty="0" err="1" smtClean="0"/>
              <a:t>Oxytocín</a:t>
            </a:r>
            <a:r>
              <a:rPr lang="sk-SK" sz="1800" b="1" dirty="0" smtClean="0"/>
              <a:t>- </a:t>
            </a:r>
            <a:r>
              <a:rPr lang="sk-SK" sz="1800" dirty="0" smtClean="0"/>
              <a:t>hladké svaly maternice </a:t>
            </a:r>
            <a:endParaRPr lang="sk-SK" sz="1800" b="1" dirty="0" smtClean="0"/>
          </a:p>
          <a:p>
            <a:pPr>
              <a:buNone/>
            </a:pPr>
            <a:r>
              <a:rPr lang="sk-SK" sz="1800" b="1" dirty="0" smtClean="0"/>
              <a:t>                       - </a:t>
            </a:r>
            <a:r>
              <a:rPr lang="sk-SK" sz="1800" dirty="0" smtClean="0"/>
              <a:t>povzbudzuje jej kontrakcie a spolu s ďalšími </a:t>
            </a:r>
          </a:p>
          <a:p>
            <a:pPr>
              <a:buNone/>
            </a:pPr>
            <a:r>
              <a:rPr lang="sk-SK" sz="1800" dirty="0" smtClean="0"/>
              <a:t>                          mechanizmami vyvoláva pôrod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Šuškovité teliesko(epifýza)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nachádza sa vzadu na </a:t>
            </a:r>
            <a:r>
              <a:rPr lang="sk-SK" sz="1800" dirty="0" err="1" smtClean="0"/>
              <a:t>medzimozgu</a:t>
            </a:r>
            <a:r>
              <a:rPr lang="sk-SK" sz="1800" dirty="0" smtClean="0"/>
              <a:t> </a:t>
            </a:r>
          </a:p>
          <a:p>
            <a:r>
              <a:rPr lang="sk-SK" sz="1800" dirty="0" smtClean="0"/>
              <a:t>vytvára sa v ňom hormón </a:t>
            </a:r>
            <a:r>
              <a:rPr lang="sk-SK" sz="1800" dirty="0" err="1" smtClean="0"/>
              <a:t>melantonín</a:t>
            </a:r>
            <a:r>
              <a:rPr lang="sk-SK" sz="1800" dirty="0" smtClean="0"/>
              <a:t>, ktorý pôsobí na sekréciu pohlavných hormónov </a:t>
            </a:r>
          </a:p>
          <a:p>
            <a:r>
              <a:rPr lang="sk-SK" sz="1800" dirty="0" err="1" smtClean="0"/>
              <a:t>melantonín</a:t>
            </a:r>
            <a:r>
              <a:rPr lang="sk-SK" sz="1800" dirty="0" smtClean="0"/>
              <a:t>  ovplyvňuje aj režim spánku a bdenia</a:t>
            </a:r>
            <a:endParaRPr lang="sk-SK" sz="1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300</TotalTime>
  <Words>839</Words>
  <Application>Microsoft Office PowerPoint</Application>
  <PresentationFormat>Prezentácia na obrazovke (4:3)</PresentationFormat>
  <Paragraphs>121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Nadšenie</vt:lpstr>
      <vt:lpstr>Hormonálna sústava  </vt:lpstr>
      <vt:lpstr>Hormóny</vt:lpstr>
      <vt:lpstr>Žľazy s vnútorným vylučovaním sú:</vt:lpstr>
      <vt:lpstr>Podmozgová žľaza (hypofýza)</vt:lpstr>
      <vt:lpstr>Predný lalok (adenohypofýza)</vt:lpstr>
      <vt:lpstr>Prezentácia programu PowerPoint</vt:lpstr>
      <vt:lpstr>Prezentácia programu PowerPoint</vt:lpstr>
      <vt:lpstr>Zadný lalok hypofýzy - neurohypofýza </vt:lpstr>
      <vt:lpstr>Šuškovité teliesko(epifýza)</vt:lpstr>
      <vt:lpstr>Štítna žľaza(glandula thyroidea)</vt:lpstr>
      <vt:lpstr>Prezentácia programu PowerPoint</vt:lpstr>
      <vt:lpstr>Prištítne telieska(glandulae parathyroideae)</vt:lpstr>
      <vt:lpstr>Nadoblička( glandula suprarenalis)</vt:lpstr>
      <vt:lpstr>Hormóny kôry nadobličky</vt:lpstr>
      <vt:lpstr>Hormóny drene nadobličky</vt:lpstr>
      <vt:lpstr>Podžalúdková žľaza (pankreas) </vt:lpstr>
      <vt:lpstr>Pohlavné žľazy</vt:lpstr>
      <vt:lpstr>Mužské pohlavné hormóny</vt:lpstr>
      <vt:lpstr>Zdroje: </vt:lpstr>
      <vt:lpstr>Ďakujem za pozornosť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Hormonálna sústava</dc:title>
  <dc:creator>Matej</dc:creator>
  <cp:lastModifiedBy>Guest</cp:lastModifiedBy>
  <cp:revision>33</cp:revision>
  <dcterms:created xsi:type="dcterms:W3CDTF">2015-01-14T16:20:41Z</dcterms:created>
  <dcterms:modified xsi:type="dcterms:W3CDTF">2015-01-22T08:24:10Z</dcterms:modified>
</cp:coreProperties>
</file>