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ED09D2-1DD7-4E52-AE6B-10423F0224EA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5DEF69E-D423-41E0-B68D-55CC665CCB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636912"/>
            <a:ext cx="8062912" cy="1470025"/>
          </a:xfrm>
        </p:spPr>
        <p:txBody>
          <a:bodyPr>
            <a:normAutofit/>
          </a:bodyPr>
          <a:lstStyle/>
          <a:p>
            <a:r>
              <a:rPr lang="sk-SK" sz="3200" b="1" dirty="0" smtClean="0"/>
              <a:t>Hormonálna sústava, prehľad žliaz s vnútorným vylučovaním  </a:t>
            </a:r>
            <a:endParaRPr lang="sk-SK" sz="3200" b="1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Prištítne</a:t>
            </a:r>
            <a:r>
              <a:rPr lang="sk-SK" dirty="0" smtClean="0"/>
              <a:t> telieska(</a:t>
            </a:r>
            <a:r>
              <a:rPr lang="sk-SK" dirty="0" err="1" smtClean="0"/>
              <a:t>glandulae</a:t>
            </a:r>
            <a:r>
              <a:rPr lang="sk-SK" dirty="0" smtClean="0"/>
              <a:t> </a:t>
            </a:r>
            <a:r>
              <a:rPr lang="sk-SK" dirty="0" err="1" smtClean="0"/>
              <a:t>parathyroideae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4 drobné telieska, umiestnené sú na póloch štítnej žľazy, na jej zadnej ploche </a:t>
            </a:r>
          </a:p>
          <a:p>
            <a:r>
              <a:rPr lang="sk-SK" sz="1800" dirty="0"/>
              <a:t>p</a:t>
            </a:r>
            <a:r>
              <a:rPr lang="sk-SK" sz="1800" dirty="0" smtClean="0"/>
              <a:t>rodukujú hormón </a:t>
            </a:r>
            <a:r>
              <a:rPr lang="sk-SK" sz="1800" b="1" dirty="0" err="1" smtClean="0"/>
              <a:t>parathormón</a:t>
            </a:r>
            <a:r>
              <a:rPr lang="sk-SK" sz="1800" b="1" dirty="0" smtClean="0"/>
              <a:t>, </a:t>
            </a:r>
            <a:r>
              <a:rPr lang="sk-SK" sz="1800" dirty="0" smtClean="0"/>
              <a:t>ktorý pôsobí na obsah vápnika a fosforu v krvi</a:t>
            </a:r>
            <a:endParaRPr lang="sk-SK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2698">
            <a:off x="2555776" y="3212976"/>
            <a:ext cx="5112568" cy="34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2852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Hormóny kôry nadobličky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b="1" dirty="0" err="1" smtClean="0">
                <a:solidFill>
                  <a:schemeClr val="accent1"/>
                </a:solidFill>
              </a:rPr>
              <a:t>mineralokortikoidy</a:t>
            </a:r>
            <a:r>
              <a:rPr lang="sk-SK" sz="2800" b="1" dirty="0" smtClean="0">
                <a:solidFill>
                  <a:schemeClr val="accent1"/>
                </a:solidFill>
              </a:rPr>
              <a:t>-</a:t>
            </a:r>
            <a:r>
              <a:rPr lang="sk-SK" sz="2800" dirty="0" smtClean="0">
                <a:solidFill>
                  <a:schemeClr val="accent1"/>
                </a:solidFill>
              </a:rPr>
              <a:t> </a:t>
            </a:r>
            <a:r>
              <a:rPr lang="sk-SK" sz="2400" dirty="0" smtClean="0"/>
              <a:t>úlohou je udržiavať rovnováhu medzi sodíkovými a draslíkovými soľami v organizme</a:t>
            </a:r>
          </a:p>
          <a:p>
            <a:pPr algn="just"/>
            <a:r>
              <a:rPr lang="sk-SK" sz="2800" b="1" dirty="0" err="1">
                <a:solidFill>
                  <a:schemeClr val="accent1"/>
                </a:solidFill>
              </a:rPr>
              <a:t>g</a:t>
            </a:r>
            <a:r>
              <a:rPr lang="sk-SK" sz="2800" b="1" dirty="0" err="1" smtClean="0">
                <a:solidFill>
                  <a:schemeClr val="accent1"/>
                </a:solidFill>
              </a:rPr>
              <a:t>lukokortikoidy</a:t>
            </a:r>
            <a:r>
              <a:rPr lang="sk-SK" sz="2800" b="1" dirty="0" smtClean="0">
                <a:solidFill>
                  <a:schemeClr val="accent1"/>
                </a:solidFill>
              </a:rPr>
              <a:t>-</a:t>
            </a:r>
            <a:r>
              <a:rPr lang="sk-SK" sz="2800" b="1" dirty="0" smtClean="0"/>
              <a:t> </a:t>
            </a:r>
            <a:r>
              <a:rPr lang="sk-SK" sz="2400" dirty="0" smtClean="0"/>
              <a:t>patrí sem </a:t>
            </a:r>
            <a:r>
              <a:rPr lang="sk-SK" sz="2400" dirty="0" err="1" smtClean="0"/>
              <a:t>kortizón</a:t>
            </a:r>
            <a:r>
              <a:rPr lang="sk-SK" sz="2400" dirty="0" smtClean="0"/>
              <a:t> a </a:t>
            </a:r>
            <a:r>
              <a:rPr lang="sk-SK" sz="2400" dirty="0" err="1" smtClean="0"/>
              <a:t>hydrokortizón</a:t>
            </a:r>
            <a:r>
              <a:rPr lang="sk-SK" sz="2400" dirty="0" smtClean="0"/>
              <a:t>, ktoré pôsobia protizápalovo </a:t>
            </a:r>
          </a:p>
          <a:p>
            <a:pPr algn="just"/>
            <a:r>
              <a:rPr lang="sk-SK" sz="2800" b="1" dirty="0" err="1" smtClean="0">
                <a:solidFill>
                  <a:schemeClr val="accent1"/>
                </a:solidFill>
              </a:rPr>
              <a:t>androgenné</a:t>
            </a:r>
            <a:r>
              <a:rPr lang="sk-SK" sz="2800" b="1" dirty="0" smtClean="0">
                <a:solidFill>
                  <a:schemeClr val="accent1"/>
                </a:solidFill>
              </a:rPr>
              <a:t> hormóny- </a:t>
            </a:r>
            <a:r>
              <a:rPr lang="sk-SK" sz="2400" dirty="0" smtClean="0"/>
              <a:t>látky s podobnými účinkami ako mužské pohlavné hormóny a pôsobia na vývin sekundárnych pohlavných znakov mužského typu</a:t>
            </a:r>
          </a:p>
          <a:p>
            <a:pPr algn="just"/>
            <a:r>
              <a:rPr lang="sk-SK" sz="2400" dirty="0"/>
              <a:t>t</a:t>
            </a:r>
            <a:r>
              <a:rPr lang="sk-SK" sz="2400" dirty="0" smtClean="0"/>
              <a:t>voria sa u oboch pohlaví</a:t>
            </a:r>
          </a:p>
          <a:p>
            <a:pPr algn="just"/>
            <a:endParaRPr lang="sk-SK" sz="36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489020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Zdroje: </a:t>
            </a:r>
            <a:endParaRPr lang="sk-SK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161422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sú to hormóny?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sú to látky bielkovinovej povahy</a:t>
            </a:r>
          </a:p>
          <a:p>
            <a:r>
              <a:rPr lang="cs-CZ" sz="2400" dirty="0" err="1" smtClean="0"/>
              <a:t>majú</a:t>
            </a:r>
            <a:r>
              <a:rPr lang="cs-CZ" sz="2400" dirty="0" smtClean="0"/>
              <a:t> </a:t>
            </a:r>
            <a:r>
              <a:rPr lang="cs-CZ" sz="2400" dirty="0" err="1" smtClean="0"/>
              <a:t>špecifický</a:t>
            </a:r>
            <a:r>
              <a:rPr lang="cs-CZ" sz="2400" dirty="0" smtClean="0"/>
              <a:t> </a:t>
            </a:r>
            <a:r>
              <a:rPr lang="cs-CZ" sz="2400" dirty="0" err="1" smtClean="0"/>
              <a:t>biokatalytický</a:t>
            </a:r>
            <a:r>
              <a:rPr lang="cs-CZ" sz="2400" dirty="0" smtClean="0"/>
              <a:t> </a:t>
            </a:r>
            <a:r>
              <a:rPr lang="cs-CZ" sz="2400" dirty="0" err="1" smtClean="0"/>
              <a:t>účinok</a:t>
            </a:r>
            <a:r>
              <a:rPr lang="cs-CZ" sz="2400" dirty="0" smtClean="0"/>
              <a:t> na </a:t>
            </a:r>
            <a:r>
              <a:rPr lang="cs-CZ" sz="2400" dirty="0" err="1" smtClean="0"/>
              <a:t>niektoré</a:t>
            </a:r>
            <a:r>
              <a:rPr lang="cs-CZ" sz="2400" dirty="0" smtClean="0"/>
              <a:t> orgány </a:t>
            </a:r>
            <a:r>
              <a:rPr lang="cs-CZ" sz="2400" dirty="0" err="1" smtClean="0"/>
              <a:t>alebo</a:t>
            </a:r>
            <a:r>
              <a:rPr lang="cs-CZ" sz="2400" dirty="0" smtClean="0"/>
              <a:t> </a:t>
            </a:r>
            <a:r>
              <a:rPr lang="cs-CZ" sz="2400" dirty="0" err="1" smtClean="0"/>
              <a:t>tkanivá</a:t>
            </a:r>
            <a:endParaRPr lang="cs-CZ" sz="2400" dirty="0" smtClean="0"/>
          </a:p>
          <a:p>
            <a:r>
              <a:rPr lang="sk-SK" sz="2400" dirty="0" smtClean="0"/>
              <a:t>pôsobia v malých množstvách</a:t>
            </a:r>
          </a:p>
          <a:p>
            <a:r>
              <a:rPr lang="sk-SK" sz="2400" dirty="0" smtClean="0"/>
              <a:t>Sú vylučované do krvi, do okolitých tkanív alebo do miazgy</a:t>
            </a:r>
          </a:p>
          <a:p>
            <a:r>
              <a:rPr lang="cs-CZ" sz="2400" dirty="0" err="1" smtClean="0"/>
              <a:t>väčšina</a:t>
            </a:r>
            <a:r>
              <a:rPr lang="cs-CZ" sz="2400" dirty="0" smtClean="0"/>
              <a:t> </a:t>
            </a:r>
            <a:r>
              <a:rPr lang="cs-CZ" sz="2400" dirty="0" err="1" smtClean="0"/>
              <a:t>hormónov</a:t>
            </a:r>
            <a:r>
              <a:rPr lang="cs-CZ" sz="2400" dirty="0" smtClean="0"/>
              <a:t> </a:t>
            </a:r>
            <a:r>
              <a:rPr lang="cs-CZ" sz="2400" dirty="0" err="1" smtClean="0"/>
              <a:t>sa</a:t>
            </a:r>
            <a:r>
              <a:rPr lang="cs-CZ" sz="2400" dirty="0" smtClean="0"/>
              <a:t> </a:t>
            </a:r>
            <a:r>
              <a:rPr lang="cs-CZ" sz="2400" dirty="0" err="1" smtClean="0"/>
              <a:t>tvorí</a:t>
            </a:r>
            <a:r>
              <a:rPr lang="cs-CZ" sz="2400" dirty="0" smtClean="0"/>
              <a:t> v </a:t>
            </a:r>
            <a:r>
              <a:rPr lang="cs-CZ" sz="2400" dirty="0" err="1" smtClean="0"/>
              <a:t>endokrinných</a:t>
            </a:r>
            <a:r>
              <a:rPr lang="cs-CZ" sz="2400" dirty="0" smtClean="0"/>
              <a:t> </a:t>
            </a:r>
            <a:r>
              <a:rPr lang="cs-CZ" sz="2400" dirty="0" err="1" smtClean="0"/>
              <a:t>žľazách</a:t>
            </a:r>
            <a:r>
              <a:rPr lang="cs-CZ" sz="2400" dirty="0" smtClean="0"/>
              <a:t>  - </a:t>
            </a:r>
            <a:r>
              <a:rPr lang="sk-SK" sz="2400" dirty="0" smtClean="0"/>
              <a:t>žľazy s vnútorným vylučovaním </a:t>
            </a:r>
          </a:p>
          <a:p>
            <a:r>
              <a:rPr lang="sk-SK" sz="2400" dirty="0" smtClean="0"/>
              <a:t>väčšinou nie sú druhovo špecifické preto sa môžu požívať pri liečbe človeka aj hormóny stavovcov</a:t>
            </a:r>
          </a:p>
          <a:p>
            <a:endParaRPr lang="sk-SK" sz="3600" dirty="0" smtClean="0"/>
          </a:p>
          <a:p>
            <a:endParaRPr lang="sk-SK" sz="36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smtClean="0"/>
              <a:t>Žľazy s vnútorným vylučovaním sú: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882808"/>
            <a:ext cx="8507288" cy="4572000"/>
          </a:xfrm>
        </p:spPr>
        <p:txBody>
          <a:bodyPr>
            <a:normAutofit/>
          </a:bodyPr>
          <a:lstStyle/>
          <a:p>
            <a:r>
              <a:rPr lang="sk-SK" sz="2400" b="1" dirty="0" err="1" smtClean="0"/>
              <a:t>podmozgová</a:t>
            </a:r>
            <a:r>
              <a:rPr lang="sk-SK" sz="2400" b="1" dirty="0" smtClean="0"/>
              <a:t> žľaza </a:t>
            </a:r>
            <a:r>
              <a:rPr lang="sk-SK" sz="2400" dirty="0" smtClean="0"/>
              <a:t>(hypofýza)</a:t>
            </a:r>
          </a:p>
          <a:p>
            <a:r>
              <a:rPr lang="sk-SK" sz="2400" b="1" dirty="0" smtClean="0"/>
              <a:t>šuškovité teliesko </a:t>
            </a:r>
            <a:r>
              <a:rPr lang="sk-SK" sz="2400" dirty="0" smtClean="0"/>
              <a:t>(epifýza)</a:t>
            </a:r>
          </a:p>
          <a:p>
            <a:r>
              <a:rPr lang="sk-SK" sz="2400" b="1" dirty="0" smtClean="0"/>
              <a:t>štítna žľaza</a:t>
            </a:r>
          </a:p>
          <a:p>
            <a:r>
              <a:rPr lang="sk-SK" sz="2400" b="1" dirty="0" err="1" smtClean="0"/>
              <a:t>prištítne</a:t>
            </a:r>
            <a:r>
              <a:rPr lang="sk-SK" sz="2400" b="1" dirty="0" smtClean="0"/>
              <a:t> žľazy </a:t>
            </a:r>
            <a:r>
              <a:rPr lang="sk-SK" sz="2400" dirty="0" smtClean="0"/>
              <a:t>(</a:t>
            </a:r>
            <a:r>
              <a:rPr lang="sk-SK" sz="2400" dirty="0" err="1" smtClean="0"/>
              <a:t>prištítne</a:t>
            </a:r>
            <a:r>
              <a:rPr lang="sk-SK" sz="2400" dirty="0" smtClean="0"/>
              <a:t> telieska)</a:t>
            </a:r>
          </a:p>
          <a:p>
            <a:r>
              <a:rPr lang="sk-SK" sz="2400" b="1" dirty="0" smtClean="0"/>
              <a:t>nadobličky</a:t>
            </a:r>
          </a:p>
          <a:p>
            <a:r>
              <a:rPr lang="sk-SK" sz="2400" b="1" dirty="0" err="1" smtClean="0"/>
              <a:t>Langerhansove</a:t>
            </a:r>
            <a:r>
              <a:rPr lang="sk-SK" sz="2400" b="1" dirty="0" smtClean="0"/>
              <a:t> ostrovčeky </a:t>
            </a:r>
          </a:p>
          <a:p>
            <a:pPr>
              <a:buNone/>
            </a:pPr>
            <a:r>
              <a:rPr lang="sk-SK" sz="2400" b="1" dirty="0" smtClean="0"/>
              <a:t>    pankreasu</a:t>
            </a:r>
          </a:p>
          <a:p>
            <a:r>
              <a:rPr lang="sk-SK" sz="2400" b="1" dirty="0" smtClean="0"/>
              <a:t>pohlavné žľazy</a:t>
            </a:r>
            <a:r>
              <a:rPr lang="sk-SK" sz="2400" dirty="0" smtClean="0"/>
              <a:t> (________,_______) </a:t>
            </a:r>
          </a:p>
          <a:p>
            <a:r>
              <a:rPr lang="sk-SK" sz="2400" dirty="0" smtClean="0"/>
              <a:t>dočasne aj </a:t>
            </a:r>
            <a:r>
              <a:rPr lang="sk-SK" sz="2400" b="1" dirty="0" smtClean="0"/>
              <a:t>placenta </a:t>
            </a:r>
          </a:p>
          <a:p>
            <a:endParaRPr lang="sk-SK" sz="2400" b="1" dirty="0"/>
          </a:p>
        </p:txBody>
      </p:sp>
      <p:pic>
        <p:nvPicPr>
          <p:cNvPr id="4" name="Obrázok 3" descr="bi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8713" y="1484784"/>
            <a:ext cx="3535287" cy="50405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dirty="0" err="1" smtClean="0"/>
              <a:t>Podmozgová</a:t>
            </a:r>
            <a:r>
              <a:rPr lang="sk-SK" sz="3600" dirty="0" smtClean="0"/>
              <a:t> žľaza (hypofýza)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7200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centrom hormonálnej regulácie</a:t>
            </a:r>
          </a:p>
          <a:p>
            <a:r>
              <a:rPr lang="sk-SK" sz="2400" dirty="0" smtClean="0"/>
              <a:t>jej hormóny riadia a ovplyvňujú iné žľazy</a:t>
            </a:r>
          </a:p>
          <a:p>
            <a:r>
              <a:rPr lang="sk-SK" sz="2400" dirty="0" err="1" smtClean="0"/>
              <a:t>fazuľovitý</a:t>
            </a:r>
            <a:r>
              <a:rPr lang="sk-SK" sz="2400" dirty="0" smtClean="0"/>
              <a:t> tvar a je uložená pod </a:t>
            </a:r>
            <a:r>
              <a:rPr lang="sk-SK" sz="2400" dirty="0" err="1" smtClean="0"/>
              <a:t>podlôžkom</a:t>
            </a:r>
            <a:r>
              <a:rPr lang="sk-SK" sz="2400" dirty="0" smtClean="0"/>
              <a:t> v </a:t>
            </a:r>
            <a:r>
              <a:rPr lang="sk-SK" sz="2400" dirty="0" err="1" smtClean="0"/>
              <a:t>medzimozgu</a:t>
            </a:r>
            <a:endParaRPr lang="sk-SK" sz="2400" dirty="0" smtClean="0"/>
          </a:p>
          <a:p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Predný lalok</a:t>
            </a:r>
            <a:r>
              <a:rPr lang="sk-SK" sz="2400" b="1" dirty="0" smtClean="0"/>
              <a:t> </a:t>
            </a:r>
            <a:r>
              <a:rPr lang="sk-SK" sz="2400" dirty="0" smtClean="0"/>
              <a:t>(</a:t>
            </a:r>
            <a:r>
              <a:rPr lang="sk-SK" sz="2400" dirty="0" err="1" smtClean="0"/>
              <a:t>adenohypofýza</a:t>
            </a:r>
            <a:r>
              <a:rPr lang="sk-SK" sz="2400" dirty="0" smtClean="0"/>
              <a:t>)</a:t>
            </a:r>
          </a:p>
          <a:p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Zadný lalok </a:t>
            </a:r>
            <a:r>
              <a:rPr lang="sk-SK" sz="2400" dirty="0" smtClean="0"/>
              <a:t>(</a:t>
            </a:r>
            <a:r>
              <a:rPr lang="sk-SK" sz="2400" dirty="0" err="1" smtClean="0"/>
              <a:t>neurohypofýza</a:t>
            </a:r>
            <a:r>
              <a:rPr lang="sk-SK" sz="2400" dirty="0" smtClean="0"/>
              <a:t>)</a:t>
            </a:r>
          </a:p>
          <a:p>
            <a:endParaRPr lang="sk-SK" sz="1800" dirty="0"/>
          </a:p>
        </p:txBody>
      </p:sp>
      <p:pic>
        <p:nvPicPr>
          <p:cNvPr id="4" name="Obrázok 3" descr="hypofy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79826">
            <a:off x="5367503" y="3526689"/>
            <a:ext cx="3805391" cy="334791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Predný lalok (</a:t>
            </a:r>
            <a:r>
              <a:rPr lang="sk-SK" sz="3600" b="1" dirty="0" err="1" smtClean="0"/>
              <a:t>adenohypofýza</a:t>
            </a:r>
            <a:r>
              <a:rPr lang="sk-SK" sz="3600" b="1" dirty="0" smtClean="0"/>
              <a:t>)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>
            <a:normAutofit/>
          </a:bodyPr>
          <a:lstStyle/>
          <a:p>
            <a:pPr algn="just"/>
            <a:r>
              <a:rPr lang="sk-SK" sz="2000" dirty="0" smtClean="0"/>
              <a:t>vylučuje hormóny bielkovinovej povahy</a:t>
            </a:r>
          </a:p>
          <a:p>
            <a:pPr algn="just"/>
            <a:r>
              <a:rPr lang="sk-SK" sz="2000" dirty="0" smtClean="0"/>
              <a:t>činnosť je ovplyvňovaná </a:t>
            </a:r>
            <a:r>
              <a:rPr lang="sk-SK" sz="2000" dirty="0" err="1" smtClean="0"/>
              <a:t>podlôžkom</a:t>
            </a:r>
            <a:endParaRPr lang="sk-SK" sz="2000" dirty="0" smtClean="0"/>
          </a:p>
          <a:p>
            <a:pPr algn="just"/>
            <a:r>
              <a:rPr lang="sk-SK" sz="2000" dirty="0" err="1" smtClean="0"/>
              <a:t>podlôžko</a:t>
            </a:r>
            <a:r>
              <a:rPr lang="sk-SK" sz="2000" dirty="0" smtClean="0"/>
              <a:t> je riadené nervovými  dráhami z ústrednej nervovej sústavy</a:t>
            </a:r>
          </a:p>
          <a:p>
            <a:pPr algn="just"/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Hormóny </a:t>
            </a:r>
            <a:r>
              <a:rPr lang="sk-SK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adenohypofýzy</a:t>
            </a:r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sk-SK" sz="2000" b="1" dirty="0" err="1" smtClean="0"/>
              <a:t>Somatotropný</a:t>
            </a:r>
            <a:r>
              <a:rPr lang="sk-SK" sz="2000" b="1" dirty="0" smtClean="0"/>
              <a:t> </a:t>
            </a:r>
            <a:r>
              <a:rPr lang="sk-SK" sz="2000" dirty="0" smtClean="0"/>
              <a:t>- rastový hormón</a:t>
            </a:r>
          </a:p>
          <a:p>
            <a:pPr algn="just">
              <a:buFont typeface="Wingdings" pitchFamily="2" charset="2"/>
              <a:buChar char="Ø"/>
            </a:pPr>
            <a:r>
              <a:rPr lang="sk-SK" sz="2000" b="1" dirty="0" err="1" smtClean="0"/>
              <a:t>glandotropné</a:t>
            </a:r>
            <a:r>
              <a:rPr lang="sk-SK" sz="2000" b="1" dirty="0" smtClean="0"/>
              <a:t> hormóny</a:t>
            </a:r>
            <a:r>
              <a:rPr lang="sk-SK" sz="2000" dirty="0" smtClean="0"/>
              <a:t>-  </a:t>
            </a:r>
            <a:r>
              <a:rPr lang="sk-SK" sz="2000" dirty="0" err="1" smtClean="0"/>
              <a:t>tyreotropný</a:t>
            </a:r>
            <a:r>
              <a:rPr lang="sk-SK" sz="2000" dirty="0" smtClean="0"/>
              <a:t> hormón a </a:t>
            </a:r>
            <a:r>
              <a:rPr lang="sk-SK" sz="2000" dirty="0" err="1" smtClean="0"/>
              <a:t>adrenokortikotropný</a:t>
            </a:r>
            <a:r>
              <a:rPr lang="sk-SK" sz="2000" dirty="0" smtClean="0"/>
              <a:t> hormón</a:t>
            </a:r>
          </a:p>
          <a:p>
            <a:pPr algn="just">
              <a:buFont typeface="Wingdings" pitchFamily="2" charset="2"/>
              <a:buChar char="Ø"/>
            </a:pPr>
            <a:r>
              <a:rPr lang="sk-SK" sz="2000" b="1" dirty="0" err="1" smtClean="0"/>
              <a:t>gonádotropné</a:t>
            </a:r>
            <a:r>
              <a:rPr lang="sk-SK" sz="2000" b="1" dirty="0" smtClean="0"/>
              <a:t> hormóny</a:t>
            </a:r>
            <a:r>
              <a:rPr lang="sk-SK" sz="2000" dirty="0" smtClean="0"/>
              <a:t>- folikuly stimulujúci hormón, </a:t>
            </a:r>
            <a:r>
              <a:rPr lang="sk-SK" sz="2000" dirty="0" err="1" smtClean="0"/>
              <a:t>luteinizačný</a:t>
            </a:r>
            <a:r>
              <a:rPr lang="sk-SK" sz="2000" dirty="0" smtClean="0"/>
              <a:t> hormón, </a:t>
            </a:r>
            <a:r>
              <a:rPr lang="sk-SK" sz="2000" dirty="0" err="1" smtClean="0"/>
              <a:t>prolaktín</a:t>
            </a:r>
            <a:endParaRPr lang="sk-SK" sz="2000" dirty="0" smtClean="0"/>
          </a:p>
          <a:p>
            <a:pPr>
              <a:buFont typeface="Wingdings" pitchFamily="2" charset="2"/>
              <a:buChar char="Ø"/>
            </a:pPr>
            <a:endParaRPr lang="sk-SK" sz="1800" dirty="0"/>
          </a:p>
        </p:txBody>
      </p:sp>
      <p:pic>
        <p:nvPicPr>
          <p:cNvPr id="4" name="Obrázok 3" descr="s_12019776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0856">
            <a:off x="5504677" y="4937682"/>
            <a:ext cx="2291240" cy="183299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sk-SK" sz="2400" b="1" dirty="0" err="1" smtClean="0">
                <a:solidFill>
                  <a:schemeClr val="accent1"/>
                </a:solidFill>
              </a:rPr>
              <a:t>Somatotropný</a:t>
            </a:r>
            <a:r>
              <a:rPr lang="sk-SK" sz="2000" dirty="0" smtClean="0">
                <a:solidFill>
                  <a:schemeClr val="accent1"/>
                </a:solidFill>
              </a:rPr>
              <a:t>- rastový hormón </a:t>
            </a:r>
            <a:r>
              <a:rPr lang="sk-SK" sz="2000" dirty="0" smtClean="0"/>
              <a:t>je druhovo špecifický</a:t>
            </a:r>
          </a:p>
          <a:p>
            <a:pPr marL="578358" indent="-514350">
              <a:buNone/>
            </a:pPr>
            <a:r>
              <a:rPr lang="sk-SK" sz="2000" dirty="0" smtClean="0"/>
              <a:t>                                   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- podporuje produkciu RNA (</a:t>
            </a:r>
            <a:r>
              <a:rPr lang="sk-SK" sz="2000" dirty="0" err="1" smtClean="0">
                <a:solidFill>
                  <a:schemeClr val="tx1">
                    <a:lumMod val="95000"/>
                  </a:schemeClr>
                </a:solidFill>
              </a:rPr>
              <a:t>ribonukleová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 kyselina)</a:t>
            </a:r>
          </a:p>
          <a:p>
            <a:pPr marL="578358" indent="-514350">
              <a:buNone/>
            </a:pP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- nadbytok rastového hormónu spôsobuje </a:t>
            </a:r>
          </a:p>
          <a:p>
            <a:pPr marL="578358" indent="-514350">
              <a:buNone/>
            </a:pPr>
            <a:r>
              <a:rPr lang="sk-SK" sz="20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nadmerný vzrast - gigantizmus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, jeho nedostatok</a:t>
            </a:r>
          </a:p>
          <a:p>
            <a:pPr marL="578358" indent="-514350">
              <a:buNone/>
            </a:pPr>
            <a:r>
              <a:rPr lang="sk-SK" sz="2000" b="1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</a:rPr>
              <a:t>naopak</a:t>
            </a:r>
            <a:r>
              <a:rPr lang="sk-SK" sz="2000" b="1" dirty="0" smtClean="0">
                <a:solidFill>
                  <a:schemeClr val="tx1">
                    <a:lumMod val="95000"/>
                  </a:schemeClr>
                </a:solidFill>
              </a:rPr>
              <a:t> trpasličí vzrast – </a:t>
            </a:r>
            <a:r>
              <a:rPr lang="sk-SK" sz="2000" b="1" dirty="0" err="1" smtClean="0">
                <a:solidFill>
                  <a:schemeClr val="tx1">
                    <a:lumMod val="95000"/>
                  </a:schemeClr>
                </a:solidFill>
              </a:rPr>
              <a:t>nanizmus</a:t>
            </a:r>
            <a:endParaRPr lang="sk-SK" sz="20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8358" indent="-514350">
              <a:buAutoNum type="arabicPeriod" startAt="2"/>
            </a:pPr>
            <a:r>
              <a:rPr lang="sk-SK" sz="2400" b="1" dirty="0" err="1" smtClean="0">
                <a:solidFill>
                  <a:schemeClr val="accent1"/>
                </a:solidFill>
              </a:rPr>
              <a:t>Glandotropné</a:t>
            </a:r>
            <a:r>
              <a:rPr lang="sk-SK" sz="2400" b="1" dirty="0" smtClean="0">
                <a:solidFill>
                  <a:schemeClr val="accent1"/>
                </a:solidFill>
              </a:rPr>
              <a:t>  hormóny- </a:t>
            </a:r>
            <a:r>
              <a:rPr lang="sk-SK" sz="2000" dirty="0" smtClean="0"/>
              <a:t>pôsobia stimulačne na podradené    </a:t>
            </a:r>
          </a:p>
          <a:p>
            <a:pPr marL="578358" indent="-514350">
              <a:buNone/>
            </a:pPr>
            <a:r>
              <a:rPr lang="sk-SK" sz="2000" dirty="0" smtClean="0"/>
              <a:t>                                                     endokrinné žľazy   </a:t>
            </a:r>
          </a:p>
          <a:p>
            <a:pPr marL="578358" indent="-514350">
              <a:buNone/>
            </a:pPr>
            <a:r>
              <a:rPr lang="sk-SK" sz="2000" b="1" dirty="0" smtClean="0"/>
              <a:t>        </a:t>
            </a:r>
            <a:r>
              <a:rPr lang="sk-SK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Najznámejšie sú: </a:t>
            </a:r>
            <a:r>
              <a:rPr lang="sk-SK" sz="2000" b="1" dirty="0" err="1" smtClean="0"/>
              <a:t>tyreotropný</a:t>
            </a:r>
            <a:r>
              <a:rPr lang="sk-SK" sz="2000" b="1" dirty="0" smtClean="0"/>
              <a:t> hormón </a:t>
            </a:r>
            <a:r>
              <a:rPr lang="sk-SK" sz="2000" dirty="0" smtClean="0"/>
              <a:t>– podporuje rast a činnosť štítnej žľazy</a:t>
            </a:r>
            <a:r>
              <a:rPr lang="sk-SK" sz="2000" b="1" dirty="0" smtClean="0"/>
              <a:t>  </a:t>
            </a:r>
          </a:p>
          <a:p>
            <a:pPr marL="578358" indent="-514350">
              <a:buNone/>
            </a:pPr>
            <a:r>
              <a:rPr lang="sk-SK" sz="2000" b="1" dirty="0" smtClean="0">
                <a:solidFill>
                  <a:schemeClr val="accent1"/>
                </a:solidFill>
              </a:rPr>
              <a:t>                         </a:t>
            </a:r>
            <a:r>
              <a:rPr lang="sk-SK" sz="2000" b="1" dirty="0" smtClean="0"/>
              <a:t>             </a:t>
            </a:r>
            <a:r>
              <a:rPr lang="sk-SK" sz="2000" b="1" dirty="0" err="1" smtClean="0"/>
              <a:t>adrenokortikotropný</a:t>
            </a:r>
            <a:r>
              <a:rPr lang="sk-SK" sz="2000" b="1" dirty="0" smtClean="0"/>
              <a:t> hormón- </a:t>
            </a:r>
            <a:r>
              <a:rPr lang="sk-SK" sz="2000" dirty="0" smtClean="0"/>
              <a:t>podnecuje tvorbu hormónov v nadobličkách</a:t>
            </a:r>
          </a:p>
          <a:p>
            <a:pPr marL="578358" indent="-514350">
              <a:buNone/>
            </a:pPr>
            <a:endParaRPr lang="sk-SK" sz="2000" b="1" dirty="0" smtClean="0"/>
          </a:p>
          <a:p>
            <a:pPr marL="578358" indent="-514350">
              <a:buNone/>
            </a:pPr>
            <a:endParaRPr lang="sk-SK" sz="2000" b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72000"/>
          </a:xfrm>
        </p:spPr>
        <p:txBody>
          <a:bodyPr>
            <a:normAutofit/>
          </a:bodyPr>
          <a:lstStyle/>
          <a:p>
            <a:pPr marL="521208" indent="-457200">
              <a:buAutoNum type="arabicPeriod" startAt="3"/>
            </a:pPr>
            <a:r>
              <a:rPr lang="sk-SK" sz="2800" b="1" dirty="0" err="1" smtClean="0">
                <a:solidFill>
                  <a:schemeClr val="accent1"/>
                </a:solidFill>
              </a:rPr>
              <a:t>Gonádotropné</a:t>
            </a:r>
            <a:r>
              <a:rPr lang="sk-SK" sz="2800" b="1" dirty="0" smtClean="0">
                <a:solidFill>
                  <a:schemeClr val="accent1"/>
                </a:solidFill>
              </a:rPr>
              <a:t> hormóny-</a:t>
            </a:r>
            <a:r>
              <a:rPr lang="sk-SK" sz="2800" b="1" dirty="0" smtClean="0"/>
              <a:t> </a:t>
            </a:r>
            <a:r>
              <a:rPr lang="sk-SK" sz="2400" dirty="0" smtClean="0"/>
              <a:t>stimulujú činnosť pohlavných žliaz a ich   hormonálnu aktivitu</a:t>
            </a:r>
          </a:p>
          <a:p>
            <a:pPr marL="521208" indent="-457200">
              <a:buFont typeface="Wingdings" pitchFamily="2" charset="2"/>
              <a:buChar char="§"/>
            </a:pPr>
            <a:r>
              <a:rPr lang="sk-SK" sz="2400" b="1" dirty="0" smtClean="0"/>
              <a:t>       </a:t>
            </a:r>
            <a:r>
              <a:rPr lang="sk-SK" sz="2400" b="1" u="sng" dirty="0" smtClean="0"/>
              <a:t>folikuly stimulujúci hormón </a:t>
            </a:r>
            <a:r>
              <a:rPr lang="sk-SK" sz="2400" b="1" dirty="0" smtClean="0"/>
              <a:t>– </a:t>
            </a:r>
            <a:r>
              <a:rPr lang="sk-SK" sz="2400" dirty="0" err="1" smtClean="0"/>
              <a:t>pôsobi</a:t>
            </a:r>
            <a:r>
              <a:rPr lang="sk-SK" sz="2400" dirty="0" smtClean="0"/>
              <a:t> na dozrievanie folikulov vo vaječníkoch žien a u mužov podporuje </a:t>
            </a:r>
            <a:r>
              <a:rPr lang="sk-SK" sz="2400" dirty="0" err="1" smtClean="0"/>
              <a:t>spermiogenézu</a:t>
            </a:r>
            <a:endParaRPr lang="sk-SK" sz="2400" dirty="0" smtClean="0"/>
          </a:p>
          <a:p>
            <a:pPr marL="521208" indent="-457200">
              <a:buFont typeface="Wingdings" pitchFamily="2" charset="2"/>
              <a:buChar char="§"/>
            </a:pPr>
            <a:r>
              <a:rPr lang="sk-SK" sz="2400" dirty="0" smtClean="0"/>
              <a:t>    </a:t>
            </a:r>
            <a:r>
              <a:rPr lang="sk-SK" sz="2400" b="1" dirty="0" smtClean="0"/>
              <a:t>  </a:t>
            </a:r>
            <a:r>
              <a:rPr lang="sk-SK" sz="2400" b="1" u="sng" dirty="0" smtClean="0"/>
              <a:t> </a:t>
            </a:r>
            <a:r>
              <a:rPr lang="sk-SK" sz="2400" b="1" u="sng" dirty="0" err="1" smtClean="0"/>
              <a:t>luteinizačný</a:t>
            </a:r>
            <a:r>
              <a:rPr lang="sk-SK" sz="2400" b="1" u="sng" dirty="0" smtClean="0"/>
              <a:t> hormón</a:t>
            </a:r>
            <a:r>
              <a:rPr lang="sk-SK" sz="2400" b="1" dirty="0" smtClean="0"/>
              <a:t>-  </a:t>
            </a:r>
            <a:r>
              <a:rPr lang="sk-SK" sz="2400" dirty="0" smtClean="0"/>
              <a:t>u ženy urýchľuje dozrievanie vajíčka a u mužov pôsobí tlmivo na produkciu </a:t>
            </a:r>
            <a:r>
              <a:rPr lang="sk-SK" sz="2400" dirty="0" err="1" smtClean="0"/>
              <a:t>testostereónu</a:t>
            </a:r>
            <a:endParaRPr lang="sk-SK" sz="2400" dirty="0" smtClean="0"/>
          </a:p>
          <a:p>
            <a:pPr marL="521208" indent="-457200">
              <a:buFont typeface="Wingdings" pitchFamily="2" charset="2"/>
              <a:buChar char="§"/>
            </a:pPr>
            <a:r>
              <a:rPr lang="sk-SK" sz="2400" b="1" dirty="0" smtClean="0"/>
              <a:t>       </a:t>
            </a:r>
            <a:r>
              <a:rPr lang="sk-SK" sz="2400" b="1" u="sng" dirty="0" err="1" smtClean="0"/>
              <a:t>prolaktín</a:t>
            </a:r>
            <a:r>
              <a:rPr lang="sk-SK" sz="2400" b="1" u="sng" dirty="0" smtClean="0"/>
              <a:t>-</a:t>
            </a:r>
            <a:r>
              <a:rPr lang="sk-SK" sz="2400" b="1" dirty="0" smtClean="0"/>
              <a:t> </a:t>
            </a:r>
            <a:r>
              <a:rPr lang="sk-SK" sz="2400" dirty="0" smtClean="0"/>
              <a:t>podnecuje spolu s LH produkciu </a:t>
            </a:r>
            <a:r>
              <a:rPr lang="sk-SK" sz="2400" dirty="0" err="1" smtClean="0"/>
              <a:t>progestereónu</a:t>
            </a:r>
            <a:r>
              <a:rPr lang="sk-SK" sz="2400" dirty="0" smtClean="0"/>
              <a:t> v žltom teliesku. Na konci gravidity pripravuje mliečne žľazy na produkciu mlieka.</a:t>
            </a:r>
            <a:endParaRPr lang="sk-SK" sz="2400" b="1" dirty="0" smtClean="0"/>
          </a:p>
          <a:p>
            <a:pPr>
              <a:buNone/>
            </a:pPr>
            <a:endParaRPr lang="sk-SK" sz="24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Šuškovité teliesko(epifýza)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 smtClean="0"/>
              <a:t>nachádza sa vzadu na </a:t>
            </a:r>
            <a:r>
              <a:rPr lang="sk-SK" sz="2800" dirty="0" err="1" smtClean="0"/>
              <a:t>medzimozgu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vytvára sa v ňom hormón </a:t>
            </a:r>
            <a:r>
              <a:rPr lang="sk-SK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melantonín</a:t>
            </a:r>
            <a:r>
              <a:rPr lang="sk-SK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sk-SK" sz="2800" dirty="0" smtClean="0"/>
              <a:t>ktorý pôsobí na sekréciu pohlavných hormónov </a:t>
            </a:r>
          </a:p>
          <a:p>
            <a:pPr algn="just"/>
            <a:r>
              <a:rPr lang="sk-SK" sz="2800" dirty="0" err="1" smtClean="0"/>
              <a:t>melantonín</a:t>
            </a:r>
            <a:r>
              <a:rPr lang="sk-SK" sz="2800" dirty="0" smtClean="0"/>
              <a:t>  ovplyvňuje aj režim spánku a bdenia</a:t>
            </a:r>
            <a:endParaRPr lang="sk-SK" sz="2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963">
            <a:off x="155937" y="484736"/>
            <a:ext cx="4485361" cy="61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951">
            <a:off x="4815230" y="308484"/>
            <a:ext cx="4104456" cy="63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86505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334</TotalTime>
  <Words>425</Words>
  <Application>Microsoft Office PowerPoint</Application>
  <PresentationFormat>Prezentácia na obrazovke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Nadšenie</vt:lpstr>
      <vt:lpstr>Hormonálna sústava, prehľad žliaz s vnútorným vylučovaním  </vt:lpstr>
      <vt:lpstr>Čo sú to hormóny?</vt:lpstr>
      <vt:lpstr>Žľazy s vnútorným vylučovaním sú:</vt:lpstr>
      <vt:lpstr>Podmozgová žľaza (hypofýza)</vt:lpstr>
      <vt:lpstr>Predný lalok (adenohypofýza)</vt:lpstr>
      <vt:lpstr>Snímka 6</vt:lpstr>
      <vt:lpstr>Snímka 7</vt:lpstr>
      <vt:lpstr>Šuškovité teliesko(epifýza)</vt:lpstr>
      <vt:lpstr>Snímka 9</vt:lpstr>
      <vt:lpstr>Prištítne telieska(glandulae parathyroideae)</vt:lpstr>
      <vt:lpstr>Hormóny kôry nadobličky</vt:lpstr>
      <vt:lpstr>Zdroje: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Hormonálna sústava</dc:title>
  <dc:creator>Matej</dc:creator>
  <cp:lastModifiedBy>Gymgl</cp:lastModifiedBy>
  <cp:revision>42</cp:revision>
  <dcterms:created xsi:type="dcterms:W3CDTF">2015-01-14T16:20:41Z</dcterms:created>
  <dcterms:modified xsi:type="dcterms:W3CDTF">2015-03-07T13:22:17Z</dcterms:modified>
</cp:coreProperties>
</file>