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5" r:id="rId6"/>
    <p:sldId id="262" r:id="rId7"/>
    <p:sldId id="260" r:id="rId8"/>
    <p:sldId id="267" r:id="rId9"/>
    <p:sldId id="268" r:id="rId10"/>
    <p:sldId id="269" r:id="rId11"/>
    <p:sldId id="270" r:id="rId12"/>
    <p:sldId id="271" r:id="rId13"/>
    <p:sldId id="264" r:id="rId14"/>
    <p:sldId id="266" r:id="rId15"/>
    <p:sldId id="263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5D"/>
    <a:srgbClr val="FFAE81"/>
    <a:srgbClr val="FFFA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B0BD-2FFE-40FA-8507-11AF1F8EE3BE}" type="datetimeFigureOut">
              <a:rPr lang="sk-SK" smtClean="0"/>
              <a:t>18. 1. 2020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7066-76FC-4797-B3B2-52E11A23FAF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44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776-20C4-4EAF-B22F-7219731B0F5D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13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E133-64BF-4E2F-AB08-2036CDC90EA2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14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E32D-8C55-421D-9A37-BD480DF39539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6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613E-82BA-4A39-942B-259964BA632B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CB4F-A5C4-42C1-860A-E867C41DE3DE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6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0B24-CB46-4258-B2B6-9E1E8B493083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32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C377-BD0B-42BB-8061-CDD9FE8A56CB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30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4692-99AC-4108-A9AA-945E7AECEB3E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5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D5E-CA24-4DF8-A6EA-784D6FD1E167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88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C433-0926-4160-BB82-5D32EBF39C50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51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B641-B046-4E31-97D3-278E575A77DD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3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96000">
              <a:srgbClr val="FFFF00"/>
            </a:gs>
            <a:gs pos="700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186D-D0AB-4C55-97B7-84E890F80635}" type="datetime1">
              <a:rPr lang="sk-SK" smtClean="0"/>
              <a:t>18. 1. 2020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CAE4-A395-41F6-801C-E8C34A8D3B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27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89844" y="1027032"/>
            <a:ext cx="10688446" cy="474496"/>
          </a:xfrm>
        </p:spPr>
        <p:txBody>
          <a:bodyPr>
            <a:noAutofit/>
          </a:bodyPr>
          <a:lstStyle/>
          <a:p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PRÍPRAVA TECHNIKY NA SEZÓNNU PREVÁDZKU</a:t>
            </a:r>
            <a:b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(PTSP)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08869" y="4393947"/>
            <a:ext cx="3283131" cy="2059104"/>
          </a:xfrm>
        </p:spPr>
        <p:txBody>
          <a:bodyPr>
            <a:noAutofit/>
          </a:bodyPr>
          <a:lstStyle/>
          <a:p>
            <a:pPr algn="l"/>
            <a:r>
              <a:rPr kumimoji="1" lang="sk-SK" altLang="sk-SK" sz="1800" b="1" dirty="0"/>
              <a:t>Akadémia ozbrojených síl </a:t>
            </a:r>
          </a:p>
          <a:p>
            <a:pPr algn="l"/>
            <a:r>
              <a:rPr kumimoji="1" lang="sk-SK" altLang="sk-SK" sz="1800" b="1" dirty="0"/>
              <a:t>gen. M.R. Štefánika</a:t>
            </a:r>
          </a:p>
          <a:p>
            <a:pPr algn="l"/>
            <a:r>
              <a:rPr kumimoji="1" lang="sk-SK" altLang="sk-SK" sz="1800" b="1" dirty="0"/>
              <a:t>Demänová 393, L. Mikuláš</a:t>
            </a:r>
          </a:p>
          <a:p>
            <a:pPr algn="l"/>
            <a:r>
              <a:rPr kumimoji="1" lang="sk-SK" altLang="sk-SK" sz="1800" b="1" dirty="0"/>
              <a:t>e-mail : pavol.lukasik</a:t>
            </a:r>
            <a:r>
              <a:rPr kumimoji="1" lang="en-US" altLang="sk-SK" sz="1800" b="1" dirty="0"/>
              <a:t>@</a:t>
            </a:r>
            <a:r>
              <a:rPr kumimoji="1" lang="sk-SK" altLang="sk-SK" sz="1800" b="1" dirty="0"/>
              <a:t>aos.sk</a:t>
            </a:r>
          </a:p>
          <a:p>
            <a:pPr algn="l"/>
            <a:r>
              <a:rPr kumimoji="1" lang="sk-SK" altLang="sk-SK" sz="1800" b="1" dirty="0"/>
              <a:t>tel :  +421 0960 423271</a:t>
            </a:r>
          </a:p>
          <a:p>
            <a:pPr algn="l"/>
            <a:r>
              <a:rPr kumimoji="1" lang="sk-SK" altLang="sk-SK" sz="1800" b="1" dirty="0"/>
              <a:t>npor. Ing. Pavol LUKÁŠIK</a:t>
            </a:r>
          </a:p>
          <a:p>
            <a:endParaRPr lang="sk-SK" sz="1400" dirty="0"/>
          </a:p>
        </p:txBody>
      </p:sp>
      <p:pic>
        <p:nvPicPr>
          <p:cNvPr id="4" name="Picture 5" descr="ER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381" y="2842886"/>
            <a:ext cx="1005909" cy="12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8703129" y="1977081"/>
            <a:ext cx="301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Lit.: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Log-4-1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3" y="1748048"/>
            <a:ext cx="6273338" cy="47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10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81226" y="227390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Základné ošetrovacie úkony v rámci PTSP na technike 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3632" y="812165"/>
            <a:ext cx="118583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/>
              <a:t>4.              Ošetrenie akumulátora a elektrickej inštalácie:</a:t>
            </a:r>
            <a:endParaRPr lang="sk-SK" dirty="0"/>
          </a:p>
          <a:p>
            <a:r>
              <a:rPr lang="sk-SK" dirty="0"/>
              <a:t>a)	vykonať vonkajšiu kontrolu AKB a porovnať s evidenčným listom AKB a centrálnej evidencie,</a:t>
            </a:r>
          </a:p>
          <a:p>
            <a:pPr marL="342900" indent="-342900">
              <a:buAutoNum type="alphaLcParenR" startAt="2"/>
            </a:pPr>
            <a:r>
              <a:rPr lang="sk-SK" dirty="0"/>
              <a:t>           vytiahnuť AKB zo schránky, umyť teplou vodou, utrieť, skontrolovať hladinu elektrolytu, napätie a hustotu</a:t>
            </a:r>
          </a:p>
          <a:p>
            <a:r>
              <a:rPr lang="sk-SK" dirty="0"/>
              <a:t>                 elektrolytu,</a:t>
            </a:r>
          </a:p>
          <a:p>
            <a:r>
              <a:rPr lang="sk-SK" dirty="0"/>
              <a:t>c)	očistiť schránku, odstrániť koróziu a obnoviť náter schránky,</a:t>
            </a:r>
          </a:p>
          <a:p>
            <a:r>
              <a:rPr lang="sk-SK" dirty="0"/>
              <a:t>d)	skontrolovať pripevnenie svoriek, izolácie káblov, gumových priechodiek,</a:t>
            </a:r>
          </a:p>
          <a:p>
            <a:pPr marL="342900" indent="-342900">
              <a:buAutoNum type="alphaLcParenR" startAt="5"/>
            </a:pPr>
            <a:r>
              <a:rPr lang="sk-SK" dirty="0"/>
              <a:t>           skontrolovať spotrebiče spúšťač, dynamo a alternátor, správnosť hodnôt jednotlivých žiaroviek vo svetlometoch,</a:t>
            </a:r>
          </a:p>
          <a:p>
            <a:pPr marL="342900" indent="-342900">
              <a:buAutoNum type="alphaLcParenR" startAt="5"/>
            </a:pPr>
            <a:r>
              <a:rPr lang="sk-SK" dirty="0"/>
              <a:t>           nastaviť hlavné svetlomety a vykonať kontrolu zásuvky pre pripojenie prívesu.</a:t>
            </a:r>
          </a:p>
          <a:p>
            <a:r>
              <a:rPr lang="sk-SK" dirty="0"/>
              <a:t>                 (Uvedené činnosti sa vykonávajú v rámci prípravy na obidve obdobia prevádzky pozemnej výzbroje a techniky.)</a:t>
            </a:r>
          </a:p>
          <a:p>
            <a:r>
              <a:rPr lang="sk-SK" dirty="0"/>
              <a:t> </a:t>
            </a:r>
          </a:p>
          <a:p>
            <a:r>
              <a:rPr lang="sk-SK" b="1" dirty="0"/>
              <a:t>5.	Ošetrenie motora:</a:t>
            </a:r>
            <a:endParaRPr lang="sk-SK" dirty="0"/>
          </a:p>
          <a:p>
            <a:r>
              <a:rPr lang="sk-SK" dirty="0"/>
              <a:t>a)	skontrolovať upevnenie motora a základový rám,</a:t>
            </a:r>
          </a:p>
          <a:p>
            <a:r>
              <a:rPr lang="sk-SK" dirty="0"/>
              <a:t>b)	skontrolovať olejové náplne v motore a v regulátore otáčok na vstrekovacom čerpadle,</a:t>
            </a:r>
          </a:p>
          <a:p>
            <a:pPr marL="342900" indent="-342900">
              <a:buAutoNum type="alphaLcParenR" startAt="3"/>
            </a:pPr>
            <a:r>
              <a:rPr lang="sk-SK" dirty="0"/>
              <a:t>           demontovať čističe vzduchu, odstrániť usadený prach a nečistoty, vybrať čistiace vložky, prepláchnuť ich v nafte </a:t>
            </a:r>
          </a:p>
          <a:p>
            <a:r>
              <a:rPr lang="sk-SK" dirty="0"/>
              <a:t>                  a vyfúkať vzduchom (namočiť do zmesi nafty a oleja v pomere 1 : 1),</a:t>
            </a:r>
          </a:p>
          <a:p>
            <a:r>
              <a:rPr lang="sk-SK" dirty="0"/>
              <a:t>d)	skontrolovať funkciu teplomera a tlakomera oleja na prístrojovej doske,</a:t>
            </a:r>
          </a:p>
          <a:p>
            <a:r>
              <a:rPr lang="sk-SK" dirty="0"/>
              <a:t>e)	skontrolovať upevnenie výfukového potrubia, prípadne ho natrieť,</a:t>
            </a:r>
          </a:p>
          <a:p>
            <a:r>
              <a:rPr lang="sk-SK" dirty="0"/>
              <a:t>f)	demontovať krycie plechy motora, očistiť </a:t>
            </a:r>
            <a:r>
              <a:rPr lang="sk-SK" dirty="0" err="1"/>
              <a:t>rebrovanie</a:t>
            </a:r>
            <a:r>
              <a:rPr lang="sk-SK" dirty="0"/>
              <a:t> valcov a lopatky rozvádzacieho a obežného kolesa ventilátora.</a:t>
            </a:r>
          </a:p>
          <a:p>
            <a:r>
              <a:rPr lang="sk-SK" dirty="0"/>
              <a:t>                 (Uvedené činnosti sa vykonávajú v rámci prípravy na obidve obdobia prevádzky pozemnej výzbroje a techniky.)</a:t>
            </a:r>
          </a:p>
        </p:txBody>
      </p:sp>
    </p:spTree>
    <p:extLst>
      <p:ext uri="{BB962C8B-B14F-4D97-AF65-F5344CB8AC3E}">
        <p14:creationId xmlns:p14="http://schemas.microsoft.com/office/powerpoint/2010/main" val="7803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11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Základné ošetrovacie úkony v rámci PTSP na technike </a:t>
            </a:r>
          </a:p>
        </p:txBody>
      </p:sp>
      <p:sp>
        <p:nvSpPr>
          <p:cNvPr id="5" name="Obdĺžnik 4"/>
          <p:cNvSpPr/>
          <p:nvPr/>
        </p:nvSpPr>
        <p:spPr>
          <a:xfrm>
            <a:off x="531341" y="906601"/>
            <a:ext cx="112940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7.	Ošetrenie vzduchovej a chladiacej sústavy:</a:t>
            </a:r>
            <a:endParaRPr lang="sk-SK" dirty="0"/>
          </a:p>
          <a:p>
            <a:r>
              <a:rPr lang="sk-SK" dirty="0"/>
              <a:t>a)	Vzduchová sústava:</a:t>
            </a:r>
          </a:p>
          <a:p>
            <a:r>
              <a:rPr lang="sk-SK" dirty="0"/>
              <a:t>1.	skontrolovať upevnenie kompresora na motore a napnutie klinového remeňa,</a:t>
            </a:r>
          </a:p>
          <a:p>
            <a:r>
              <a:rPr lang="sk-SK" dirty="0"/>
              <a:t>2.	skontrolovať stav spojovacích trubiek a hadíc a poškodené vymeniť,</a:t>
            </a:r>
          </a:p>
          <a:p>
            <a:r>
              <a:rPr lang="sk-SK" dirty="0"/>
              <a:t>3.	skontrolovať funkciu regulátora tlaku vzduchu a odlučovača,</a:t>
            </a:r>
          </a:p>
          <a:p>
            <a:r>
              <a:rPr lang="sk-SK" dirty="0"/>
              <a:t>4.	skontrolovať funkciu a neporušenosť tlakomera,</a:t>
            </a:r>
          </a:p>
          <a:p>
            <a:r>
              <a:rPr lang="sk-SK" dirty="0"/>
              <a:t>5.	skontrolovať funkciu spojovacích hlavíc,</a:t>
            </a:r>
          </a:p>
          <a:p>
            <a:pPr marL="342900" indent="-342900">
              <a:buAutoNum type="arabicPeriod" startAt="6"/>
            </a:pPr>
            <a:r>
              <a:rPr lang="sk-SK" dirty="0"/>
              <a:t>           skontrolovať upevnenie zásobníkov stlačeného vzduchu, vypustiť z nich vzduch, odkaliť ich a po zaskrutkovaní</a:t>
            </a:r>
          </a:p>
          <a:p>
            <a:r>
              <a:rPr lang="sk-SK" dirty="0"/>
              <a:t>                  zátok skontrolovať tesnosť sústavy.</a:t>
            </a:r>
          </a:p>
          <a:p>
            <a:r>
              <a:rPr lang="sk-SK" dirty="0"/>
              <a:t> </a:t>
            </a:r>
          </a:p>
          <a:p>
            <a:r>
              <a:rPr lang="sk-SK" dirty="0"/>
              <a:t>b)	Chladiaca sústava:</a:t>
            </a:r>
          </a:p>
          <a:p>
            <a:pPr marL="342900" indent="-342900">
              <a:buAutoNum type="arabicPeriod"/>
            </a:pPr>
            <a:r>
              <a:rPr lang="sk-SK" dirty="0"/>
              <a:t>           skontrolovať upevnenie chladiča, dúchadla chladiaceho vzduchu a vodného čerpadla na motore, vykonať </a:t>
            </a:r>
          </a:p>
          <a:p>
            <a:r>
              <a:rPr lang="sk-SK" dirty="0"/>
              <a:t>                  napnutie klinových remeňov,</a:t>
            </a:r>
          </a:p>
          <a:p>
            <a:r>
              <a:rPr lang="sk-SK" dirty="0"/>
              <a:t>2.	skontrolovať stav spojovacích trubiek a hadíc a poškodené vymeniť,</a:t>
            </a:r>
          </a:p>
          <a:p>
            <a:r>
              <a:rPr lang="sk-SK" dirty="0"/>
              <a:t>3.	skontrolovať funkciu termostatu a teplomera,</a:t>
            </a:r>
          </a:p>
          <a:p>
            <a:pPr marL="342900" indent="-342900">
              <a:buAutoNum type="arabicPeriod" startAt="4"/>
            </a:pPr>
            <a:r>
              <a:rPr lang="sk-SK" dirty="0"/>
              <a:t>           demontovať krycie plechy motora a očistiť </a:t>
            </a:r>
            <a:r>
              <a:rPr lang="sk-SK" dirty="0" err="1"/>
              <a:t>rebrovanie</a:t>
            </a:r>
            <a:r>
              <a:rPr lang="sk-SK" dirty="0"/>
              <a:t> valcov a lopatiek rozvádzacieho a obežného kolesa </a:t>
            </a:r>
          </a:p>
          <a:p>
            <a:r>
              <a:rPr lang="sk-SK" dirty="0"/>
              <a:t>                 ventilátora.</a:t>
            </a:r>
          </a:p>
          <a:p>
            <a:r>
              <a:rPr lang="sk-SK" dirty="0"/>
              <a:t>                 (Uvedené činnosti na vzduchovej a chladiacej sústave sa vykonávajú v rámci prípravy na obidve obdobia </a:t>
            </a:r>
          </a:p>
          <a:p>
            <a:r>
              <a:rPr lang="sk-SK" dirty="0"/>
              <a:t>                  prevádzky pozemnej výzbroje a techniky.)</a:t>
            </a:r>
          </a:p>
        </p:txBody>
      </p:sp>
    </p:spTree>
    <p:extLst>
      <p:ext uri="{BB962C8B-B14F-4D97-AF65-F5344CB8AC3E}">
        <p14:creationId xmlns:p14="http://schemas.microsoft.com/office/powerpoint/2010/main" val="222775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12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Základné ošetrovacie úkony v rámci PTSP na technike 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1847" y="906601"/>
            <a:ext cx="116277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680" indent="-180340" algn="just">
              <a:spcAft>
                <a:spcPts val="0"/>
              </a:spcAft>
            </a:pPr>
            <a:r>
              <a:rPr lang="sk-SK" b="1" dirty="0"/>
              <a:t>8.	          Ošetrenie podvozka: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/>
              <a:t>           skontrolovať stav rámu podvozka s dôrazom na zvárané spoje, ťažné oje a stav závesného oka, stav a upnutie </a:t>
            </a:r>
          </a:p>
          <a:p>
            <a:r>
              <a:rPr lang="sk-SK" dirty="0"/>
              <a:t>                 podpier a gumových dorazov, ako aj stav zaisťovacích kolíkov, ktoré musia byť zaistené retiazkou,</a:t>
            </a:r>
          </a:p>
          <a:p>
            <a:r>
              <a:rPr lang="sk-SK" dirty="0"/>
              <a:t>b)	skontrolovať všetky pneumatiky, plášte, duše a ventily,</a:t>
            </a:r>
          </a:p>
          <a:p>
            <a:pPr marL="342900" indent="-342900">
              <a:buAutoNum type="alphaLcParenR" startAt="3"/>
            </a:pPr>
            <a:r>
              <a:rPr lang="sk-SK" dirty="0"/>
              <a:t>          demontovať kolesá, brzdové bubny a očistiť brzdové čeľuste a úplný náboj kolesa, skontrolovať hrúbku obloženia</a:t>
            </a:r>
          </a:p>
          <a:p>
            <a:r>
              <a:rPr lang="sk-SK" dirty="0"/>
              <a:t>                 brzdových čeľustí, očistiť brzdové bubny, skontrolovať ich stav a vonkajšiu stranu natrieť,</a:t>
            </a:r>
          </a:p>
          <a:p>
            <a:r>
              <a:rPr lang="sk-SK" dirty="0"/>
              <a:t>d)	skontrolovať stav brzdových valcov a manžiet,</a:t>
            </a:r>
          </a:p>
          <a:p>
            <a:r>
              <a:rPr lang="sk-SK" dirty="0"/>
              <a:t>e)	skontrolovať funkciu ručného regulátora brzdiacej sily, brzdiča a výfukového ventilu,</a:t>
            </a:r>
          </a:p>
          <a:p>
            <a:r>
              <a:rPr lang="sk-SK" dirty="0"/>
              <a:t>f)	skontrolovať funkciu parkovacej brzdy a stav lán,</a:t>
            </a:r>
          </a:p>
          <a:p>
            <a:r>
              <a:rPr lang="sk-SK" dirty="0"/>
              <a:t>g)	skontrolovať držiak záložného kolesa a prepravných obalov na pohonné hmoty.</a:t>
            </a:r>
          </a:p>
          <a:p>
            <a:r>
              <a:rPr lang="sk-SK" dirty="0"/>
              <a:t>                 (Uvedené činnosti sa vykonávajú v rámci prípravy na obidve obdobia prevádzky pozemnej výzbroje a techniky.</a:t>
            </a:r>
          </a:p>
          <a:p>
            <a:r>
              <a:rPr lang="sk-SK" dirty="0"/>
              <a:t>                  Podľa druhu techniky je potrebné riešiť i výmenu pneumatík – zimných za letné a naopak, ako aj ich vyváženie.)</a:t>
            </a:r>
          </a:p>
          <a:p>
            <a:r>
              <a:rPr lang="sk-SK" dirty="0"/>
              <a:t> </a:t>
            </a:r>
          </a:p>
          <a:p>
            <a:r>
              <a:rPr lang="sk-SK" b="1" dirty="0"/>
              <a:t>    9.         Doplnenie maziva mazacích miest: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/>
              <a:t>        doplniť mazivo do mazacích miest klzných a otočných častí techniky podľa mazacieho plánu pre jednotlivé druhy</a:t>
            </a:r>
          </a:p>
          <a:p>
            <a:r>
              <a:rPr lang="sk-SK" dirty="0"/>
              <a:t>               techniky.</a:t>
            </a:r>
          </a:p>
          <a:p>
            <a:r>
              <a:rPr lang="sk-SK" dirty="0"/>
              <a:t>               (Uvedené činnosti na vzduchovej a chladiacej sústave sa vykonávajú v rámci prípravy na obidve obdobia prevádzky</a:t>
            </a:r>
          </a:p>
          <a:p>
            <a:r>
              <a:rPr lang="sk-SK" dirty="0"/>
              <a:t>               pozemnej výzbroje a techniky.)</a:t>
            </a:r>
          </a:p>
          <a:p>
            <a:r>
              <a:rPr lang="sk-SK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4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13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553847" y="278022"/>
            <a:ext cx="597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Bezpečnostné opatrenia PTSP: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44928" y="372151"/>
            <a:ext cx="114354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cs-CZ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6139" y="1240592"/>
            <a:ext cx="115681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sk-SK" sz="2400" dirty="0">
                <a:solidFill>
                  <a:srgbClr val="FF0000"/>
                </a:solidFill>
              </a:rPr>
              <a:t>údržbu</a:t>
            </a:r>
            <a:r>
              <a:rPr lang="sk-SK" sz="2400" dirty="0"/>
              <a:t> pozemnej výzbroje a techniky </a:t>
            </a:r>
            <a:r>
              <a:rPr lang="sk-SK" sz="2400" dirty="0">
                <a:solidFill>
                  <a:srgbClr val="FF0000"/>
                </a:solidFill>
              </a:rPr>
              <a:t>môžu vykonávať len osoby na to určené,</a:t>
            </a:r>
          </a:p>
          <a:p>
            <a:r>
              <a:rPr lang="sk-SK" sz="2400" dirty="0">
                <a:solidFill>
                  <a:srgbClr val="FF0000"/>
                </a:solidFill>
              </a:rPr>
              <a:t>       zaškolené a poučené,</a:t>
            </a:r>
          </a:p>
          <a:p>
            <a:r>
              <a:rPr lang="sk-SK" sz="2400" dirty="0"/>
              <a:t>b)   údržba </a:t>
            </a:r>
            <a:r>
              <a:rPr lang="sk-SK" sz="2400" dirty="0">
                <a:solidFill>
                  <a:srgbClr val="FF0000"/>
                </a:solidFill>
              </a:rPr>
              <a:t>sa musí vykonávať len na pracoviskách </a:t>
            </a:r>
            <a:r>
              <a:rPr lang="sk-SK" sz="2400" dirty="0"/>
              <a:t>(miestach) </a:t>
            </a:r>
            <a:r>
              <a:rPr lang="sk-SK" sz="2400" dirty="0">
                <a:solidFill>
                  <a:srgbClr val="FF0000"/>
                </a:solidFill>
              </a:rPr>
              <a:t>na to určených</a:t>
            </a:r>
            <a:r>
              <a:rPr lang="sk-SK" sz="2400" dirty="0"/>
              <a:t>,</a:t>
            </a:r>
          </a:p>
          <a:p>
            <a:pPr marL="457200" indent="-457200">
              <a:buAutoNum type="alphaLcParenR" startAt="3"/>
            </a:pPr>
            <a:r>
              <a:rPr lang="sk-SK" sz="2400" dirty="0">
                <a:solidFill>
                  <a:srgbClr val="FF0000"/>
                </a:solidFill>
              </a:rPr>
              <a:t>pred začatím údržby </a:t>
            </a:r>
            <a:r>
              <a:rPr lang="sk-SK" sz="2400" dirty="0"/>
              <a:t>sa pozemná výzbroj a technika </a:t>
            </a:r>
            <a:r>
              <a:rPr lang="sk-SK" sz="2400" dirty="0">
                <a:solidFill>
                  <a:srgbClr val="FF0000"/>
                </a:solidFill>
              </a:rPr>
              <a:t>musia zabezpečiť proti</a:t>
            </a:r>
          </a:p>
          <a:p>
            <a:r>
              <a:rPr lang="sk-SK" sz="2400" dirty="0">
                <a:solidFill>
                  <a:srgbClr val="FF0000"/>
                </a:solidFill>
              </a:rPr>
              <a:t>       samovoľnému pohybu,</a:t>
            </a:r>
          </a:p>
          <a:p>
            <a:pPr marL="457200" indent="-457200">
              <a:buAutoNum type="alphaLcParenR" startAt="4"/>
            </a:pPr>
            <a:r>
              <a:rPr lang="sk-SK" sz="2400" dirty="0"/>
              <a:t>v priebehu údržby sa pri pozemnej výzbroji a technike nesmú pohybovať nepovolané </a:t>
            </a:r>
          </a:p>
          <a:p>
            <a:r>
              <a:rPr lang="sk-SK" sz="2400" dirty="0"/>
              <a:t>       osoby,</a:t>
            </a:r>
          </a:p>
          <a:p>
            <a:r>
              <a:rPr lang="sk-SK" sz="2400" dirty="0"/>
              <a:t>e)   pod tlakom sa nikdy nesmú povoľovať spoje tlakového potrubia a hadíc, prípojky a pod.,</a:t>
            </a:r>
          </a:p>
          <a:p>
            <a:pPr marL="457200" indent="-457200">
              <a:buAutoNum type="alphaLcParenR" startAt="6"/>
            </a:pPr>
            <a:r>
              <a:rPr lang="sk-SK" sz="2400" dirty="0"/>
              <a:t>špeciálne pracoviská, napríklad technologické, zdvíhacie, mechanizačné a pod., môžu </a:t>
            </a:r>
          </a:p>
          <a:p>
            <a:r>
              <a:rPr lang="sk-SK" sz="2400" dirty="0"/>
              <a:t>      obsluhovať len osoby na to určené a vyškolené,</a:t>
            </a:r>
          </a:p>
          <a:p>
            <a:r>
              <a:rPr lang="sk-SK" sz="2400" dirty="0"/>
              <a:t>g)   je </a:t>
            </a:r>
            <a:r>
              <a:rPr lang="sk-SK" sz="2400" dirty="0">
                <a:solidFill>
                  <a:srgbClr val="FF0000"/>
                </a:solidFill>
              </a:rPr>
              <a:t>nevyhnutné</a:t>
            </a:r>
            <a:r>
              <a:rPr lang="sk-SK" sz="2400" dirty="0"/>
              <a:t> dôsledne </a:t>
            </a:r>
            <a:r>
              <a:rPr lang="sk-SK" sz="2400" dirty="0">
                <a:solidFill>
                  <a:srgbClr val="FF0000"/>
                </a:solidFill>
              </a:rPr>
              <a:t>dodržiavať predpísané technologické postupy</a:t>
            </a:r>
            <a:r>
              <a:rPr lang="sk-SK" sz="2400" dirty="0"/>
              <a:t>,</a:t>
            </a:r>
          </a:p>
          <a:p>
            <a:pPr marL="457200" indent="-457200">
              <a:buAutoNum type="alphaLcParenR" startAt="8"/>
            </a:pPr>
            <a:r>
              <a:rPr lang="sk-SK" sz="2400" dirty="0">
                <a:solidFill>
                  <a:srgbClr val="FF0000"/>
                </a:solidFill>
              </a:rPr>
              <a:t>je nevyhnutné používať len predpísané a nepoškodené náradie</a:t>
            </a:r>
            <a:r>
              <a:rPr lang="sk-SK" sz="2400" dirty="0"/>
              <a:t>, </a:t>
            </a:r>
            <a:r>
              <a:rPr lang="sk-SK" sz="2400" dirty="0">
                <a:solidFill>
                  <a:srgbClr val="FF0000"/>
                </a:solidFill>
              </a:rPr>
              <a:t>prípravky</a:t>
            </a:r>
            <a:r>
              <a:rPr lang="sk-SK" sz="2400" dirty="0"/>
              <a:t> a </a:t>
            </a:r>
            <a:r>
              <a:rPr lang="sk-SK" sz="2400" dirty="0">
                <a:solidFill>
                  <a:srgbClr val="FF0000"/>
                </a:solidFill>
              </a:rPr>
              <a:t>prostriedky</a:t>
            </a:r>
            <a:r>
              <a:rPr lang="sk-SK" sz="2400" dirty="0"/>
              <a:t> </a:t>
            </a:r>
          </a:p>
          <a:p>
            <a:r>
              <a:rPr lang="sk-SK" sz="2400" dirty="0"/>
              <a:t>      a všetky opravy na elektrických zariadeniach vykonávať len po ich odpojení od zdroja,</a:t>
            </a:r>
          </a:p>
        </p:txBody>
      </p:sp>
    </p:spTree>
    <p:extLst>
      <p:ext uri="{BB962C8B-B14F-4D97-AF65-F5344CB8AC3E}">
        <p14:creationId xmlns:p14="http://schemas.microsoft.com/office/powerpoint/2010/main" val="73054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14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92063" y="372151"/>
            <a:ext cx="597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Bezpečnostné opatrenia PTSP: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44928" y="372151"/>
            <a:ext cx="114354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cs-CZ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44928" y="1146464"/>
            <a:ext cx="112592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i) </a:t>
            </a:r>
            <a:r>
              <a:rPr lang="sk-SK" sz="2400" dirty="0"/>
              <a:t>odborné prehliadky a odborné skúšky na vyhradených technických zariadeniach pozemnej výzbroje a techniky môžu vykonávať len osoby, ktoré majú platné osvedčenie odbornej spôsobilosti na vykonávanie odborných prehliadok a odborných skúšok na vyhradených technických zariadeniach,</a:t>
            </a:r>
          </a:p>
          <a:p>
            <a:r>
              <a:rPr lang="sk-SK" sz="2400" b="1" dirty="0"/>
              <a:t>j) </a:t>
            </a:r>
            <a:r>
              <a:rPr lang="sk-SK" sz="2400" dirty="0">
                <a:solidFill>
                  <a:srgbClr val="FF0000"/>
                </a:solidFill>
              </a:rPr>
              <a:t>pracovisko na údržbu pozemnej výzbroje a techniky treba udržiavať v náležitom poriadku a čistote,</a:t>
            </a:r>
          </a:p>
          <a:p>
            <a:r>
              <a:rPr lang="sk-SK" sz="2400" b="1" dirty="0"/>
              <a:t>k)</a:t>
            </a:r>
            <a:r>
              <a:rPr lang="sk-SK" sz="2400" dirty="0"/>
              <a:t>riadiaci jednotlivých pracovísk sú v rámci prevádzky pozemnej výzbroje a techniky povinní prijímať neodkladné a účinné opatrenia na eliminovanie nepriaznivých vplyvov pôsobiacich na BOZP a pracovnú schopnosť pracovníkov, ku ktorým patria hlavne nepriaznivé meteorologické podmienky, prašnosť a znečistenie ovzdušia, pôsobenie priemyselných jedov, hluku, nedostatočné osvetlenie a pod., a to celkovou organizáciou činnosti na pracovisku a osobitne dôrazom na dodržiavanie pracovnej disciplíny</a:t>
            </a:r>
          </a:p>
          <a:p>
            <a:r>
              <a:rPr lang="sk-SK" sz="2400" dirty="0"/>
              <a:t> a stanovených pracovných (technologických) postupov a činností.</a:t>
            </a:r>
          </a:p>
        </p:txBody>
      </p:sp>
    </p:spTree>
    <p:extLst>
      <p:ext uri="{BB962C8B-B14F-4D97-AF65-F5344CB8AC3E}">
        <p14:creationId xmlns:p14="http://schemas.microsoft.com/office/powerpoint/2010/main" val="46265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15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32956" y="3167742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ZÁVER.................otázky, dotazy, diskusia</a:t>
            </a:r>
          </a:p>
        </p:txBody>
      </p:sp>
    </p:spTree>
    <p:extLst>
      <p:ext uri="{BB962C8B-B14F-4D97-AF65-F5344CB8AC3E}">
        <p14:creationId xmlns:p14="http://schemas.microsoft.com/office/powerpoint/2010/main" val="15918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5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Príprava techniky na sezónnu prevádzku (PTSP).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14631" y="1062681"/>
            <a:ext cx="11049001" cy="163109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sk-SK" dirty="0"/>
              <a:t>Príprava techniky na sezónnu prevádzku </a:t>
            </a:r>
            <a:r>
              <a:rPr lang="sk-SK" b="1" dirty="0">
                <a:solidFill>
                  <a:srgbClr val="FF0000"/>
                </a:solidFill>
              </a:rPr>
              <a:t>je súhrn opatrení vykonávaných s cieľom zabezpečiť spoľahlivý technický stav pozemnej výzbroje a techniky, parkov techniky a parkových zariadení a ich pripravenosť na nastávajúce zimné (letné) obdobie.</a:t>
            </a:r>
            <a:r>
              <a:rPr lang="sk-SK" dirty="0"/>
              <a:t> PTSP je špecifickým druhom ošetrenia nielen vojenskej techniky a výzbroje, ale aj parkových a ostatných technologických zariadení.  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2</a:t>
            </a:fld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529074" y="3074905"/>
            <a:ext cx="5234558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000" b="1" dirty="0"/>
              <a:t>Zimné obdobie v Slovenskej republike je spravidla vymedzené v čase od 15. novembra            do 31. marca. </a:t>
            </a:r>
            <a:r>
              <a:rPr lang="sk-SK" sz="2000" dirty="0"/>
              <a:t>	</a:t>
            </a:r>
          </a:p>
          <a:p>
            <a:pPr lvl="0">
              <a:spcAft>
                <a:spcPts val="0"/>
              </a:spcAft>
              <a:tabLst>
                <a:tab pos="228600" algn="l"/>
              </a:tabLst>
            </a:pPr>
            <a:r>
              <a:rPr lang="sk-SK" sz="2000" dirty="0"/>
              <a:t>(§ 38 zákona č. 8/2009 Z. z. o cestnej premávke a o zmene a doplnení niektorých zákonov)</a:t>
            </a:r>
            <a:endParaRPr lang="sk-SK" sz="2000" b="1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351"/>
            <a:ext cx="4905895" cy="36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3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3657" y="392146"/>
            <a:ext cx="11024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Príprava techniky na sezónnu prevádzku - PTSP:</a:t>
            </a:r>
          </a:p>
          <a:p>
            <a:endParaRPr lang="sk-SK" sz="2400" b="1" dirty="0"/>
          </a:p>
          <a:p>
            <a:r>
              <a:rPr lang="sk-SK" sz="2400" dirty="0"/>
              <a:t>1. Príprava techniky na </a:t>
            </a:r>
            <a:r>
              <a:rPr lang="sk-SK" sz="2400" b="1" dirty="0"/>
              <a:t>letnú prevádzku – PTLP (marec-apríl)</a:t>
            </a:r>
          </a:p>
          <a:p>
            <a:r>
              <a:rPr lang="sk-SK" sz="2400" dirty="0"/>
              <a:t>2. Príprava techniky na </a:t>
            </a:r>
            <a:r>
              <a:rPr lang="sk-SK" sz="2400" b="1" dirty="0"/>
              <a:t>zimnú prevádzku – PTZP (september-október)</a:t>
            </a:r>
          </a:p>
          <a:p>
            <a:endParaRPr lang="sk-SK" sz="2400" b="1" dirty="0"/>
          </a:p>
          <a:p>
            <a:r>
              <a:rPr lang="sk-SK" sz="2400" b="1" dirty="0"/>
              <a:t>Miesto PTSP v štruktúre ošetrovania </a:t>
            </a:r>
            <a:r>
              <a:rPr lang="sk-SK" sz="2400" b="1" dirty="0" err="1"/>
              <a:t>VaT</a:t>
            </a:r>
            <a:endParaRPr lang="sk-SK" sz="2400" b="1" dirty="0"/>
          </a:p>
        </p:txBody>
      </p:sp>
      <p:sp>
        <p:nvSpPr>
          <p:cNvPr id="5" name="Obdĺžnik 4"/>
          <p:cNvSpPr/>
          <p:nvPr/>
        </p:nvSpPr>
        <p:spPr>
          <a:xfrm>
            <a:off x="413657" y="3005658"/>
            <a:ext cx="5953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a) kontrolná prehliadka, </a:t>
            </a:r>
          </a:p>
          <a:p>
            <a:r>
              <a:rPr lang="sk-SK" dirty="0"/>
              <a:t>b) ošetrenie po jazde, </a:t>
            </a:r>
          </a:p>
          <a:p>
            <a:r>
              <a:rPr lang="sk-SK" dirty="0"/>
              <a:t>c) základné ošetrenie, </a:t>
            </a:r>
          </a:p>
          <a:p>
            <a:r>
              <a:rPr lang="sk-SK" dirty="0"/>
              <a:t>d) technické ošetrenie </a:t>
            </a:r>
            <a:r>
              <a:rPr lang="sk-SK" dirty="0" err="1"/>
              <a:t>VaT</a:t>
            </a:r>
            <a:r>
              <a:rPr lang="sk-SK" dirty="0"/>
              <a:t>, zaradenej v skupine prevádzková,</a:t>
            </a:r>
          </a:p>
          <a:p>
            <a:r>
              <a:rPr lang="sk-SK" dirty="0"/>
              <a:t>e) technické ošetrenie krátkodobo uloženej </a:t>
            </a:r>
            <a:r>
              <a:rPr lang="sk-SK" dirty="0" err="1"/>
              <a:t>VaT</a:t>
            </a:r>
            <a:r>
              <a:rPr lang="sk-SK" dirty="0"/>
              <a:t>,</a:t>
            </a:r>
          </a:p>
          <a:p>
            <a:r>
              <a:rPr lang="sk-SK" dirty="0"/>
              <a:t>f) zvláštne druhy ošetrenia </a:t>
            </a:r>
            <a:r>
              <a:rPr lang="sk-SK" dirty="0" err="1"/>
              <a:t>VaT</a:t>
            </a:r>
            <a:r>
              <a:rPr lang="sk-SK" dirty="0"/>
              <a:t>, </a:t>
            </a:r>
          </a:p>
          <a:p>
            <a:r>
              <a:rPr lang="sk-SK" b="1" dirty="0">
                <a:solidFill>
                  <a:srgbClr val="FF0000"/>
                </a:solidFill>
              </a:rPr>
              <a:t>g) príprava </a:t>
            </a:r>
            <a:r>
              <a:rPr lang="sk-SK" b="1" dirty="0" err="1">
                <a:solidFill>
                  <a:srgbClr val="FF0000"/>
                </a:solidFill>
              </a:rPr>
              <a:t>VaT</a:t>
            </a:r>
            <a:r>
              <a:rPr lang="sk-SK" b="1" dirty="0">
                <a:solidFill>
                  <a:srgbClr val="FF0000"/>
                </a:solidFill>
              </a:rPr>
              <a:t> na sezónnu prevádzku,</a:t>
            </a:r>
          </a:p>
          <a:p>
            <a:r>
              <a:rPr lang="sk-SK" dirty="0"/>
              <a:t>h) odborné prehliadky a odborné skúšky.</a:t>
            </a:r>
          </a:p>
          <a:p>
            <a:r>
              <a:rPr lang="sk-SK" dirty="0"/>
              <a:t> </a:t>
            </a:r>
          </a:p>
          <a:p>
            <a:pPr algn="just"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3" y="2793757"/>
            <a:ext cx="5103033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4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30792" y="256679"/>
            <a:ext cx="111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 </a:t>
            </a:r>
            <a:r>
              <a:rPr lang="sk-SK" sz="2800" b="1" dirty="0"/>
              <a:t>Vplyvy letného obdobia na prevádzku vojenskej automobilovej techniky: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7797" y="812165"/>
            <a:ext cx="64766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a) zvýšená teplota ovzdušia: </a:t>
            </a:r>
            <a:r>
              <a:rPr lang="sk-SK" dirty="0"/>
              <a:t>prehrievanie motora, zníženie objemovej účinnosti motora, odparovanie elektrolytu</a:t>
            </a:r>
          </a:p>
          <a:p>
            <a:r>
              <a:rPr lang="sk-SK" dirty="0"/>
              <a:t> z akumulátorov, odparovanie vody z chladiacej sústavy, zvýšenie tlaku v chladiacej sústave, prehrievanie brzdového mechanizmu, záťaž na elektronický systém vozidla, odparovanie paliva, únik </a:t>
            </a:r>
          </a:p>
          <a:p>
            <a:r>
              <a:rPr lang="sk-SK" dirty="0"/>
              <a:t>a rozpad mazacích tukov,  negatívny vplyv na posádku, únava vodiča</a:t>
            </a:r>
          </a:p>
          <a:p>
            <a:endParaRPr lang="sk-SK" b="1" dirty="0"/>
          </a:p>
          <a:p>
            <a:r>
              <a:rPr lang="sk-SK" b="1" dirty="0"/>
              <a:t>b)  zvýšená prašnosť: </a:t>
            </a:r>
            <a:r>
              <a:rPr lang="sk-SK" dirty="0"/>
              <a:t>zanášanie filtrov satia vzduchu  do motora, filtrov odvzdušnenia kľukovej skrine a prevodoviek, zanášanie filtrov mazacej a palivovej sústavy, následné abrazívne opotrebovanie mazacích plôch, zanášanie lopatiek ventilátorov </a:t>
            </a:r>
          </a:p>
          <a:p>
            <a:r>
              <a:rPr lang="sk-SK" dirty="0"/>
              <a:t>a chladičov, zanášanie rebier valcov u vzduchom chladených motorov, poškriabanie lakov, svetlometov a sklených častí automobilu.........</a:t>
            </a:r>
          </a:p>
          <a:p>
            <a:endParaRPr lang="sk-SK" b="1" dirty="0"/>
          </a:p>
          <a:p>
            <a:r>
              <a:rPr lang="sk-SK" b="1" dirty="0"/>
              <a:t>c) vysoká vlhkosť a premočený terén: </a:t>
            </a:r>
            <a:r>
              <a:rPr lang="sk-SK" dirty="0"/>
              <a:t>kondenzácia vodných pár, korózia, veľká záťaž motora v teréne, riziko vniknutia vody a pôdy do klzných častí  podvozku</a:t>
            </a:r>
          </a:p>
          <a:p>
            <a:endParaRPr lang="sk-SK" b="1" dirty="0"/>
          </a:p>
          <a:p>
            <a:r>
              <a:rPr lang="sk-SK" b="1" dirty="0"/>
              <a:t>d) intenzívnejšie vodné zrážky </a:t>
            </a:r>
            <a:r>
              <a:rPr lang="sk-SK" dirty="0"/>
              <a:t>– </a:t>
            </a:r>
            <a:r>
              <a:rPr lang="sk-SK" dirty="0" err="1"/>
              <a:t>nebezpeč</a:t>
            </a:r>
            <a:r>
              <a:rPr lang="sk-SK" dirty="0"/>
              <a:t>. šmyku, nároky na pneumatiky, stierače a osvetlenie, zhoršená viditeľnosť..........</a:t>
            </a:r>
            <a:endParaRPr lang="sk-SK" b="1" dirty="0"/>
          </a:p>
        </p:txBody>
      </p:sp>
      <p:pic>
        <p:nvPicPr>
          <p:cNvPr id="1026" name="Obrázok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43" y="2327279"/>
            <a:ext cx="5049693" cy="37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4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5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30792" y="256679"/>
            <a:ext cx="111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 </a:t>
            </a:r>
            <a:r>
              <a:rPr lang="sk-SK" sz="2800" b="1" dirty="0"/>
              <a:t>Vplyvy zimného obdobia na prevádzku vojenskej automobilovej techniky: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830749"/>
            <a:ext cx="65631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a) nízka teplota ovzdušia: </a:t>
            </a:r>
            <a:r>
              <a:rPr lang="sk-SK" dirty="0"/>
              <a:t>zhoršené štarty motora, veľké odpory klzných častí a ich rýchlejšie opotrebovanie, nízky výkon akumulátorových batérií, vysoká viskozita oleja a prevádzkových kvapalín, vysoký tlak v mazacej sústave, veľké straty výkonu motora počas zahrievania, vysoká spotreba PHM, záťaž na elektronický systém vozidla, zamŕzanie paliva, rýchlejšia degradácia olejových náplní,  negatívny vplyv na posádku</a:t>
            </a:r>
          </a:p>
          <a:p>
            <a:endParaRPr lang="sk-SK" b="1" dirty="0"/>
          </a:p>
          <a:p>
            <a:r>
              <a:rPr lang="sk-SK" b="1" dirty="0"/>
              <a:t>b)  zvýšená vlhkosť: </a:t>
            </a:r>
            <a:r>
              <a:rPr lang="sk-SK" dirty="0"/>
              <a:t>kondenzácia vodných pár v spaľovacom priestore motora, vo výfukovom trakte, vo vzduchovej sústave podvozku, kondenzácia vodných pár vo vzduchových brzdových sústavách, elektrických rozdeľovačoch, kondenzácia pár v  kabíne a namŕzanie  sklených častí, únik skondenzovanej vody do motorového oleja, rýchlejšia degradácia oleja</a:t>
            </a:r>
          </a:p>
          <a:p>
            <a:endParaRPr lang="sk-SK" b="1" dirty="0"/>
          </a:p>
          <a:p>
            <a:r>
              <a:rPr lang="sk-SK" b="1" dirty="0"/>
              <a:t>c) zamrznutý povrch vozovky: </a:t>
            </a:r>
            <a:r>
              <a:rPr lang="sk-SK" dirty="0"/>
              <a:t>znížená adhézia vplyvom snehu, </a:t>
            </a:r>
          </a:p>
          <a:p>
            <a:r>
              <a:rPr lang="sk-SK" dirty="0"/>
              <a:t>ľadu, námrazy, vniknutie snehu do podvozkovej časti, pásov, kolies</a:t>
            </a:r>
          </a:p>
          <a:p>
            <a:endParaRPr lang="sk-SK" b="1" dirty="0"/>
          </a:p>
          <a:p>
            <a:r>
              <a:rPr lang="sk-SK" b="1" dirty="0"/>
              <a:t>d) agresívne posypové látky na vozovke  </a:t>
            </a:r>
            <a:r>
              <a:rPr lang="sk-SK" dirty="0"/>
              <a:t>– korózia, degradácia gumových elementov, poškodenie náterov a sklených plôch od pevného posypu, zhoršená viditeľnosť</a:t>
            </a:r>
            <a:endParaRPr lang="sk-SK" b="1" dirty="0"/>
          </a:p>
        </p:txBody>
      </p:sp>
      <p:pic>
        <p:nvPicPr>
          <p:cNvPr id="2050" name="Picture 2" descr="VÃ½sledok vyhÄ¾adÃ¡vania obrÃ¡zkov pre dopyt tank v sne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15" y="1892263"/>
            <a:ext cx="5581551" cy="29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6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93123" y="165834"/>
            <a:ext cx="1047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Príprava techniky na sezónnu prevádzku zahrňuje :</a:t>
            </a:r>
          </a:p>
          <a:p>
            <a:endParaRPr lang="sk-SK" sz="3600" b="1" dirty="0"/>
          </a:p>
        </p:txBody>
      </p:sp>
      <p:sp>
        <p:nvSpPr>
          <p:cNvPr id="3" name="Obdĺžnik 2"/>
          <p:cNvSpPr/>
          <p:nvPr/>
        </p:nvSpPr>
        <p:spPr>
          <a:xfrm>
            <a:off x="465438" y="444936"/>
            <a:ext cx="1126112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r>
              <a:rPr lang="sk-SK" sz="2800" b="1" dirty="0"/>
              <a:t>a) prípravné obdobie: </a:t>
            </a:r>
            <a:r>
              <a:rPr lang="sk-SK" dirty="0"/>
              <a:t> </a:t>
            </a:r>
            <a:r>
              <a:rPr lang="sk-SK" u="sng" dirty="0"/>
              <a:t>Stanovujú spôsob a metódy vykonania prípravy techniky na sezónnu prevádzku</a:t>
            </a:r>
            <a:r>
              <a:rPr lang="sk-SK" dirty="0"/>
              <a:t>, </a:t>
            </a:r>
            <a:r>
              <a:rPr lang="sk-SK" u="sng" dirty="0"/>
              <a:t>odoberá sa objednaný materiál </a:t>
            </a:r>
            <a:r>
              <a:rPr lang="sk-SK" dirty="0"/>
              <a:t>na jej materiálno-technické zabezpečenie, velitelia vydávajú svoj rozkaz pre túto oblasť, spresnenie ďalších potrebných dokumentov, </a:t>
            </a:r>
            <a:r>
              <a:rPr lang="sk-SK" u="sng" dirty="0"/>
              <a:t>vykonanie vstupnej kontroly</a:t>
            </a:r>
            <a:r>
              <a:rPr lang="sk-SK" dirty="0"/>
              <a:t> pozemnej výzbroje a techniky, na základe ktorej sa potom vytvárajú potrebné organizačné, odstránenie zistených nedostatkov v technickom stave techniky, školenia riadiacu zložku (veliteľstvo, štáb a pod.), veliteľov jednotiek a príslušníkov logistiky, dielenských špecialistov, vodičov, strojníkov (obsluhy) a posádky, vedenie inštrukčno-metodických zamestnaní a pod..</a:t>
            </a:r>
            <a:endParaRPr lang="sk-SK" sz="2400" b="1" dirty="0"/>
          </a:p>
          <a:p>
            <a:r>
              <a:rPr lang="sk-SK" sz="2800" b="1" dirty="0"/>
              <a:t>b) vykonávacie obdobie: </a:t>
            </a:r>
            <a:r>
              <a:rPr lang="sk-SK" dirty="0"/>
              <a:t>Vykonávacie obdobie </a:t>
            </a:r>
            <a:r>
              <a:rPr lang="sk-SK" u="sng" dirty="0"/>
              <a:t>je rozhodujúcou fázou prípravy </a:t>
            </a:r>
            <a:r>
              <a:rPr lang="sk-SK" dirty="0"/>
              <a:t>techniky na sezónnu prevádzku a jeho </a:t>
            </a:r>
            <a:r>
              <a:rPr lang="sk-SK" u="sng" dirty="0"/>
              <a:t>poslaním je praktické vykonanie všetkých potrebných prác </a:t>
            </a:r>
            <a:r>
              <a:rPr lang="sk-SK" dirty="0"/>
              <a:t>na pozemnej výzbroji a technike, v parkoch techniky a na parkových zariadeniach. Rozsah prác na prípravu techniky na sezónnu prevádzku stanovujú predpisy na ošetrovanie, prípadne sú uvedené v pokynoch výrobcu a v návode na obsluhu. Rozsah prác vykonávaných na špeciálnych nadstavbách spresnia príslušní odborní funkcionári vojenského útvaru a to na základe príslušných odborných predpisov pre konkrétny typ techniky, alebo podľa pokynov výrobcu. Technické úkony PTSP sa vykonávajú aj na budovách, dielňach, zariadeniach, výzbroji a ostatných technických  prostriedkoch.</a:t>
            </a:r>
            <a:endParaRPr lang="sk-SK" sz="2800" b="1" dirty="0"/>
          </a:p>
          <a:p>
            <a:r>
              <a:rPr lang="sk-SK" sz="2800" b="1" dirty="0"/>
              <a:t>c) vyhodnocovacie obdobie: </a:t>
            </a:r>
            <a:r>
              <a:rPr lang="sk-SK" dirty="0"/>
              <a:t>Vo vyhodnocovacom období </a:t>
            </a:r>
            <a:r>
              <a:rPr lang="sk-SK" u="sng" dirty="0"/>
              <a:t>vedúci funkcionári</a:t>
            </a:r>
            <a:r>
              <a:rPr lang="sk-SK" dirty="0"/>
              <a:t> vojenského útvaru </a:t>
            </a:r>
            <a:r>
              <a:rPr lang="sk-SK" u="sng" dirty="0"/>
              <a:t>služobným postupom písomne hlásia</a:t>
            </a:r>
            <a:r>
              <a:rPr lang="sk-SK" dirty="0"/>
              <a:t> svojmu nadriadenému </a:t>
            </a:r>
            <a:r>
              <a:rPr lang="sk-SK" u="sng" dirty="0"/>
              <a:t>pripravenosť pozemnej výzbroje </a:t>
            </a:r>
            <a:r>
              <a:rPr lang="sk-SK" dirty="0"/>
              <a:t>a techniky, materiálu, osôb, parkov techniky a parkových zariadení na sezónnu prevádzku. Pozemná výzbroj a technika pripravená na sezónnu prevádzku sa komisiou výstupnej kontroly hodnotí známkou „vyhovujúca“. Skončenie a splnenie úloh prípravy techniky na sezónnu prevádzku sa zverejňuje vo vnútornom rozkaze veliteľa. Uvádza sa v ňom prehľad pozemnej výzbroje a techniky, na ktorej sa príprava skončila. 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418361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7</a:t>
            </a:fld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81742" y="227390"/>
            <a:ext cx="7445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Dokumentácia PTSP:</a:t>
            </a:r>
          </a:p>
          <a:p>
            <a:endParaRPr lang="sk-SK" sz="2000" b="1" dirty="0"/>
          </a:p>
        </p:txBody>
      </p:sp>
      <p:sp>
        <p:nvSpPr>
          <p:cNvPr id="6" name="Obdĺžnik 5"/>
          <p:cNvSpPr/>
          <p:nvPr/>
        </p:nvSpPr>
        <p:spPr>
          <a:xfrm>
            <a:off x="881742" y="1322280"/>
            <a:ext cx="112487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pPr marL="514350" indent="-514350">
              <a:buAutoNum type="alphaLcParenR"/>
            </a:pPr>
            <a:r>
              <a:rPr lang="sk-SK" sz="2800" b="1" dirty="0"/>
              <a:t>prípravné obdobie: </a:t>
            </a:r>
            <a:r>
              <a:rPr lang="sk-SK" dirty="0"/>
              <a:t> </a:t>
            </a:r>
          </a:p>
          <a:p>
            <a:r>
              <a:rPr lang="sk-SK" dirty="0"/>
              <a:t>1.	</a:t>
            </a:r>
            <a:r>
              <a:rPr lang="sk-SK" dirty="0">
                <a:solidFill>
                  <a:srgbClr val="FF0000"/>
                </a:solidFill>
              </a:rPr>
              <a:t>rozkaz na prípravu techniky </a:t>
            </a:r>
            <a:r>
              <a:rPr lang="sk-SK" dirty="0"/>
              <a:t>na sezónnu prevádzku,</a:t>
            </a:r>
          </a:p>
          <a:p>
            <a:r>
              <a:rPr lang="sk-SK" dirty="0"/>
              <a:t>2.	</a:t>
            </a:r>
            <a:r>
              <a:rPr lang="sk-SK" dirty="0">
                <a:solidFill>
                  <a:srgbClr val="FF0000"/>
                </a:solidFill>
              </a:rPr>
              <a:t>plán prípravy osôb, techniky a parkov </a:t>
            </a:r>
            <a:r>
              <a:rPr lang="sk-SK" dirty="0"/>
              <a:t>techniky na sezónnu prevádzku,</a:t>
            </a:r>
          </a:p>
          <a:p>
            <a:pPr marL="342900" indent="-342900">
              <a:buAutoNum type="arabicPeriod" startAt="3"/>
            </a:pPr>
            <a:r>
              <a:rPr lang="sk-SK" dirty="0"/>
              <a:t>           </a:t>
            </a:r>
            <a:r>
              <a:rPr lang="sk-SK" dirty="0">
                <a:solidFill>
                  <a:srgbClr val="FF0000"/>
                </a:solidFill>
              </a:rPr>
              <a:t>individuálne plány prípravy techniky </a:t>
            </a:r>
            <a:r>
              <a:rPr lang="sk-SK" dirty="0"/>
              <a:t>na sezónnu prevádzku – osobitne pre každú techniku útvaru</a:t>
            </a:r>
          </a:p>
          <a:p>
            <a:r>
              <a:rPr lang="sk-SK" dirty="0"/>
              <a:t>4.	</a:t>
            </a:r>
            <a:r>
              <a:rPr lang="sk-SK" dirty="0">
                <a:solidFill>
                  <a:srgbClr val="FF0000"/>
                </a:solidFill>
              </a:rPr>
              <a:t>harmonogram prác na prípravu techniky </a:t>
            </a:r>
            <a:r>
              <a:rPr lang="sk-SK" dirty="0"/>
              <a:t>podľa typov a evidenčných čísel,</a:t>
            </a:r>
          </a:p>
          <a:p>
            <a:r>
              <a:rPr lang="sk-SK" dirty="0"/>
              <a:t>5.	</a:t>
            </a:r>
            <a:r>
              <a:rPr lang="sk-SK" dirty="0">
                <a:solidFill>
                  <a:srgbClr val="FF0000"/>
                </a:solidFill>
              </a:rPr>
              <a:t>harmonogram prípravy parkov techniky </a:t>
            </a:r>
            <a:r>
              <a:rPr lang="sk-SK" dirty="0"/>
              <a:t>a parkových </a:t>
            </a:r>
            <a:r>
              <a:rPr lang="sk-SK" dirty="0">
                <a:solidFill>
                  <a:srgbClr val="FF0000"/>
                </a:solidFill>
              </a:rPr>
              <a:t>zariadení</a:t>
            </a:r>
            <a:r>
              <a:rPr lang="sk-SK" dirty="0"/>
              <a:t>,</a:t>
            </a:r>
          </a:p>
          <a:p>
            <a:r>
              <a:rPr lang="sk-SK" dirty="0"/>
              <a:t>6.	prípadne </a:t>
            </a:r>
            <a:r>
              <a:rPr lang="sk-SK" dirty="0">
                <a:solidFill>
                  <a:srgbClr val="FF0000"/>
                </a:solidFill>
              </a:rPr>
              <a:t>i ďalšie potrebné dokumenty </a:t>
            </a:r>
            <a:r>
              <a:rPr lang="sk-SK" dirty="0"/>
              <a:t>(napr. inštrukcia k spôsobu zabezpečenia opráv, služieb a pod..)</a:t>
            </a:r>
            <a:endParaRPr lang="sk-SK" sz="2800" b="1" dirty="0"/>
          </a:p>
          <a:p>
            <a:pPr marL="514350" indent="-514350">
              <a:buAutoNum type="alphaLcParenR"/>
            </a:pPr>
            <a:endParaRPr lang="sk-SK" sz="2800" b="1" dirty="0"/>
          </a:p>
          <a:p>
            <a:r>
              <a:rPr lang="sk-SK" sz="2800" b="1" dirty="0"/>
              <a:t>b)   vyhodnocovacie obdobie:</a:t>
            </a:r>
          </a:p>
          <a:p>
            <a:r>
              <a:rPr lang="sk-SK" dirty="0"/>
              <a:t>1.	</a:t>
            </a:r>
            <a:r>
              <a:rPr lang="sk-SK" dirty="0">
                <a:solidFill>
                  <a:srgbClr val="FF0000"/>
                </a:solidFill>
              </a:rPr>
              <a:t>rozkaz o skončení prípravy techniky </a:t>
            </a:r>
            <a:r>
              <a:rPr lang="sk-SK" dirty="0"/>
              <a:t>na sezónnu prevádzku.</a:t>
            </a:r>
          </a:p>
          <a:p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8259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8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Základné ošetrovacie úkony v rámci PTSP na technike </a:t>
            </a:r>
          </a:p>
        </p:txBody>
      </p:sp>
      <p:sp>
        <p:nvSpPr>
          <p:cNvPr id="4" name="Obdĺžnik 3"/>
          <p:cNvSpPr/>
          <p:nvPr/>
        </p:nvSpPr>
        <p:spPr>
          <a:xfrm>
            <a:off x="444843" y="1149178"/>
            <a:ext cx="11627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1.	Činnosť so zimným výstrojom techniky:</a:t>
            </a:r>
            <a:endParaRPr lang="sk-SK" dirty="0">
              <a:solidFill>
                <a:srgbClr val="FF0000"/>
              </a:solidFill>
            </a:endParaRPr>
          </a:p>
          <a:p>
            <a:r>
              <a:rPr lang="sk-SK" dirty="0">
                <a:solidFill>
                  <a:srgbClr val="FF0000"/>
                </a:solidFill>
              </a:rPr>
              <a:t>a)	Príprava na letnú prevádzku:</a:t>
            </a:r>
          </a:p>
          <a:p>
            <a:r>
              <a:rPr lang="sk-SK" dirty="0"/>
              <a:t>1.	zimný výstroj demontovať, skontrolovať, ošetriť a pripraviť na uloženie (do skladu),</a:t>
            </a:r>
          </a:p>
          <a:p>
            <a:r>
              <a:rPr lang="sk-SK" dirty="0"/>
              <a:t>2.	zahrievacie lampy očistiť, skontrolovať stav knôtov a porcelánových chráničov (vymeniť krátke knôty),</a:t>
            </a:r>
          </a:p>
          <a:p>
            <a:pPr marL="342900" indent="-342900">
              <a:buAutoNum type="arabicPeriod" startAt="3"/>
            </a:pPr>
            <a:r>
              <a:rPr lang="sk-SK" dirty="0"/>
              <a:t>           ošetriť a nakonzervovať naftové kúrenie.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b)	Príprava na zimnú prevádzku:</a:t>
            </a:r>
          </a:p>
          <a:p>
            <a:r>
              <a:rPr lang="sk-SK" dirty="0"/>
              <a:t>1.	po odobratí (zo skladu) namontovať zimný výstroj,</a:t>
            </a:r>
          </a:p>
          <a:p>
            <a:r>
              <a:rPr lang="sk-SK" dirty="0"/>
              <a:t>2.	skontrolovať čistotu zahrievacích lámp, stav knôtov a porcelánových chráničov – odstrániť zistené nedostatky,</a:t>
            </a:r>
          </a:p>
          <a:p>
            <a:r>
              <a:rPr lang="sk-SK" dirty="0"/>
              <a:t>3.	očistiť naftové kúrenie od konzervačného prostriedku, preskúšať jeho funkčnosť.</a:t>
            </a:r>
          </a:p>
        </p:txBody>
      </p:sp>
      <p:sp>
        <p:nvSpPr>
          <p:cNvPr id="6" name="Obdĺžnik 5"/>
          <p:cNvSpPr/>
          <p:nvPr/>
        </p:nvSpPr>
        <p:spPr>
          <a:xfrm>
            <a:off x="551934" y="4011500"/>
            <a:ext cx="11335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/>
              <a:t>	              Ošetrenie palivovej sústavy:</a:t>
            </a:r>
            <a:endParaRPr lang="sk-SK" dirty="0"/>
          </a:p>
          <a:p>
            <a:r>
              <a:rPr lang="sk-SK" dirty="0"/>
              <a:t>a)	odkaliť palivovú nádrž, prípadne ju prepláchnuť,</a:t>
            </a:r>
          </a:p>
          <a:p>
            <a:r>
              <a:rPr lang="sk-SK" dirty="0"/>
              <a:t>b)	vyčistiť </a:t>
            </a:r>
            <a:r>
              <a:rPr lang="sk-SK" dirty="0" err="1"/>
              <a:t>nalievacie</a:t>
            </a:r>
            <a:r>
              <a:rPr lang="sk-SK" dirty="0"/>
              <a:t> sitko a skontrolovať funkciu uzavieracieho kohúta paliva,</a:t>
            </a:r>
          </a:p>
          <a:p>
            <a:pPr marL="342900" indent="-342900">
              <a:buAutoNum type="alphaLcParenR" startAt="3"/>
            </a:pPr>
            <a:r>
              <a:rPr lang="sk-SK" dirty="0"/>
              <a:t>           na podávacom čerpadle demontovať sklenenú nádobku a sito, nádobku vyčistiť a sito prepláchnuť v </a:t>
            </a:r>
          </a:p>
          <a:p>
            <a:r>
              <a:rPr lang="sk-SK" dirty="0"/>
              <a:t>                  čistiacom benzíne,</a:t>
            </a:r>
          </a:p>
          <a:p>
            <a:r>
              <a:rPr lang="sk-SK" dirty="0"/>
              <a:t>d)	demontovať nádobu čističa paliva, vybrať vložku, vnútrajšok vyčistiť,</a:t>
            </a:r>
          </a:p>
          <a:p>
            <a:pPr marL="342900" indent="-342900">
              <a:buAutoNum type="alphaLcParenR" startAt="5"/>
            </a:pPr>
            <a:r>
              <a:rPr lang="sk-SK" dirty="0"/>
              <a:t>            skontrolovať stav vysokotlakových rúrok a upevnenie vstrekovačov.</a:t>
            </a:r>
          </a:p>
          <a:p>
            <a:r>
              <a:rPr lang="sk-SK" dirty="0"/>
              <a:t>                  (Uvedené činnosti sa vykonávajú v rámci prípravy na obidve obdobia prevádzky pozemnej výzbroje</a:t>
            </a:r>
          </a:p>
          <a:p>
            <a:r>
              <a:rPr lang="sk-SK" dirty="0"/>
              <a:t>                   a   techniky.)</a:t>
            </a:r>
          </a:p>
        </p:txBody>
      </p:sp>
    </p:spTree>
    <p:extLst>
      <p:ext uri="{BB962C8B-B14F-4D97-AF65-F5344CB8AC3E}">
        <p14:creationId xmlns:p14="http://schemas.microsoft.com/office/powerpoint/2010/main" val="128098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E4-A395-41F6-801C-E8C34A8D3B03}" type="slidenum">
              <a:rPr lang="sk-SK" smtClean="0"/>
              <a:t>9</a:t>
            </a:fld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87854" y="319903"/>
            <a:ext cx="930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Základné ošetrovacie úkony v rámci PTSP na technike 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1" y="1091357"/>
            <a:ext cx="106020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spcAft>
                <a:spcPts val="0"/>
              </a:spcAft>
            </a:pPr>
            <a:r>
              <a:rPr lang="sk-SK" b="1" dirty="0"/>
              <a:t>2.	              Ošetrenie náradia, náhradných dielcov a výstroja:</a:t>
            </a:r>
            <a:endParaRPr lang="sk-SK" dirty="0"/>
          </a:p>
          <a:p>
            <a:pPr marL="342900" indent="-342900">
              <a:buAutoNum type="alphaLcParenR"/>
            </a:pPr>
            <a:r>
              <a:rPr lang="sk-SK" dirty="0"/>
              <a:t>           očistiť a nakonzervovať náradie a náhradné diely – v prípade poškodenia a podľa možností </a:t>
            </a:r>
          </a:p>
          <a:p>
            <a:r>
              <a:rPr lang="sk-SK" dirty="0"/>
              <a:t>                  organizačnej zložky vykonať ich obmenu,</a:t>
            </a:r>
          </a:p>
          <a:p>
            <a:r>
              <a:rPr lang="sk-SK" dirty="0"/>
              <a:t>b)	očistiť, skontrolovať a zriadiť vstrekovače, nakonzervovať ich a zabaliť,</a:t>
            </a:r>
          </a:p>
          <a:p>
            <a:r>
              <a:rPr lang="sk-SK" dirty="0"/>
              <a:t>c)	očistiť a nakonzervovať vysokotlakové potrubie,</a:t>
            </a:r>
          </a:p>
          <a:p>
            <a:r>
              <a:rPr lang="sk-SK" dirty="0"/>
              <a:t>d)	očistiť, nabrúsiť a natrieť kovové časti ženijného náradia, nakonzervovať drevené násady,</a:t>
            </a:r>
          </a:p>
          <a:p>
            <a:pPr marL="342900" indent="-342900">
              <a:buAutoNum type="alphaLcParenR" startAt="5"/>
            </a:pPr>
            <a:r>
              <a:rPr lang="sk-SK" dirty="0"/>
              <a:t>           vykonať kontrolu plachiet a podľa potreby ich opraviť, prípadne obmeniť.</a:t>
            </a:r>
          </a:p>
          <a:p>
            <a:r>
              <a:rPr lang="sk-SK" dirty="0"/>
              <a:t>                 (Uvedené činnosti sa vykonávajú v rámci prípravy na obidve obdobia prevádzky pozemnej výzbroje</a:t>
            </a:r>
          </a:p>
          <a:p>
            <a:r>
              <a:rPr lang="sk-SK" dirty="0"/>
              <a:t>                  a techniky.)</a:t>
            </a:r>
          </a:p>
          <a:p>
            <a:r>
              <a:rPr lang="sk-SK" dirty="0"/>
              <a:t> </a:t>
            </a:r>
          </a:p>
          <a:p>
            <a:r>
              <a:rPr lang="sk-SK" b="1" dirty="0"/>
              <a:t>3.	Oprava a obnova vonkajšieho vzhľadu vozidiel:</a:t>
            </a:r>
            <a:endParaRPr lang="sk-SK" dirty="0"/>
          </a:p>
          <a:p>
            <a:r>
              <a:rPr lang="sk-SK" dirty="0"/>
              <a:t>a)	opraviť poškodený náter,</a:t>
            </a:r>
          </a:p>
          <a:p>
            <a:r>
              <a:rPr lang="sk-SK" dirty="0"/>
              <a:t>b)	opraviť poškodené štátne symboly,</a:t>
            </a:r>
          </a:p>
          <a:p>
            <a:r>
              <a:rPr lang="sk-SK" dirty="0"/>
              <a:t>c)	vykonať kontrolu v rozsahu, ktorý pre civilné vozidlá ustanovuje osobitný predpis, )</a:t>
            </a:r>
          </a:p>
          <a:p>
            <a:r>
              <a:rPr lang="sk-SK" dirty="0"/>
              <a:t>d)	obnoviť označenie obrysov vozidiel a vykonať označenie odrazovými sklami.</a:t>
            </a:r>
          </a:p>
        </p:txBody>
      </p:sp>
    </p:spTree>
    <p:extLst>
      <p:ext uri="{BB962C8B-B14F-4D97-AF65-F5344CB8AC3E}">
        <p14:creationId xmlns:p14="http://schemas.microsoft.com/office/powerpoint/2010/main" val="312777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1207</Words>
  <Application>Microsoft Office PowerPoint</Application>
  <PresentationFormat>Širokoúhlá obrazovka</PresentationFormat>
  <Paragraphs>197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Motív balíka Office</vt:lpstr>
      <vt:lpstr> PRÍPRAVA TECHNIKY NA SEZÓNNU PREVÁDZKU (PTSP)</vt:lpstr>
      <vt:lpstr>Príprava techniky na sezónnu prevádzku (PTSP).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KTI 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Lukášik, Pavol</dc:creator>
  <cp:lastModifiedBy>Monika Humenná</cp:lastModifiedBy>
  <cp:revision>140</cp:revision>
  <dcterms:created xsi:type="dcterms:W3CDTF">2017-10-03T06:00:02Z</dcterms:created>
  <dcterms:modified xsi:type="dcterms:W3CDTF">2020-01-18T17:11:02Z</dcterms:modified>
</cp:coreProperties>
</file>