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265" r:id="rId6"/>
    <p:sldId id="262" r:id="rId7"/>
    <p:sldId id="260" r:id="rId8"/>
    <p:sldId id="267" r:id="rId9"/>
    <p:sldId id="268" r:id="rId10"/>
    <p:sldId id="269" r:id="rId11"/>
    <p:sldId id="270" r:id="rId12"/>
    <p:sldId id="271" r:id="rId13"/>
    <p:sldId id="264" r:id="rId14"/>
    <p:sldId id="266" r:id="rId15"/>
    <p:sldId id="263" r:id="rId1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45D"/>
    <a:srgbClr val="FFAE81"/>
    <a:srgbClr val="FFFA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9B0BD-2FFE-40FA-8507-11AF1F8EE3BE}" type="datetimeFigureOut">
              <a:rPr lang="sk-SK" smtClean="0"/>
              <a:t>20. 2. 2019</a:t>
            </a:fld>
            <a:endParaRPr lang="sk-SK" dirty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07066-76FC-4797-B3B2-52E11A23FAF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84458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F776-20C4-4EAF-B22F-7219731B0F5D}" type="datetime1">
              <a:rPr lang="sk-SK" smtClean="0"/>
              <a:t>20. 2. 2019</a:t>
            </a:fld>
            <a:endParaRPr lang="sk-SK" dirty="0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6135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E133-64BF-4E2F-AB08-2036CDC90EA2}" type="datetime1">
              <a:rPr lang="sk-SK" smtClean="0"/>
              <a:t>20. 2. 2019</a:t>
            </a:fld>
            <a:endParaRPr lang="sk-SK" dirty="0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4514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E32D-8C55-421D-9A37-BD480DF39539}" type="datetime1">
              <a:rPr lang="sk-SK" smtClean="0"/>
              <a:t>20. 2. 2019</a:t>
            </a:fld>
            <a:endParaRPr lang="sk-SK" dirty="0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0865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613E-82BA-4A39-942B-259964BA632B}" type="datetime1">
              <a:rPr lang="sk-SK" smtClean="0"/>
              <a:t>20. 2. 2019</a:t>
            </a:fld>
            <a:endParaRPr lang="sk-SK" dirty="0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982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CB4F-A5C4-42C1-860A-E867C41DE3DE}" type="datetime1">
              <a:rPr lang="sk-SK" smtClean="0"/>
              <a:t>20. 2. 2019</a:t>
            </a:fld>
            <a:endParaRPr lang="sk-SK" dirty="0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063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0B24-CB46-4258-B2B6-9E1E8B493083}" type="datetime1">
              <a:rPr lang="sk-SK" smtClean="0"/>
              <a:t>20. 2. 2019</a:t>
            </a:fld>
            <a:endParaRPr lang="sk-SK" dirty="0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4326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C377-BD0B-42BB-8061-CDD9FE8A56CB}" type="datetime1">
              <a:rPr lang="sk-SK" smtClean="0"/>
              <a:t>20. 2. 2019</a:t>
            </a:fld>
            <a:endParaRPr lang="sk-SK" dirty="0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6303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4692-99AC-4108-A9AA-945E7AECEB3E}" type="datetime1">
              <a:rPr lang="sk-SK" smtClean="0"/>
              <a:t>20. 2. 2019</a:t>
            </a:fld>
            <a:endParaRPr lang="sk-SK" dirty="0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4156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D5E-CA24-4DF8-A6EA-784D6FD1E167}" type="datetime1">
              <a:rPr lang="sk-SK" smtClean="0"/>
              <a:t>20. 2. 2019</a:t>
            </a:fld>
            <a:endParaRPr lang="sk-SK" dirty="0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8888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C433-0926-4160-BB82-5D32EBF39C50}" type="datetime1">
              <a:rPr lang="sk-SK" smtClean="0"/>
              <a:t>20. 2. 2019</a:t>
            </a:fld>
            <a:endParaRPr lang="sk-SK" dirty="0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7517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B641-B046-4E31-97D3-278E575A77DD}" type="datetime1">
              <a:rPr lang="sk-SK" smtClean="0"/>
              <a:t>20. 2. 2019</a:t>
            </a:fld>
            <a:endParaRPr lang="sk-SK" dirty="0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4930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96000">
              <a:srgbClr val="FFFF00"/>
            </a:gs>
            <a:gs pos="7000">
              <a:schemeClr val="accent2">
                <a:lumMod val="60000"/>
                <a:lumOff val="40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3186D-D0AB-4C55-97B7-84E890F80635}" type="datetime1">
              <a:rPr lang="sk-SK" smtClean="0"/>
              <a:t>20. 2. 2019</a:t>
            </a:fld>
            <a:endParaRPr lang="sk-SK" dirty="0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6276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89844" y="1027032"/>
            <a:ext cx="10688446" cy="474496"/>
          </a:xfrm>
        </p:spPr>
        <p:txBody>
          <a:bodyPr>
            <a:noAutofit/>
          </a:bodyPr>
          <a:lstStyle/>
          <a:p>
            <a:r>
              <a:rPr lang="sk-SK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PRÍPRAVA TECHNIKY NA SEZÓNNU PREVÁDZKU</a:t>
            </a:r>
            <a: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(PTSP)</a:t>
            </a: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908869" y="4393947"/>
            <a:ext cx="3283131" cy="2059104"/>
          </a:xfrm>
        </p:spPr>
        <p:txBody>
          <a:bodyPr>
            <a:noAutofit/>
          </a:bodyPr>
          <a:lstStyle/>
          <a:p>
            <a:pPr algn="l"/>
            <a:r>
              <a:rPr kumimoji="1" lang="sk-SK" altLang="sk-SK" sz="1800" b="1" dirty="0" smtClean="0"/>
              <a:t>Akadémia ozbrojených síl </a:t>
            </a:r>
          </a:p>
          <a:p>
            <a:pPr algn="l"/>
            <a:r>
              <a:rPr kumimoji="1" lang="sk-SK" altLang="sk-SK" sz="1800" b="1" dirty="0" smtClean="0"/>
              <a:t>gen. M.R. Štefánika</a:t>
            </a:r>
          </a:p>
          <a:p>
            <a:pPr algn="l"/>
            <a:r>
              <a:rPr kumimoji="1" lang="sk-SK" altLang="sk-SK" sz="1800" b="1" dirty="0" smtClean="0"/>
              <a:t>Demänová 393, L. Mikuláš</a:t>
            </a:r>
          </a:p>
          <a:p>
            <a:pPr algn="l"/>
            <a:r>
              <a:rPr kumimoji="1" lang="sk-SK" altLang="sk-SK" sz="1800" b="1" dirty="0" smtClean="0"/>
              <a:t>e-mail : pavol.lukasik</a:t>
            </a:r>
            <a:r>
              <a:rPr kumimoji="1" lang="en-US" altLang="sk-SK" sz="1800" b="1" dirty="0" smtClean="0"/>
              <a:t>@</a:t>
            </a:r>
            <a:r>
              <a:rPr kumimoji="1" lang="sk-SK" altLang="sk-SK" sz="1800" b="1" dirty="0" smtClean="0"/>
              <a:t>aos.sk</a:t>
            </a:r>
          </a:p>
          <a:p>
            <a:pPr algn="l"/>
            <a:r>
              <a:rPr kumimoji="1" lang="sk-SK" altLang="sk-SK" sz="1800" b="1" dirty="0" smtClean="0"/>
              <a:t>tel :  +421 0960 423271</a:t>
            </a:r>
          </a:p>
          <a:p>
            <a:pPr algn="l"/>
            <a:r>
              <a:rPr kumimoji="1" lang="sk-SK" altLang="sk-SK" sz="1800" b="1" dirty="0"/>
              <a:t>n</a:t>
            </a:r>
            <a:r>
              <a:rPr kumimoji="1" lang="sk-SK" altLang="sk-SK" sz="1800" b="1" dirty="0" smtClean="0"/>
              <a:t>por. Ing. Pavol LUKÁŠIK</a:t>
            </a:r>
          </a:p>
          <a:p>
            <a:endParaRPr lang="sk-SK" sz="1400" dirty="0"/>
          </a:p>
        </p:txBody>
      </p:sp>
      <p:pic>
        <p:nvPicPr>
          <p:cNvPr id="4" name="Picture 5" descr="ER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381" y="2842886"/>
            <a:ext cx="1005909" cy="12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BlokTextu 6"/>
          <p:cNvSpPr txBox="1"/>
          <p:nvPr/>
        </p:nvSpPr>
        <p:spPr>
          <a:xfrm>
            <a:off x="8703129" y="1977081"/>
            <a:ext cx="301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.: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Log-4-1</a:t>
            </a:r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53" y="1748048"/>
            <a:ext cx="6273338" cy="470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10</a:t>
            </a:fld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481226" y="227390"/>
            <a:ext cx="9303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/>
              <a:t>Základné ošetrovacie úkony v rámci PTSP na technike </a:t>
            </a:r>
            <a:endParaRPr lang="sk-SK" sz="3200" b="1" dirty="0"/>
          </a:p>
        </p:txBody>
      </p:sp>
      <p:sp>
        <p:nvSpPr>
          <p:cNvPr id="5" name="Obdĺžnik 4"/>
          <p:cNvSpPr/>
          <p:nvPr/>
        </p:nvSpPr>
        <p:spPr>
          <a:xfrm>
            <a:off x="333632" y="812165"/>
            <a:ext cx="1185836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indent="-180340" algn="just">
              <a:spcAft>
                <a:spcPts val="0"/>
              </a:spcAft>
            </a:pPr>
            <a:r>
              <a:rPr lang="sk-SK" b="1" dirty="0" smtClean="0"/>
              <a:t>4.              Ošetrenie </a:t>
            </a:r>
            <a:r>
              <a:rPr lang="sk-SK" b="1" dirty="0"/>
              <a:t>akumulátora a elektrickej inštalácie:</a:t>
            </a:r>
            <a:endParaRPr lang="sk-SK" dirty="0"/>
          </a:p>
          <a:p>
            <a:r>
              <a:rPr lang="sk-SK" dirty="0"/>
              <a:t>a)	vykonať vonkajšiu kontrolu AKB a porovnať s evidenčným listom AKB a centrálnej evidencie,</a:t>
            </a:r>
          </a:p>
          <a:p>
            <a:pPr marL="342900" indent="-342900">
              <a:buAutoNum type="alphaLcParenR" startAt="2"/>
            </a:pPr>
            <a:r>
              <a:rPr lang="sk-SK" dirty="0" smtClean="0"/>
              <a:t>           vytiahnuť </a:t>
            </a:r>
            <a:r>
              <a:rPr lang="sk-SK" dirty="0"/>
              <a:t>AKB zo schránky, umyť teplou vodou, utrieť, skontrolovať hladinu elektrolytu, napätie a </a:t>
            </a:r>
            <a:r>
              <a:rPr lang="sk-SK" dirty="0" smtClean="0"/>
              <a:t>hustotu</a:t>
            </a:r>
          </a:p>
          <a:p>
            <a:r>
              <a:rPr lang="sk-SK" dirty="0" smtClean="0"/>
              <a:t>                 elektrolytu</a:t>
            </a:r>
            <a:r>
              <a:rPr lang="sk-SK" dirty="0"/>
              <a:t>,</a:t>
            </a:r>
          </a:p>
          <a:p>
            <a:r>
              <a:rPr lang="sk-SK" dirty="0"/>
              <a:t>c)	očistiť schránku, odstrániť koróziu a obnoviť náter schránky,</a:t>
            </a:r>
          </a:p>
          <a:p>
            <a:r>
              <a:rPr lang="sk-SK" dirty="0"/>
              <a:t>d)	skontrolovať pripevnenie svoriek, izolácie káblov, gumových priechodiek,</a:t>
            </a:r>
          </a:p>
          <a:p>
            <a:pPr marL="342900" indent="-342900">
              <a:buAutoNum type="alphaLcParenR" startAt="5"/>
            </a:pPr>
            <a:r>
              <a:rPr lang="sk-SK" dirty="0" smtClean="0"/>
              <a:t>           skontrolovať </a:t>
            </a:r>
            <a:r>
              <a:rPr lang="sk-SK" dirty="0"/>
              <a:t>spotrebiče spúšťač, dynamo a alternátor, správnosť hodnôt jednotlivých žiaroviek vo svetlometoch</a:t>
            </a:r>
            <a:r>
              <a:rPr lang="sk-SK" dirty="0" smtClean="0"/>
              <a:t>,</a:t>
            </a:r>
          </a:p>
          <a:p>
            <a:pPr marL="342900" indent="-342900">
              <a:buAutoNum type="alphaLcParenR" startAt="5"/>
            </a:pPr>
            <a:r>
              <a:rPr lang="sk-SK" dirty="0"/>
              <a:t> </a:t>
            </a:r>
            <a:r>
              <a:rPr lang="sk-SK" dirty="0" smtClean="0"/>
              <a:t>          nastaviť </a:t>
            </a:r>
            <a:r>
              <a:rPr lang="sk-SK" dirty="0"/>
              <a:t>hlavné svetlomety a vykonať kontrolu zásuvky pre pripojenie prívesu</a:t>
            </a:r>
            <a:r>
              <a:rPr lang="sk-SK" dirty="0" smtClean="0"/>
              <a:t>.</a:t>
            </a:r>
            <a:endParaRPr lang="sk-SK" dirty="0"/>
          </a:p>
          <a:p>
            <a:r>
              <a:rPr lang="sk-SK" dirty="0" smtClean="0"/>
              <a:t>                 (</a:t>
            </a:r>
            <a:r>
              <a:rPr lang="sk-SK" dirty="0"/>
              <a:t>Uvedené činnosti sa vykonávajú v rámci prípravy na obidve obdobia prevádzky pozemnej výzbroje a techniky.)</a:t>
            </a:r>
          </a:p>
          <a:p>
            <a:r>
              <a:rPr lang="sk-SK" dirty="0"/>
              <a:t> </a:t>
            </a:r>
          </a:p>
          <a:p>
            <a:r>
              <a:rPr lang="sk-SK" b="1" dirty="0"/>
              <a:t>5.	Ošetrenie motora:</a:t>
            </a:r>
            <a:endParaRPr lang="sk-SK" dirty="0"/>
          </a:p>
          <a:p>
            <a:r>
              <a:rPr lang="sk-SK" dirty="0"/>
              <a:t>a)	skontrolovať upevnenie motora a základový rám,</a:t>
            </a:r>
          </a:p>
          <a:p>
            <a:r>
              <a:rPr lang="sk-SK" dirty="0"/>
              <a:t>b)	skontrolovať olejové náplne v motore a v regulátore otáčok na vstrekovacom čerpadle,</a:t>
            </a:r>
          </a:p>
          <a:p>
            <a:pPr marL="342900" indent="-342900">
              <a:buAutoNum type="alphaLcParenR" startAt="3"/>
            </a:pPr>
            <a:r>
              <a:rPr lang="sk-SK" dirty="0" smtClean="0"/>
              <a:t>           demontovať </a:t>
            </a:r>
            <a:r>
              <a:rPr lang="sk-SK" dirty="0"/>
              <a:t>čističe vzduchu, odstrániť usadený prach a nečistoty, vybrať čistiace vložky, prepláchnuť ich v nafte </a:t>
            </a:r>
            <a:endParaRPr lang="sk-SK" dirty="0" smtClean="0"/>
          </a:p>
          <a:p>
            <a:r>
              <a:rPr lang="sk-SK" dirty="0" smtClean="0"/>
              <a:t>                  a </a:t>
            </a:r>
            <a:r>
              <a:rPr lang="sk-SK" dirty="0"/>
              <a:t>vyfúkať vzduchom (namočiť do zmesi nafty a oleja v pomere </a:t>
            </a:r>
            <a:r>
              <a:rPr lang="sk-SK" dirty="0" smtClean="0"/>
              <a:t>1 </a:t>
            </a:r>
            <a:r>
              <a:rPr lang="sk-SK" dirty="0"/>
              <a:t>: 1),</a:t>
            </a:r>
          </a:p>
          <a:p>
            <a:r>
              <a:rPr lang="sk-SK" dirty="0"/>
              <a:t>d)	skontrolovať funkciu teplomera a tlakomera oleja na prístrojovej doske,</a:t>
            </a:r>
          </a:p>
          <a:p>
            <a:r>
              <a:rPr lang="sk-SK" dirty="0"/>
              <a:t>e)	skontrolovať upevnenie výfukového potrubia, prípadne ho natrieť,</a:t>
            </a:r>
          </a:p>
          <a:p>
            <a:r>
              <a:rPr lang="sk-SK" dirty="0"/>
              <a:t>f)	demontovať krycie plechy motora, očistiť </a:t>
            </a:r>
            <a:r>
              <a:rPr lang="sk-SK" dirty="0" err="1"/>
              <a:t>rebrovanie</a:t>
            </a:r>
            <a:r>
              <a:rPr lang="sk-SK" dirty="0"/>
              <a:t> valcov a lopatky rozvádzacieho </a:t>
            </a:r>
            <a:r>
              <a:rPr lang="sk-SK" dirty="0" smtClean="0"/>
              <a:t>a </a:t>
            </a:r>
            <a:r>
              <a:rPr lang="sk-SK" dirty="0"/>
              <a:t>obežného kolesa ventilátora.</a:t>
            </a:r>
          </a:p>
          <a:p>
            <a:r>
              <a:rPr lang="sk-SK" dirty="0" smtClean="0"/>
              <a:t>                 (</a:t>
            </a:r>
            <a:r>
              <a:rPr lang="sk-SK" dirty="0"/>
              <a:t>Uvedené činnosti sa vykonávajú v rámci prípravy na obidve obdobia prevádzky pozemnej výzbroje a techniky</a:t>
            </a:r>
            <a:r>
              <a:rPr lang="sk-SK" dirty="0" smtClean="0"/>
              <a:t>.)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80375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11</a:t>
            </a:fld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987854" y="319903"/>
            <a:ext cx="9303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/>
              <a:t>Základné ošetrovacie úkony v rámci PTSP na technike </a:t>
            </a:r>
            <a:endParaRPr lang="sk-SK" sz="3200" b="1" dirty="0"/>
          </a:p>
        </p:txBody>
      </p:sp>
      <p:sp>
        <p:nvSpPr>
          <p:cNvPr id="5" name="Obdĺžnik 4"/>
          <p:cNvSpPr/>
          <p:nvPr/>
        </p:nvSpPr>
        <p:spPr>
          <a:xfrm>
            <a:off x="531341" y="906601"/>
            <a:ext cx="1129407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/>
              <a:t>7</a:t>
            </a:r>
            <a:r>
              <a:rPr lang="sk-SK" b="1" dirty="0"/>
              <a:t>.	Ošetrenie vzduchovej a chladiacej sústavy:</a:t>
            </a:r>
            <a:endParaRPr lang="sk-SK" dirty="0"/>
          </a:p>
          <a:p>
            <a:r>
              <a:rPr lang="sk-SK" dirty="0"/>
              <a:t>a)	Vzduchová sústava:</a:t>
            </a:r>
          </a:p>
          <a:p>
            <a:r>
              <a:rPr lang="sk-SK" dirty="0"/>
              <a:t>1.	skontrolovať upevnenie kompresora na motore a napnutie klinového remeňa</a:t>
            </a:r>
            <a:r>
              <a:rPr lang="sk-SK" dirty="0" smtClean="0"/>
              <a:t>,</a:t>
            </a:r>
            <a:endParaRPr lang="sk-SK" dirty="0"/>
          </a:p>
          <a:p>
            <a:r>
              <a:rPr lang="sk-SK" dirty="0"/>
              <a:t>2.	skontrolovať stav spojovacích trubiek a hadíc a poškodené vymeniť,</a:t>
            </a:r>
          </a:p>
          <a:p>
            <a:r>
              <a:rPr lang="sk-SK" dirty="0"/>
              <a:t>3.	skontrolovať funkciu regulátora tlaku vzduchu a odlučovača,</a:t>
            </a:r>
          </a:p>
          <a:p>
            <a:r>
              <a:rPr lang="sk-SK" dirty="0"/>
              <a:t>4.	skontrolovať funkciu a neporušenosť tlakomera,</a:t>
            </a:r>
          </a:p>
          <a:p>
            <a:r>
              <a:rPr lang="sk-SK" dirty="0"/>
              <a:t>5.	skontrolovať funkciu spojovacích hlavíc,</a:t>
            </a:r>
          </a:p>
          <a:p>
            <a:pPr marL="342900" indent="-342900">
              <a:buAutoNum type="arabicPeriod" startAt="6"/>
            </a:pPr>
            <a:r>
              <a:rPr lang="sk-SK" dirty="0" smtClean="0"/>
              <a:t>           skontrolovať </a:t>
            </a:r>
            <a:r>
              <a:rPr lang="sk-SK" dirty="0"/>
              <a:t>upevnenie zásobníkov stlačeného vzduchu, vypustiť z nich vzduch, odkaliť ich a po </a:t>
            </a:r>
            <a:r>
              <a:rPr lang="sk-SK" dirty="0" smtClean="0"/>
              <a:t>zaskrutkovaní</a:t>
            </a:r>
          </a:p>
          <a:p>
            <a:r>
              <a:rPr lang="sk-SK" dirty="0" smtClean="0"/>
              <a:t>                  </a:t>
            </a:r>
            <a:r>
              <a:rPr lang="sk-SK" dirty="0"/>
              <a:t>zátok skontrolovať tesnosť sústavy.</a:t>
            </a:r>
          </a:p>
          <a:p>
            <a:r>
              <a:rPr lang="sk-SK" dirty="0"/>
              <a:t> </a:t>
            </a:r>
          </a:p>
          <a:p>
            <a:r>
              <a:rPr lang="sk-SK" dirty="0"/>
              <a:t>b)	Chladiaca sústava:</a:t>
            </a:r>
          </a:p>
          <a:p>
            <a:pPr marL="342900" indent="-342900">
              <a:buAutoNum type="arabicPeriod"/>
            </a:pPr>
            <a:r>
              <a:rPr lang="sk-SK" dirty="0" smtClean="0"/>
              <a:t>           skontrolovať </a:t>
            </a:r>
            <a:r>
              <a:rPr lang="sk-SK" dirty="0"/>
              <a:t>upevnenie chladiča, dúchadla chladiaceho vzduchu a vodného čerpadla </a:t>
            </a:r>
            <a:r>
              <a:rPr lang="sk-SK" dirty="0" smtClean="0"/>
              <a:t>na </a:t>
            </a:r>
            <a:r>
              <a:rPr lang="sk-SK" dirty="0"/>
              <a:t>motore, vykonať </a:t>
            </a:r>
            <a:endParaRPr lang="sk-SK" dirty="0" smtClean="0"/>
          </a:p>
          <a:p>
            <a:r>
              <a:rPr lang="sk-SK" dirty="0" smtClean="0"/>
              <a:t>                  napnutie </a:t>
            </a:r>
            <a:r>
              <a:rPr lang="sk-SK" dirty="0"/>
              <a:t>klinových remeňov,</a:t>
            </a:r>
          </a:p>
          <a:p>
            <a:r>
              <a:rPr lang="sk-SK" dirty="0"/>
              <a:t>2.	skontrolovať stav spojovacích trubiek a hadíc a poškodené vymeniť,</a:t>
            </a:r>
          </a:p>
          <a:p>
            <a:r>
              <a:rPr lang="sk-SK" dirty="0"/>
              <a:t>3.	skontrolovať funkciu termostatu a teplomera,</a:t>
            </a:r>
          </a:p>
          <a:p>
            <a:pPr marL="342900" indent="-342900">
              <a:buAutoNum type="arabicPeriod" startAt="4"/>
            </a:pPr>
            <a:r>
              <a:rPr lang="sk-SK" dirty="0" smtClean="0"/>
              <a:t>           demontovať </a:t>
            </a:r>
            <a:r>
              <a:rPr lang="sk-SK" dirty="0"/>
              <a:t>krycie plechy motora a očistiť </a:t>
            </a:r>
            <a:r>
              <a:rPr lang="sk-SK" dirty="0" err="1"/>
              <a:t>rebrovanie</a:t>
            </a:r>
            <a:r>
              <a:rPr lang="sk-SK" dirty="0"/>
              <a:t> valcov a lopatiek rozvádzacieho </a:t>
            </a:r>
            <a:r>
              <a:rPr lang="sk-SK" dirty="0" smtClean="0"/>
              <a:t>a </a:t>
            </a:r>
            <a:r>
              <a:rPr lang="sk-SK" dirty="0"/>
              <a:t>obežného kolesa </a:t>
            </a:r>
            <a:endParaRPr lang="sk-SK" dirty="0" smtClean="0"/>
          </a:p>
          <a:p>
            <a:r>
              <a:rPr lang="sk-SK" dirty="0" smtClean="0"/>
              <a:t>                 ventilátora</a:t>
            </a:r>
            <a:r>
              <a:rPr lang="sk-SK" dirty="0"/>
              <a:t>.</a:t>
            </a:r>
          </a:p>
          <a:p>
            <a:r>
              <a:rPr lang="sk-SK" dirty="0" smtClean="0"/>
              <a:t>                 (</a:t>
            </a:r>
            <a:r>
              <a:rPr lang="sk-SK" dirty="0"/>
              <a:t>Uvedené činnosti na vzduchovej a chladiacej sústave sa vykonávajú v rámci prípravy na obidve obdobia </a:t>
            </a:r>
            <a:endParaRPr lang="sk-SK" dirty="0" smtClean="0"/>
          </a:p>
          <a:p>
            <a:r>
              <a:rPr lang="sk-SK" dirty="0"/>
              <a:t> </a:t>
            </a:r>
            <a:r>
              <a:rPr lang="sk-SK" dirty="0" smtClean="0"/>
              <a:t>                 prevádzky </a:t>
            </a:r>
            <a:r>
              <a:rPr lang="sk-SK" dirty="0"/>
              <a:t>pozemnej výzbroje a techniky</a:t>
            </a:r>
            <a:r>
              <a:rPr lang="sk-SK" dirty="0" smtClean="0"/>
              <a:t>.)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27753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12</a:t>
            </a:fld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987854" y="319903"/>
            <a:ext cx="9303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/>
              <a:t>Základné ošetrovacie úkony v rámci PTSP na technike </a:t>
            </a:r>
            <a:endParaRPr lang="sk-SK" sz="3200" b="1" dirty="0"/>
          </a:p>
        </p:txBody>
      </p:sp>
      <p:sp>
        <p:nvSpPr>
          <p:cNvPr id="4" name="Obdĺžnik 3"/>
          <p:cNvSpPr/>
          <p:nvPr/>
        </p:nvSpPr>
        <p:spPr>
          <a:xfrm>
            <a:off x="271847" y="906601"/>
            <a:ext cx="1162771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680" indent="-180340" algn="just">
              <a:spcAft>
                <a:spcPts val="0"/>
              </a:spcAft>
            </a:pPr>
            <a:r>
              <a:rPr lang="sk-SK" b="1" dirty="0" smtClean="0"/>
              <a:t>8</a:t>
            </a:r>
            <a:r>
              <a:rPr lang="sk-SK" b="1" dirty="0"/>
              <a:t>.	</a:t>
            </a:r>
            <a:r>
              <a:rPr lang="sk-SK" b="1" dirty="0" smtClean="0"/>
              <a:t>          Ošetrenie </a:t>
            </a:r>
            <a:r>
              <a:rPr lang="sk-SK" b="1" dirty="0"/>
              <a:t>podvozka:</a:t>
            </a:r>
            <a:endParaRPr lang="sk-SK" dirty="0"/>
          </a:p>
          <a:p>
            <a:pPr marL="342900" indent="-342900">
              <a:buAutoNum type="alphaLcParenR"/>
            </a:pPr>
            <a:r>
              <a:rPr lang="sk-SK" dirty="0" smtClean="0"/>
              <a:t>           skontrolovať </a:t>
            </a:r>
            <a:r>
              <a:rPr lang="sk-SK" dirty="0"/>
              <a:t>stav rámu podvozka s dôrazom na zvárané spoje, ťažné oje a stav závesného oka, stav a upnutie </a:t>
            </a:r>
            <a:endParaRPr lang="sk-SK" dirty="0" smtClean="0"/>
          </a:p>
          <a:p>
            <a:r>
              <a:rPr lang="sk-SK" dirty="0"/>
              <a:t> </a:t>
            </a:r>
            <a:r>
              <a:rPr lang="sk-SK" dirty="0" smtClean="0"/>
              <a:t>                podpier </a:t>
            </a:r>
            <a:r>
              <a:rPr lang="sk-SK" dirty="0"/>
              <a:t>a gumových dorazov, ako aj stav zaisťovacích kolíkov, ktoré musia byť zaistené retiazkou,</a:t>
            </a:r>
          </a:p>
          <a:p>
            <a:r>
              <a:rPr lang="sk-SK" dirty="0"/>
              <a:t>b)	skontrolovať všetky pneumatiky, plášte, duše a ventily,</a:t>
            </a:r>
          </a:p>
          <a:p>
            <a:pPr marL="342900" indent="-342900">
              <a:buAutoNum type="alphaLcParenR" startAt="3"/>
            </a:pPr>
            <a:r>
              <a:rPr lang="sk-SK" dirty="0" smtClean="0"/>
              <a:t>          demontovať </a:t>
            </a:r>
            <a:r>
              <a:rPr lang="sk-SK" dirty="0"/>
              <a:t>kolesá, brzdové bubny a očistiť brzdové čeľuste a úplný náboj kolesa, skontrolovať hrúbku </a:t>
            </a:r>
            <a:r>
              <a:rPr lang="sk-SK" dirty="0" smtClean="0"/>
              <a:t>obloženia</a:t>
            </a:r>
          </a:p>
          <a:p>
            <a:r>
              <a:rPr lang="sk-SK" dirty="0" smtClean="0"/>
              <a:t>                 brzdových </a:t>
            </a:r>
            <a:r>
              <a:rPr lang="sk-SK" dirty="0"/>
              <a:t>čeľustí, očistiť brzdové bubny, skontrolovať ich stav </a:t>
            </a:r>
            <a:r>
              <a:rPr lang="sk-SK" dirty="0" smtClean="0"/>
              <a:t>a </a:t>
            </a:r>
            <a:r>
              <a:rPr lang="sk-SK" dirty="0"/>
              <a:t>vonkajšiu stranu natrieť,</a:t>
            </a:r>
          </a:p>
          <a:p>
            <a:r>
              <a:rPr lang="sk-SK" dirty="0"/>
              <a:t>d)	skontrolovať stav brzdových valcov a manžiet,</a:t>
            </a:r>
          </a:p>
          <a:p>
            <a:r>
              <a:rPr lang="sk-SK" dirty="0"/>
              <a:t>e)	skontrolovať funkciu ručného regulátora brzdiacej sily, brzdiča a výfukového ventilu,</a:t>
            </a:r>
          </a:p>
          <a:p>
            <a:r>
              <a:rPr lang="sk-SK" dirty="0"/>
              <a:t>f)	skontrolovať funkciu parkovacej brzdy a stav lán,</a:t>
            </a:r>
          </a:p>
          <a:p>
            <a:r>
              <a:rPr lang="sk-SK" dirty="0"/>
              <a:t>g)	skontrolovať držiak záložného kolesa a prepravných obalov na pohonné hmoty.</a:t>
            </a:r>
          </a:p>
          <a:p>
            <a:r>
              <a:rPr lang="sk-SK" dirty="0" smtClean="0"/>
              <a:t>                 (</a:t>
            </a:r>
            <a:r>
              <a:rPr lang="sk-SK" dirty="0"/>
              <a:t>Uvedené činnosti sa vykonávajú v rámci prípravy na obidve obdobia prevádzky pozemnej výzbroje a techniky</a:t>
            </a:r>
            <a:r>
              <a:rPr lang="sk-SK" dirty="0" smtClean="0"/>
              <a:t>.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Podľa </a:t>
            </a:r>
            <a:r>
              <a:rPr lang="sk-SK" dirty="0"/>
              <a:t>druhu techniky je potrebné riešiť i výmenu pneumatík – zimných za letné a naopak, ako aj ich vyváženie.)</a:t>
            </a:r>
          </a:p>
          <a:p>
            <a:r>
              <a:rPr lang="sk-SK" dirty="0"/>
              <a:t> </a:t>
            </a:r>
          </a:p>
          <a:p>
            <a:r>
              <a:rPr lang="sk-SK" b="1" dirty="0" smtClean="0"/>
              <a:t>    9.         Doplnenie </a:t>
            </a:r>
            <a:r>
              <a:rPr lang="sk-SK" b="1" dirty="0"/>
              <a:t>maziva mazacích miest:</a:t>
            </a:r>
            <a:endParaRPr lang="sk-SK" dirty="0"/>
          </a:p>
          <a:p>
            <a:pPr marL="342900" indent="-342900">
              <a:buAutoNum type="alphaLcParenR"/>
            </a:pPr>
            <a:r>
              <a:rPr lang="sk-SK" dirty="0" smtClean="0"/>
              <a:t>        doplniť </a:t>
            </a:r>
            <a:r>
              <a:rPr lang="sk-SK" dirty="0"/>
              <a:t>mazivo do mazacích miest klzných a otočných častí techniky podľa mazacieho plánu pre jednotlivé </a:t>
            </a:r>
            <a:r>
              <a:rPr lang="sk-SK" dirty="0" smtClean="0"/>
              <a:t>druhy</a:t>
            </a:r>
          </a:p>
          <a:p>
            <a:r>
              <a:rPr lang="sk-SK" dirty="0"/>
              <a:t> </a:t>
            </a:r>
            <a:r>
              <a:rPr lang="sk-SK" dirty="0" smtClean="0"/>
              <a:t>              </a:t>
            </a:r>
            <a:r>
              <a:rPr lang="sk-SK" dirty="0"/>
              <a:t>techniky.</a:t>
            </a:r>
          </a:p>
          <a:p>
            <a:r>
              <a:rPr lang="sk-SK" dirty="0" smtClean="0"/>
              <a:t>               (</a:t>
            </a:r>
            <a:r>
              <a:rPr lang="sk-SK" dirty="0"/>
              <a:t>Uvedené činnosti na vzduchovej a chladiacej sústave sa vykonávajú v rámci prípravy na obidve obdobia </a:t>
            </a:r>
            <a:r>
              <a:rPr lang="sk-SK" dirty="0" smtClean="0"/>
              <a:t>prevádzky</a:t>
            </a:r>
          </a:p>
          <a:p>
            <a:r>
              <a:rPr lang="sk-SK" dirty="0"/>
              <a:t> </a:t>
            </a:r>
            <a:r>
              <a:rPr lang="sk-SK" dirty="0" smtClean="0"/>
              <a:t>              </a:t>
            </a:r>
            <a:r>
              <a:rPr lang="sk-SK" dirty="0"/>
              <a:t>pozemnej výzbroje a techniky.)</a:t>
            </a:r>
          </a:p>
          <a:p>
            <a:r>
              <a:rPr lang="sk-SK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246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13</a:t>
            </a:fld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553847" y="278022"/>
            <a:ext cx="5975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 smtClean="0"/>
              <a:t>Bezpečnostné opatrenia PTSP:</a:t>
            </a:r>
            <a:endParaRPr lang="sk-SK" sz="3600" b="1" dirty="0"/>
          </a:p>
        </p:txBody>
      </p:sp>
      <p:sp>
        <p:nvSpPr>
          <p:cNvPr id="4" name="Obdĺžnik 3"/>
          <p:cNvSpPr/>
          <p:nvPr/>
        </p:nvSpPr>
        <p:spPr>
          <a:xfrm>
            <a:off x="244928" y="372151"/>
            <a:ext cx="11435443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cs-CZ" dirty="0" smtClean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sk-SK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56139" y="1240592"/>
            <a:ext cx="1156813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sk-SK" sz="2400" dirty="0" smtClean="0"/>
              <a:t>údržbu </a:t>
            </a:r>
            <a:r>
              <a:rPr lang="sk-SK" sz="2400" dirty="0"/>
              <a:t>pozemnej výzbroje a techniky môžu vykonávať len osoby na to určené</a:t>
            </a:r>
            <a:r>
              <a:rPr lang="sk-SK" sz="2400" dirty="0" smtClean="0"/>
              <a:t>,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      </a:t>
            </a:r>
            <a:r>
              <a:rPr lang="sk-SK" sz="2400" dirty="0"/>
              <a:t>zaškolené a poučené,</a:t>
            </a:r>
          </a:p>
          <a:p>
            <a:r>
              <a:rPr lang="sk-SK" sz="2400" dirty="0" smtClean="0"/>
              <a:t>b)   údržba </a:t>
            </a:r>
            <a:r>
              <a:rPr lang="sk-SK" sz="2400" dirty="0"/>
              <a:t>sa musí vykonávať len na pracoviskách (miestach) na to určených,</a:t>
            </a:r>
          </a:p>
          <a:p>
            <a:pPr marL="457200" indent="-457200">
              <a:buAutoNum type="alphaLcParenR" startAt="3"/>
            </a:pPr>
            <a:r>
              <a:rPr lang="sk-SK" sz="2400" dirty="0" smtClean="0"/>
              <a:t>pred </a:t>
            </a:r>
            <a:r>
              <a:rPr lang="sk-SK" sz="2400" dirty="0"/>
              <a:t>začatím údržby sa pozemná výzbroj a technika musia zabezpečiť </a:t>
            </a:r>
            <a:r>
              <a:rPr lang="sk-SK" sz="2400" dirty="0" smtClean="0"/>
              <a:t>proti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      samovoľnému </a:t>
            </a:r>
            <a:r>
              <a:rPr lang="sk-SK" sz="2400" dirty="0"/>
              <a:t>pohybu,</a:t>
            </a:r>
          </a:p>
          <a:p>
            <a:pPr marL="457200" indent="-457200">
              <a:buAutoNum type="alphaLcParenR" startAt="4"/>
            </a:pPr>
            <a:r>
              <a:rPr lang="sk-SK" sz="2400" dirty="0" smtClean="0"/>
              <a:t>v </a:t>
            </a:r>
            <a:r>
              <a:rPr lang="sk-SK" sz="2400" dirty="0"/>
              <a:t>priebehu údržby sa pri pozemnej výzbroji a technike nesmú pohybovať nepovolané </a:t>
            </a:r>
            <a:endParaRPr lang="sk-SK" sz="2400" dirty="0" smtClean="0"/>
          </a:p>
          <a:p>
            <a:r>
              <a:rPr lang="sk-SK" sz="2400" dirty="0"/>
              <a:t> </a:t>
            </a:r>
            <a:r>
              <a:rPr lang="sk-SK" sz="2400" dirty="0" smtClean="0"/>
              <a:t>      osoby</a:t>
            </a:r>
            <a:r>
              <a:rPr lang="sk-SK" sz="2400" dirty="0"/>
              <a:t>,</a:t>
            </a:r>
          </a:p>
          <a:p>
            <a:r>
              <a:rPr lang="sk-SK" sz="2400" dirty="0" smtClean="0"/>
              <a:t>e)   pod </a:t>
            </a:r>
            <a:r>
              <a:rPr lang="sk-SK" sz="2400" dirty="0"/>
              <a:t>tlakom sa nikdy nesmú povoľovať spoje tlakového potrubia a hadíc, prípojky a pod.,</a:t>
            </a:r>
          </a:p>
          <a:p>
            <a:pPr marL="457200" indent="-457200">
              <a:buAutoNum type="alphaLcParenR" startAt="6"/>
            </a:pPr>
            <a:r>
              <a:rPr lang="sk-SK" sz="2400" dirty="0" smtClean="0"/>
              <a:t>špeciálne </a:t>
            </a:r>
            <a:r>
              <a:rPr lang="sk-SK" sz="2400" dirty="0"/>
              <a:t>pracoviská, napríklad technologické, zdvíhacie, mechanizačné a pod., môžu </a:t>
            </a:r>
            <a:endParaRPr lang="sk-SK" sz="2400" dirty="0" smtClean="0"/>
          </a:p>
          <a:p>
            <a:r>
              <a:rPr lang="sk-SK" sz="2400" dirty="0"/>
              <a:t> </a:t>
            </a:r>
            <a:r>
              <a:rPr lang="sk-SK" sz="2400" dirty="0" smtClean="0"/>
              <a:t>     obsluhovať </a:t>
            </a:r>
            <a:r>
              <a:rPr lang="sk-SK" sz="2400" dirty="0"/>
              <a:t>len osoby na to určené a vyškolené,</a:t>
            </a:r>
          </a:p>
          <a:p>
            <a:r>
              <a:rPr lang="sk-SK" sz="2400" dirty="0" smtClean="0"/>
              <a:t>g)   je </a:t>
            </a:r>
            <a:r>
              <a:rPr lang="sk-SK" sz="2400" dirty="0"/>
              <a:t>nevyhnutné dôsledne dodržiavať predpísané technologické postupy,</a:t>
            </a:r>
          </a:p>
          <a:p>
            <a:pPr marL="457200" indent="-457200">
              <a:buAutoNum type="alphaLcParenR" startAt="8"/>
            </a:pPr>
            <a:r>
              <a:rPr lang="sk-SK" sz="2400" dirty="0" smtClean="0"/>
              <a:t>je </a:t>
            </a:r>
            <a:r>
              <a:rPr lang="sk-SK" sz="2400" dirty="0"/>
              <a:t>nevyhnutné používať len predpísané a nepoškodené náradie, prípravky a prostriedky </a:t>
            </a:r>
            <a:endParaRPr lang="sk-SK" sz="2400" dirty="0" smtClean="0"/>
          </a:p>
          <a:p>
            <a:r>
              <a:rPr lang="sk-SK" sz="2400" dirty="0"/>
              <a:t> </a:t>
            </a:r>
            <a:r>
              <a:rPr lang="sk-SK" sz="2400" dirty="0" smtClean="0"/>
              <a:t>     a </a:t>
            </a:r>
            <a:r>
              <a:rPr lang="sk-SK" sz="2400" dirty="0"/>
              <a:t>všetky opravy na elektrických zariadeniach vykonávať len po ich odpojení od zdroja,</a:t>
            </a:r>
          </a:p>
        </p:txBody>
      </p:sp>
    </p:spTree>
    <p:extLst>
      <p:ext uri="{BB962C8B-B14F-4D97-AF65-F5344CB8AC3E}">
        <p14:creationId xmlns:p14="http://schemas.microsoft.com/office/powerpoint/2010/main" val="730541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14</a:t>
            </a:fld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492063" y="372151"/>
            <a:ext cx="5975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 smtClean="0"/>
              <a:t>Bezpečnostné opatrenia PTSP:</a:t>
            </a:r>
            <a:endParaRPr lang="sk-SK" sz="3600" b="1" dirty="0"/>
          </a:p>
        </p:txBody>
      </p:sp>
      <p:sp>
        <p:nvSpPr>
          <p:cNvPr id="4" name="Obdĺžnik 3"/>
          <p:cNvSpPr/>
          <p:nvPr/>
        </p:nvSpPr>
        <p:spPr>
          <a:xfrm>
            <a:off x="244928" y="372151"/>
            <a:ext cx="11435443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cs-CZ" dirty="0" smtClean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sk-SK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244928" y="1146464"/>
            <a:ext cx="1125921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 smtClean="0"/>
              <a:t>i) </a:t>
            </a:r>
            <a:r>
              <a:rPr lang="sk-SK" sz="2400" dirty="0" smtClean="0"/>
              <a:t>odborné </a:t>
            </a:r>
            <a:r>
              <a:rPr lang="sk-SK" sz="2400" dirty="0"/>
              <a:t>prehliadky a odborné skúšky na vyhradených technických zariadeniach pozemnej výzbroje a techniky môžu vykonávať len osoby, ktoré majú platné osvedčenie odbornej spôsobilosti na vykonávanie odborných prehliadok a odborných skúšok na vyhradených technických zariadeniach</a:t>
            </a:r>
            <a:r>
              <a:rPr lang="sk-SK" sz="2400" dirty="0" smtClean="0"/>
              <a:t>,</a:t>
            </a:r>
            <a:endParaRPr lang="sk-SK" sz="2400" dirty="0"/>
          </a:p>
          <a:p>
            <a:r>
              <a:rPr lang="sk-SK" sz="2400" b="1" dirty="0" smtClean="0"/>
              <a:t>j) </a:t>
            </a:r>
            <a:r>
              <a:rPr lang="sk-SK" sz="2400" dirty="0" smtClean="0"/>
              <a:t>pracovisko </a:t>
            </a:r>
            <a:r>
              <a:rPr lang="sk-SK" sz="2400" dirty="0"/>
              <a:t>na údržbu pozemnej výzbroje a techniky treba udržiavať v náležitom poriadku </a:t>
            </a:r>
            <a:r>
              <a:rPr lang="sk-SK" sz="2400" dirty="0" smtClean="0"/>
              <a:t>a čistote,</a:t>
            </a:r>
            <a:endParaRPr lang="sk-SK" sz="2400" dirty="0"/>
          </a:p>
          <a:p>
            <a:r>
              <a:rPr lang="sk-SK" sz="2400" b="1" dirty="0" smtClean="0"/>
              <a:t>k)</a:t>
            </a:r>
            <a:r>
              <a:rPr lang="sk-SK" sz="2400" dirty="0" smtClean="0"/>
              <a:t>riadiaci </a:t>
            </a:r>
            <a:r>
              <a:rPr lang="sk-SK" sz="2400" dirty="0"/>
              <a:t>jednotlivých pracovísk sú v rámci prevádzky pozemnej výzbroje a techniky povinní prijímať neodkladné a účinné opatrenia na eliminovanie nepriaznivých vplyvov pôsobiacich </a:t>
            </a:r>
            <a:r>
              <a:rPr lang="sk-SK" sz="2400" dirty="0" smtClean="0"/>
              <a:t>na </a:t>
            </a:r>
            <a:r>
              <a:rPr lang="sk-SK" sz="2400" dirty="0"/>
              <a:t>BOZP a pracovnú schopnosť pracovníkov, ku ktorým patria hlavne nepriaznivé meteorologické podmienky, prašnosť a znečistenie ovzdušia, pôsobenie priemyselných jedov, hluku, nedostatočné osvetlenie a pod., a to celkovou organizáciou činnosti na pracovisku a osobitne dôrazom na dodržiavanie pracovnej </a:t>
            </a:r>
            <a:r>
              <a:rPr lang="sk-SK" sz="2400" dirty="0" smtClean="0"/>
              <a:t>disciplíny</a:t>
            </a:r>
          </a:p>
          <a:p>
            <a:r>
              <a:rPr lang="sk-SK" sz="2400" dirty="0" smtClean="0"/>
              <a:t> </a:t>
            </a:r>
            <a:r>
              <a:rPr lang="sk-SK" sz="2400" dirty="0"/>
              <a:t>a stanovených pracovných (technologických) postupov a činností.</a:t>
            </a:r>
          </a:p>
        </p:txBody>
      </p:sp>
    </p:spTree>
    <p:extLst>
      <p:ext uri="{BB962C8B-B14F-4D97-AF65-F5344CB8AC3E}">
        <p14:creationId xmlns:p14="http://schemas.microsoft.com/office/powerpoint/2010/main" val="462658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15</a:t>
            </a:fld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2432956" y="3167742"/>
            <a:ext cx="8001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ZÁVER.................otázky, dotazy, diskusia</a:t>
            </a:r>
            <a:endParaRPr lang="sk-SK" sz="3600" b="1" dirty="0"/>
          </a:p>
        </p:txBody>
      </p:sp>
    </p:spTree>
    <p:extLst>
      <p:ext uri="{BB962C8B-B14F-4D97-AF65-F5344CB8AC3E}">
        <p14:creationId xmlns:p14="http://schemas.microsoft.com/office/powerpoint/2010/main" val="159188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5"/>
          </a:xfrm>
        </p:spPr>
        <p:txBody>
          <a:bodyPr>
            <a:normAutofit/>
          </a:bodyPr>
          <a:lstStyle/>
          <a:p>
            <a:r>
              <a:rPr lang="sk-SK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Príprava techniky na sezónnu prevádzku (PTSP).</a:t>
            </a: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714631" y="1062681"/>
            <a:ext cx="11049001" cy="163109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sk-SK" dirty="0"/>
              <a:t>P</a:t>
            </a:r>
            <a:r>
              <a:rPr lang="sk-SK" dirty="0" smtClean="0"/>
              <a:t>ríprava </a:t>
            </a:r>
            <a:r>
              <a:rPr lang="sk-SK" dirty="0"/>
              <a:t>techniky na sezónnu prevádzku je súhrn opatrení vykonávaných s cieľom zabezpečiť spoľahlivý technický stav pozemnej výzbroje a techniky, parkov techniky a parkových zariadení a ich pripravenosť na nastávajúce zimné (</a:t>
            </a:r>
            <a:r>
              <a:rPr lang="sk-SK" dirty="0" smtClean="0"/>
              <a:t>letné) obdobie. PTSP je špecifickým druhom ošetrenia nielen vojenskej techniky a výzbroje, ale aj parkových a ostatných technologických zariadení.   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2</a:t>
            </a:fld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6529074" y="3074905"/>
            <a:ext cx="5234558" cy="16312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  <a:tabLst>
                <a:tab pos="228600" algn="l"/>
              </a:tabLst>
            </a:pPr>
            <a:r>
              <a:rPr lang="sk-SK" sz="2000" b="1" dirty="0" smtClean="0"/>
              <a:t>Zimné </a:t>
            </a:r>
            <a:r>
              <a:rPr lang="sk-SK" sz="2000" b="1" dirty="0"/>
              <a:t>obdobie v Slovenskej republike </a:t>
            </a:r>
            <a:r>
              <a:rPr lang="sk-SK" sz="2000" b="1" dirty="0" smtClean="0"/>
              <a:t>je spravidla </a:t>
            </a:r>
            <a:r>
              <a:rPr lang="sk-SK" sz="2000" b="1" dirty="0"/>
              <a:t>vymedzené v čase </a:t>
            </a:r>
            <a:r>
              <a:rPr lang="sk-SK" sz="2000" b="1" dirty="0" smtClean="0"/>
              <a:t>od </a:t>
            </a:r>
            <a:r>
              <a:rPr lang="sk-SK" sz="2000" b="1" dirty="0"/>
              <a:t>15. </a:t>
            </a:r>
            <a:r>
              <a:rPr lang="sk-SK" sz="2000" b="1" dirty="0" smtClean="0"/>
              <a:t>novembra            </a:t>
            </a:r>
            <a:r>
              <a:rPr lang="sk-SK" sz="2000" b="1" dirty="0"/>
              <a:t>do 31. </a:t>
            </a:r>
            <a:r>
              <a:rPr lang="sk-SK" sz="2000" b="1" dirty="0" smtClean="0"/>
              <a:t>marca. </a:t>
            </a:r>
            <a:r>
              <a:rPr lang="sk-SK" sz="2000" dirty="0"/>
              <a:t>	</a:t>
            </a:r>
            <a:endParaRPr lang="sk-SK" sz="2000" dirty="0" smtClean="0"/>
          </a:p>
          <a:p>
            <a:pPr lvl="0">
              <a:spcAft>
                <a:spcPts val="0"/>
              </a:spcAft>
              <a:tabLst>
                <a:tab pos="228600" algn="l"/>
              </a:tabLst>
            </a:pPr>
            <a:r>
              <a:rPr lang="sk-SK" sz="2000" dirty="0" smtClean="0"/>
              <a:t>(§ </a:t>
            </a:r>
            <a:r>
              <a:rPr lang="sk-SK" sz="2000" dirty="0"/>
              <a:t>38 zákona č. 8/2009 Z. z. o cestnej premávke a o zmene a doplnení niektorých </a:t>
            </a:r>
            <a:r>
              <a:rPr lang="sk-SK" sz="2000" dirty="0" smtClean="0"/>
              <a:t>zákonov)</a:t>
            </a:r>
            <a:endParaRPr lang="sk-SK" sz="2000" b="1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5351"/>
            <a:ext cx="4905895" cy="367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0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3</a:t>
            </a:fld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413657" y="392146"/>
            <a:ext cx="110246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 smtClean="0"/>
              <a:t>Príprava techniky na sezónnu prevádzku - PTSP:</a:t>
            </a:r>
          </a:p>
          <a:p>
            <a:endParaRPr lang="sk-SK" sz="2400" b="1" dirty="0"/>
          </a:p>
          <a:p>
            <a:r>
              <a:rPr lang="sk-SK" sz="2400" dirty="0"/>
              <a:t>1. Príprava techniky na </a:t>
            </a:r>
            <a:r>
              <a:rPr lang="sk-SK" sz="2400" b="1" dirty="0" smtClean="0"/>
              <a:t>letnú </a:t>
            </a:r>
            <a:r>
              <a:rPr lang="sk-SK" sz="2400" b="1" dirty="0"/>
              <a:t>prevádzku </a:t>
            </a:r>
            <a:r>
              <a:rPr lang="sk-SK" sz="2400" b="1" dirty="0" smtClean="0"/>
              <a:t>– PTLP (marec-apríl)</a:t>
            </a:r>
            <a:endParaRPr lang="sk-SK" sz="2400" b="1" dirty="0"/>
          </a:p>
          <a:p>
            <a:r>
              <a:rPr lang="sk-SK" sz="2400" dirty="0" smtClean="0"/>
              <a:t>2. </a:t>
            </a:r>
            <a:r>
              <a:rPr lang="sk-SK" sz="2400" dirty="0"/>
              <a:t>Príprava techniky na </a:t>
            </a:r>
            <a:r>
              <a:rPr lang="sk-SK" sz="2400" b="1" dirty="0" smtClean="0"/>
              <a:t>zimn</a:t>
            </a:r>
            <a:r>
              <a:rPr lang="sk-SK" sz="2400" b="1" dirty="0"/>
              <a:t>ú</a:t>
            </a:r>
            <a:r>
              <a:rPr lang="sk-SK" sz="2400" b="1" dirty="0" smtClean="0"/>
              <a:t> </a:t>
            </a:r>
            <a:r>
              <a:rPr lang="sk-SK" sz="2400" b="1" dirty="0"/>
              <a:t>prevádzku </a:t>
            </a:r>
            <a:r>
              <a:rPr lang="sk-SK" sz="2400" b="1" dirty="0" smtClean="0"/>
              <a:t>– PTZP (september-október)</a:t>
            </a:r>
            <a:endParaRPr lang="sk-SK" sz="2400" b="1" dirty="0"/>
          </a:p>
          <a:p>
            <a:endParaRPr lang="sk-SK" sz="2400" b="1" dirty="0"/>
          </a:p>
          <a:p>
            <a:r>
              <a:rPr lang="sk-SK" sz="2400" b="1" dirty="0" smtClean="0"/>
              <a:t>Miesto PTSP v štruktúre ošetrovania </a:t>
            </a:r>
            <a:r>
              <a:rPr lang="sk-SK" sz="2400" b="1" dirty="0" err="1" smtClean="0"/>
              <a:t>VaT</a:t>
            </a:r>
            <a:endParaRPr lang="sk-SK" sz="2400" b="1" dirty="0"/>
          </a:p>
        </p:txBody>
      </p:sp>
      <p:sp>
        <p:nvSpPr>
          <p:cNvPr id="5" name="Obdĺžnik 4"/>
          <p:cNvSpPr/>
          <p:nvPr/>
        </p:nvSpPr>
        <p:spPr>
          <a:xfrm>
            <a:off x="413657" y="3005658"/>
            <a:ext cx="59538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a) kontrolná prehliadka, </a:t>
            </a:r>
          </a:p>
          <a:p>
            <a:r>
              <a:rPr lang="sk-SK" dirty="0"/>
              <a:t>b) ošetrenie po jazde, </a:t>
            </a:r>
          </a:p>
          <a:p>
            <a:r>
              <a:rPr lang="sk-SK" dirty="0"/>
              <a:t>c) základné ošetrenie, </a:t>
            </a:r>
          </a:p>
          <a:p>
            <a:r>
              <a:rPr lang="sk-SK" dirty="0"/>
              <a:t>d) technické ošetrenie </a:t>
            </a:r>
            <a:r>
              <a:rPr lang="sk-SK" dirty="0" err="1"/>
              <a:t>VaT</a:t>
            </a:r>
            <a:r>
              <a:rPr lang="sk-SK" dirty="0"/>
              <a:t>, zaradenej v skupine prevádzková,</a:t>
            </a:r>
          </a:p>
          <a:p>
            <a:r>
              <a:rPr lang="sk-SK" dirty="0"/>
              <a:t>e) technické ošetrenie krátkodobo uloženej </a:t>
            </a:r>
            <a:r>
              <a:rPr lang="sk-SK" dirty="0" err="1"/>
              <a:t>VaT</a:t>
            </a:r>
            <a:r>
              <a:rPr lang="sk-SK" dirty="0"/>
              <a:t>,</a:t>
            </a:r>
          </a:p>
          <a:p>
            <a:r>
              <a:rPr lang="sk-SK" dirty="0"/>
              <a:t>f) zvláštne druhy ošetrenia </a:t>
            </a:r>
            <a:r>
              <a:rPr lang="sk-SK" dirty="0" err="1"/>
              <a:t>VaT</a:t>
            </a:r>
            <a:r>
              <a:rPr lang="sk-SK" dirty="0"/>
              <a:t>, </a:t>
            </a:r>
          </a:p>
          <a:p>
            <a:r>
              <a:rPr lang="sk-SK" b="1" dirty="0">
                <a:solidFill>
                  <a:srgbClr val="FF0000"/>
                </a:solidFill>
              </a:rPr>
              <a:t>g) príprava </a:t>
            </a:r>
            <a:r>
              <a:rPr lang="sk-SK" b="1" dirty="0" err="1">
                <a:solidFill>
                  <a:srgbClr val="FF0000"/>
                </a:solidFill>
              </a:rPr>
              <a:t>VaT</a:t>
            </a:r>
            <a:r>
              <a:rPr lang="sk-SK" b="1" dirty="0">
                <a:solidFill>
                  <a:srgbClr val="FF0000"/>
                </a:solidFill>
              </a:rPr>
              <a:t> na sezónnu prevádzku,</a:t>
            </a:r>
          </a:p>
          <a:p>
            <a:r>
              <a:rPr lang="sk-SK" dirty="0"/>
              <a:t>h) odborné prehliadky a odborné skúšky.</a:t>
            </a:r>
          </a:p>
          <a:p>
            <a:r>
              <a:rPr lang="sk-SK" dirty="0"/>
              <a:t> </a:t>
            </a:r>
          </a:p>
          <a:p>
            <a:pPr algn="just">
              <a:spcAft>
                <a:spcPts val="0"/>
              </a:spcAft>
            </a:pPr>
            <a:r>
              <a:rPr lang="sk-SK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sk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Obrázok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723" y="2793757"/>
            <a:ext cx="5103033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8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4</a:t>
            </a:fld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430792" y="256679"/>
            <a:ext cx="11163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 </a:t>
            </a:r>
            <a:r>
              <a:rPr lang="sk-SK" sz="2800" b="1" dirty="0" smtClean="0"/>
              <a:t>Vplyvy letného obdobia na prevádzku vojenskej automobilovej techniky:</a:t>
            </a:r>
            <a:endParaRPr lang="sk-SK" sz="2800" b="1" dirty="0"/>
          </a:p>
        </p:txBody>
      </p:sp>
      <p:sp>
        <p:nvSpPr>
          <p:cNvPr id="4" name="Obdĺžnik 3"/>
          <p:cNvSpPr/>
          <p:nvPr/>
        </p:nvSpPr>
        <p:spPr>
          <a:xfrm>
            <a:off x="257797" y="812165"/>
            <a:ext cx="647663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/>
              <a:t>a) zvýšená </a:t>
            </a:r>
            <a:r>
              <a:rPr lang="sk-SK" b="1" dirty="0"/>
              <a:t>teplota </a:t>
            </a:r>
            <a:r>
              <a:rPr lang="sk-SK" b="1" dirty="0" smtClean="0"/>
              <a:t>ovzdušia: </a:t>
            </a:r>
            <a:r>
              <a:rPr lang="sk-SK" dirty="0" smtClean="0"/>
              <a:t>prehrievanie motora, zníženie objemovej účinnosti motora, odparovanie elektrolytu</a:t>
            </a:r>
          </a:p>
          <a:p>
            <a:r>
              <a:rPr lang="sk-SK" dirty="0" smtClean="0"/>
              <a:t> z akumulátorov, odparovanie vody z chladiacej sústavy, zvýšenie tlaku v chladiacej sústave, prehrievanie brzdového mechanizmu, záťaž na elektronický systém vozidla, odparovanie paliva, únik </a:t>
            </a:r>
          </a:p>
          <a:p>
            <a:r>
              <a:rPr lang="sk-SK" dirty="0" smtClean="0"/>
              <a:t>a rozpad mazacích tukov,  negatívny vplyv na posádku, únava vodiča</a:t>
            </a:r>
            <a:endParaRPr lang="sk-SK" dirty="0"/>
          </a:p>
          <a:p>
            <a:endParaRPr lang="sk-SK" b="1" dirty="0"/>
          </a:p>
          <a:p>
            <a:r>
              <a:rPr lang="sk-SK" b="1" dirty="0" smtClean="0"/>
              <a:t>b)  zvýšená prašnosť: </a:t>
            </a:r>
            <a:r>
              <a:rPr lang="sk-SK" dirty="0" smtClean="0"/>
              <a:t>zanášanie filtrov satia vzduchu  do motora, filtrov odvzdušnenia kľukovej skrine a prevodoviek, zanášanie filtrov mazacej a palivovej sústavy, následné abrazívne opotrebovanie mazacích plôch, zanášanie lopatiek ventilátorov </a:t>
            </a:r>
          </a:p>
          <a:p>
            <a:r>
              <a:rPr lang="sk-SK" dirty="0" smtClean="0"/>
              <a:t>a chladičov, zanášanie rebier valcov u vzduchom chladených motorov, poškriabanie lakov, svetlometov a sklených častí automobilu.........</a:t>
            </a:r>
          </a:p>
          <a:p>
            <a:endParaRPr lang="sk-SK" b="1" dirty="0"/>
          </a:p>
          <a:p>
            <a:r>
              <a:rPr lang="sk-SK" b="1" dirty="0" smtClean="0"/>
              <a:t>c) vysoká </a:t>
            </a:r>
            <a:r>
              <a:rPr lang="sk-SK" b="1" dirty="0"/>
              <a:t>vlhkosť a premočený </a:t>
            </a:r>
            <a:r>
              <a:rPr lang="sk-SK" b="1" dirty="0" smtClean="0"/>
              <a:t>terén: </a:t>
            </a:r>
            <a:r>
              <a:rPr lang="sk-SK" dirty="0" smtClean="0"/>
              <a:t>kondenzácia vodných pár, korózia, veľká záťaž motora v teréne, riziko vniknutia vody a pôdy do klzných častí  podvozku</a:t>
            </a:r>
          </a:p>
          <a:p>
            <a:endParaRPr lang="sk-SK" b="1" dirty="0"/>
          </a:p>
          <a:p>
            <a:r>
              <a:rPr lang="sk-SK" b="1" dirty="0" smtClean="0"/>
              <a:t>d) intenzívnejšie </a:t>
            </a:r>
            <a:r>
              <a:rPr lang="sk-SK" b="1" dirty="0"/>
              <a:t>vodné </a:t>
            </a:r>
            <a:r>
              <a:rPr lang="sk-SK" b="1" dirty="0" smtClean="0"/>
              <a:t>zrážky </a:t>
            </a:r>
            <a:r>
              <a:rPr lang="sk-SK" dirty="0" smtClean="0"/>
              <a:t>– </a:t>
            </a:r>
            <a:r>
              <a:rPr lang="sk-SK" dirty="0" err="1" smtClean="0"/>
              <a:t>nebezpeč</a:t>
            </a:r>
            <a:r>
              <a:rPr lang="sk-SK" dirty="0" smtClean="0"/>
              <a:t>. </a:t>
            </a:r>
            <a:r>
              <a:rPr lang="sk-SK" dirty="0"/>
              <a:t>š</a:t>
            </a:r>
            <a:r>
              <a:rPr lang="sk-SK" dirty="0" smtClean="0"/>
              <a:t>myku, nároky na pneumatiky, stierače a osvetlenie, zhoršená viditeľnosť..........</a:t>
            </a:r>
            <a:endParaRPr lang="sk-SK" b="1" dirty="0"/>
          </a:p>
        </p:txBody>
      </p:sp>
      <p:pic>
        <p:nvPicPr>
          <p:cNvPr id="1026" name="Obrázok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643" y="2327279"/>
            <a:ext cx="5049693" cy="378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40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5</a:t>
            </a:fld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430792" y="256679"/>
            <a:ext cx="11163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 </a:t>
            </a:r>
            <a:r>
              <a:rPr lang="sk-SK" sz="2800" b="1" dirty="0" smtClean="0"/>
              <a:t>Vplyvy zimného obdobia na prevádzku vojenskej automobilovej techniky:</a:t>
            </a:r>
            <a:endParaRPr lang="sk-SK" sz="2800" b="1" dirty="0"/>
          </a:p>
        </p:txBody>
      </p:sp>
      <p:sp>
        <p:nvSpPr>
          <p:cNvPr id="4" name="Obdĺžnik 3"/>
          <p:cNvSpPr/>
          <p:nvPr/>
        </p:nvSpPr>
        <p:spPr>
          <a:xfrm>
            <a:off x="0" y="830749"/>
            <a:ext cx="656313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/>
              <a:t>a) nízka </a:t>
            </a:r>
            <a:r>
              <a:rPr lang="sk-SK" b="1" dirty="0"/>
              <a:t>teplota </a:t>
            </a:r>
            <a:r>
              <a:rPr lang="sk-SK" b="1" dirty="0" smtClean="0"/>
              <a:t>ovzdušia: </a:t>
            </a:r>
            <a:r>
              <a:rPr lang="sk-SK" dirty="0" smtClean="0"/>
              <a:t>zhoršené štarty motora, veľké odpory klzných častí a ich rýchlejšie opotrebovanie, nízky výkon akumulátorových batérií, vysoká viskozita oleja a prevádzkových kvapalín, vysoký tlak v mazacej sústave, veľké straty výkonu motora počas zahrievania, vysoká spotreba PHM, záťaž na elektronický systém vozidla, zamŕzanie paliva, rýchlejšia degradácia olejových náplní,  negatívny vplyv na posádku</a:t>
            </a:r>
          </a:p>
          <a:p>
            <a:endParaRPr lang="sk-SK" b="1" dirty="0"/>
          </a:p>
          <a:p>
            <a:r>
              <a:rPr lang="sk-SK" b="1" dirty="0" smtClean="0"/>
              <a:t>b)  zvýšená vlhkosť: </a:t>
            </a:r>
            <a:r>
              <a:rPr lang="sk-SK" dirty="0" smtClean="0"/>
              <a:t>kondenzácia vodných pár v spaľovacom priestore motora, vo výfukovom trakte, vo vzduchovej sústave podvozku, kondenzácia vodných pár vo vzduchových brzdových sústavách, elektrických rozdeľovačoch, kondenzácia pár v  kabíne a namŕzanie  sklených častí, únik skondenzovanej vody do motorového oleja, rýchlejšia degradácia oleja</a:t>
            </a:r>
          </a:p>
          <a:p>
            <a:endParaRPr lang="sk-SK" b="1" dirty="0"/>
          </a:p>
          <a:p>
            <a:r>
              <a:rPr lang="sk-SK" b="1" dirty="0" smtClean="0"/>
              <a:t>c) </a:t>
            </a:r>
            <a:r>
              <a:rPr lang="sk-SK" b="1" dirty="0"/>
              <a:t>z</a:t>
            </a:r>
            <a:r>
              <a:rPr lang="sk-SK" b="1" dirty="0" smtClean="0"/>
              <a:t>amrznutý povrch vozovky: </a:t>
            </a:r>
            <a:r>
              <a:rPr lang="sk-SK" dirty="0" smtClean="0"/>
              <a:t>znížená adhézia vplyvom snehu, </a:t>
            </a:r>
          </a:p>
          <a:p>
            <a:r>
              <a:rPr lang="sk-SK" dirty="0" smtClean="0"/>
              <a:t>ľadu, námrazy, vniknutie snehu do podvozkovej časti, pásov, kolies</a:t>
            </a:r>
          </a:p>
          <a:p>
            <a:endParaRPr lang="sk-SK" b="1" dirty="0"/>
          </a:p>
          <a:p>
            <a:r>
              <a:rPr lang="sk-SK" b="1" dirty="0" smtClean="0"/>
              <a:t>d) agresívne posypové látky na vozovke  </a:t>
            </a:r>
            <a:r>
              <a:rPr lang="sk-SK" dirty="0" smtClean="0"/>
              <a:t>– korózia, degradácia gumových elementov, poškodenie náterov a sklených plôch od pevného posypu, zhoršená viditeľnosť</a:t>
            </a:r>
            <a:endParaRPr lang="sk-SK" b="1" dirty="0"/>
          </a:p>
        </p:txBody>
      </p:sp>
      <p:pic>
        <p:nvPicPr>
          <p:cNvPr id="2050" name="Picture 2" descr="VÃ½sledok vyhÄ¾adÃ¡vania obrÃ¡zkov pre dopyt tank v sneh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115" y="1892263"/>
            <a:ext cx="5581551" cy="295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36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6</a:t>
            </a:fld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593123" y="165834"/>
            <a:ext cx="10478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Príprava techniky na sezónnu prevádzku zahrňuje :</a:t>
            </a:r>
          </a:p>
          <a:p>
            <a:endParaRPr lang="sk-SK" sz="3600" b="1" dirty="0" smtClean="0"/>
          </a:p>
        </p:txBody>
      </p:sp>
      <p:sp>
        <p:nvSpPr>
          <p:cNvPr id="3" name="Obdĺžnik 2"/>
          <p:cNvSpPr/>
          <p:nvPr/>
        </p:nvSpPr>
        <p:spPr>
          <a:xfrm>
            <a:off x="378942" y="490834"/>
            <a:ext cx="11261124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dirty="0"/>
          </a:p>
          <a:p>
            <a:r>
              <a:rPr lang="sk-SK" sz="2800" b="1" dirty="0" smtClean="0"/>
              <a:t>a) prípravné obdobie: </a:t>
            </a:r>
            <a:r>
              <a:rPr lang="sk-SK" dirty="0" smtClean="0"/>
              <a:t> </a:t>
            </a:r>
            <a:r>
              <a:rPr lang="sk-SK" dirty="0"/>
              <a:t>S</a:t>
            </a:r>
            <a:r>
              <a:rPr lang="sk-SK" dirty="0" smtClean="0"/>
              <a:t>tanovujú </a:t>
            </a:r>
            <a:r>
              <a:rPr lang="sk-SK" dirty="0"/>
              <a:t>spôsob a metódy vykonania prípravy techniky na sezónnu prevádzku, odoberá sa objednaný materiál na jej materiálno-technické zabezpečenie, velitelia vydávajú svoj rozkaz pre túto </a:t>
            </a:r>
            <a:r>
              <a:rPr lang="sk-SK" dirty="0" smtClean="0"/>
              <a:t>oblasť, spresnenie </a:t>
            </a:r>
            <a:r>
              <a:rPr lang="sk-SK" dirty="0"/>
              <a:t>ďalších potrebných </a:t>
            </a:r>
            <a:r>
              <a:rPr lang="sk-SK" dirty="0" smtClean="0"/>
              <a:t>dokumentov, </a:t>
            </a:r>
            <a:r>
              <a:rPr lang="sk-SK" dirty="0"/>
              <a:t>vykonanie vstupnej kontroly pozemnej výzbroje a techniky, na základe ktorej sa potom vytvárajú potrebné organizačné, </a:t>
            </a:r>
            <a:r>
              <a:rPr lang="sk-SK" dirty="0" smtClean="0"/>
              <a:t>odstránenie </a:t>
            </a:r>
            <a:r>
              <a:rPr lang="sk-SK" dirty="0"/>
              <a:t>zistených nedostatkov v technickom </a:t>
            </a:r>
            <a:r>
              <a:rPr lang="sk-SK" dirty="0" smtClean="0"/>
              <a:t>stave techniky, školenia </a:t>
            </a:r>
            <a:r>
              <a:rPr lang="sk-SK" dirty="0"/>
              <a:t>riadiacu zložku (veliteľstvo, štáb a pod.), veliteľov </a:t>
            </a:r>
            <a:r>
              <a:rPr lang="sk-SK" dirty="0" smtClean="0"/>
              <a:t>jednotiek </a:t>
            </a:r>
            <a:r>
              <a:rPr lang="sk-SK" dirty="0"/>
              <a:t>a príslušníkov </a:t>
            </a:r>
            <a:r>
              <a:rPr lang="sk-SK" dirty="0" smtClean="0"/>
              <a:t>logistiky, dielenských špecialistov, vodičov</a:t>
            </a:r>
            <a:r>
              <a:rPr lang="sk-SK" dirty="0"/>
              <a:t>, strojníkov (obsluhy) a </a:t>
            </a:r>
            <a:r>
              <a:rPr lang="sk-SK" dirty="0" smtClean="0"/>
              <a:t>posádky, vedenie inštrukčno</a:t>
            </a:r>
            <a:r>
              <a:rPr lang="sk-SK" dirty="0"/>
              <a:t>-</a:t>
            </a:r>
            <a:r>
              <a:rPr lang="sk-SK" dirty="0" smtClean="0"/>
              <a:t>metodických zamestnaní a pod..</a:t>
            </a:r>
            <a:endParaRPr lang="sk-SK" sz="2400" b="1" dirty="0"/>
          </a:p>
          <a:p>
            <a:r>
              <a:rPr lang="sk-SK" sz="2800" b="1" dirty="0" smtClean="0"/>
              <a:t>b) vykonávacie obdobie: </a:t>
            </a:r>
            <a:r>
              <a:rPr lang="sk-SK" dirty="0"/>
              <a:t>Vykonávacie obdobie je rozhodujúcou fázou prípravy techniky na sezónnu prevádzku a jeho poslaním je praktické vykonanie všetkých potrebných prác </a:t>
            </a:r>
            <a:r>
              <a:rPr lang="sk-SK" dirty="0" smtClean="0"/>
              <a:t>na </a:t>
            </a:r>
            <a:r>
              <a:rPr lang="sk-SK" dirty="0"/>
              <a:t>pozemnej výzbroji a technike, v parkoch techniky a na parkových zariadeniach</a:t>
            </a:r>
            <a:r>
              <a:rPr lang="sk-SK" dirty="0" smtClean="0"/>
              <a:t>. </a:t>
            </a:r>
            <a:r>
              <a:rPr lang="sk-SK" dirty="0"/>
              <a:t>Rozsah prác na prípravu techniky na sezónnu prevádzku stanovujú predpisy na </a:t>
            </a:r>
            <a:r>
              <a:rPr lang="sk-SK" dirty="0" smtClean="0"/>
              <a:t>ošetrovanie, </a:t>
            </a:r>
            <a:r>
              <a:rPr lang="sk-SK" dirty="0"/>
              <a:t>prípadne sú uvedené v pokynoch výrobcu a v návode na obsluhu. Rozsah prác vykonávaných na špeciálnych nadstavbách spresnia príslušní odborní funkcionári vojenského </a:t>
            </a:r>
            <a:r>
              <a:rPr lang="sk-SK" dirty="0" smtClean="0"/>
              <a:t>útvaru </a:t>
            </a:r>
            <a:r>
              <a:rPr lang="sk-SK" dirty="0"/>
              <a:t>a to na základe príslušných odborných predpisov pre konkrétny typ </a:t>
            </a:r>
            <a:r>
              <a:rPr lang="sk-SK" dirty="0" smtClean="0"/>
              <a:t>techniky, </a:t>
            </a:r>
            <a:r>
              <a:rPr lang="sk-SK" dirty="0"/>
              <a:t>alebo podľa pokynov výrobcu</a:t>
            </a:r>
            <a:r>
              <a:rPr lang="sk-SK" dirty="0" smtClean="0"/>
              <a:t>. Technické úkony PTSP sa vykonávajú aj na budovách, dielňach, zariadeniach, výzbroji a ostatných technických  prostriedkoch.</a:t>
            </a:r>
            <a:endParaRPr lang="sk-SK" sz="2800" b="1" dirty="0"/>
          </a:p>
          <a:p>
            <a:r>
              <a:rPr lang="sk-SK" sz="2800" b="1" dirty="0" smtClean="0"/>
              <a:t>c) vyhodnocovacie obdobie: </a:t>
            </a:r>
            <a:r>
              <a:rPr lang="sk-SK" dirty="0"/>
              <a:t>Vo vyhodnocovacom období vedúci funkcionári vojenského </a:t>
            </a:r>
            <a:r>
              <a:rPr lang="sk-SK" dirty="0" smtClean="0"/>
              <a:t>útvaru </a:t>
            </a:r>
            <a:r>
              <a:rPr lang="sk-SK" dirty="0"/>
              <a:t>služobným postupom písomne hlásia svojmu nadriadenému pripravenosť pozemnej výzbroje a techniky, materiálu, osôb, parkov techniky a parkových zariadení na sezónnu prevádzku</a:t>
            </a:r>
            <a:r>
              <a:rPr lang="sk-SK" dirty="0" smtClean="0"/>
              <a:t>. </a:t>
            </a:r>
            <a:r>
              <a:rPr lang="sk-SK" dirty="0"/>
              <a:t>Pozemná výzbroj a </a:t>
            </a:r>
            <a:r>
              <a:rPr lang="sk-SK" dirty="0" smtClean="0"/>
              <a:t>technika pripravená na sezónnu prevádzku </a:t>
            </a:r>
            <a:r>
              <a:rPr lang="sk-SK" dirty="0"/>
              <a:t>sa komisiou výstupnej kontroly hodnotí známkou „vyhovujúca</a:t>
            </a:r>
            <a:r>
              <a:rPr lang="sk-SK" dirty="0" smtClean="0"/>
              <a:t>“. </a:t>
            </a:r>
            <a:r>
              <a:rPr lang="sk-SK" dirty="0"/>
              <a:t>Skončenie a splnenie úloh prípravy techniky na sezónnu prevádzku </a:t>
            </a:r>
            <a:r>
              <a:rPr lang="sk-SK" dirty="0" smtClean="0"/>
              <a:t>sa </a:t>
            </a:r>
            <a:r>
              <a:rPr lang="sk-SK" dirty="0"/>
              <a:t>zverejňuje vo vnútornom rozkaze veliteľa. Uvádza sa v ňom prehľad pozemnej výzbroje a techniky, na ktorej sa príprava </a:t>
            </a:r>
            <a:r>
              <a:rPr lang="sk-SK" dirty="0" smtClean="0"/>
              <a:t>skončila. 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418361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7</a:t>
            </a:fld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881742" y="227390"/>
            <a:ext cx="7445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Dokumentácia PTSP:</a:t>
            </a:r>
          </a:p>
          <a:p>
            <a:endParaRPr lang="sk-SK" sz="2000" b="1" dirty="0"/>
          </a:p>
        </p:txBody>
      </p:sp>
      <p:sp>
        <p:nvSpPr>
          <p:cNvPr id="6" name="Obdĺžnik 5"/>
          <p:cNvSpPr/>
          <p:nvPr/>
        </p:nvSpPr>
        <p:spPr>
          <a:xfrm>
            <a:off x="881742" y="1322280"/>
            <a:ext cx="1124876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dirty="0"/>
          </a:p>
          <a:p>
            <a:pPr marL="514350" indent="-514350">
              <a:buAutoNum type="alphaLcParenR"/>
            </a:pPr>
            <a:r>
              <a:rPr lang="sk-SK" sz="2800" b="1" dirty="0" smtClean="0"/>
              <a:t>prípravné obdobie: </a:t>
            </a:r>
            <a:r>
              <a:rPr lang="sk-SK" dirty="0" smtClean="0"/>
              <a:t> </a:t>
            </a:r>
          </a:p>
          <a:p>
            <a:r>
              <a:rPr lang="sk-SK" dirty="0"/>
              <a:t>1.	rozkaz na prípravu techniky na sezónnu prevádzku,</a:t>
            </a:r>
          </a:p>
          <a:p>
            <a:r>
              <a:rPr lang="sk-SK" dirty="0"/>
              <a:t>2.	plán prípravy osôb, techniky a parkov techniky na sezónnu prevádzku,</a:t>
            </a:r>
          </a:p>
          <a:p>
            <a:pPr marL="342900" indent="-342900">
              <a:buAutoNum type="arabicPeriod" startAt="3"/>
            </a:pPr>
            <a:r>
              <a:rPr lang="sk-SK" dirty="0" smtClean="0"/>
              <a:t>           individuálne </a:t>
            </a:r>
            <a:r>
              <a:rPr lang="sk-SK" dirty="0"/>
              <a:t>plány prípravy techniky na sezónnu prevádzku – osobitne pre každú techniku </a:t>
            </a:r>
            <a:r>
              <a:rPr lang="sk-SK" dirty="0" smtClean="0"/>
              <a:t>útvaru</a:t>
            </a:r>
            <a:endParaRPr lang="sk-SK" dirty="0"/>
          </a:p>
          <a:p>
            <a:r>
              <a:rPr lang="sk-SK" dirty="0"/>
              <a:t>4.	harmonogram prác na prípravu techniky podľa typov a evidenčných čísel,</a:t>
            </a:r>
          </a:p>
          <a:p>
            <a:r>
              <a:rPr lang="sk-SK" dirty="0"/>
              <a:t>5.	harmonogram prípravy parkov techniky a parkových zariadení,</a:t>
            </a:r>
          </a:p>
          <a:p>
            <a:r>
              <a:rPr lang="sk-SK" dirty="0" smtClean="0"/>
              <a:t>6.	prípadne </a:t>
            </a:r>
            <a:r>
              <a:rPr lang="sk-SK" dirty="0"/>
              <a:t>i ďalšie potrebné dokumenty (napr. inštrukcia k spôsobu zabezpečenia </a:t>
            </a:r>
            <a:r>
              <a:rPr lang="sk-SK" dirty="0" smtClean="0"/>
              <a:t>opráv, služieb a </a:t>
            </a:r>
            <a:r>
              <a:rPr lang="sk-SK" smtClean="0"/>
              <a:t>pod</a:t>
            </a:r>
            <a:r>
              <a:rPr lang="sk-SK" smtClean="0"/>
              <a:t>..)</a:t>
            </a:r>
            <a:endParaRPr lang="sk-SK" sz="2800" b="1" dirty="0" smtClean="0"/>
          </a:p>
          <a:p>
            <a:pPr marL="514350" indent="-514350">
              <a:buAutoNum type="alphaLcParenR"/>
            </a:pPr>
            <a:endParaRPr lang="sk-SK" sz="2800" b="1" dirty="0" smtClean="0"/>
          </a:p>
          <a:p>
            <a:r>
              <a:rPr lang="sk-SK" sz="2800" b="1" dirty="0" smtClean="0"/>
              <a:t>b)   vyhodnocovacie </a:t>
            </a:r>
            <a:r>
              <a:rPr lang="sk-SK" sz="2800" b="1" dirty="0" smtClean="0"/>
              <a:t>obdobie:</a:t>
            </a:r>
          </a:p>
          <a:p>
            <a:r>
              <a:rPr lang="sk-SK" dirty="0"/>
              <a:t>1.	rozkaz o skončení prípravy techniky na sezónnu prevádzku.</a:t>
            </a:r>
          </a:p>
          <a:p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382592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8</a:t>
            </a:fld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987854" y="319903"/>
            <a:ext cx="9303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/>
              <a:t>Základné ošetrovacie úkony v rámci PTSP na technike </a:t>
            </a:r>
            <a:endParaRPr lang="sk-SK" sz="3200" b="1" dirty="0"/>
          </a:p>
        </p:txBody>
      </p:sp>
      <p:sp>
        <p:nvSpPr>
          <p:cNvPr id="4" name="Obdĺžnik 3"/>
          <p:cNvSpPr/>
          <p:nvPr/>
        </p:nvSpPr>
        <p:spPr>
          <a:xfrm>
            <a:off x="444843" y="1149178"/>
            <a:ext cx="116277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/>
              <a:t>1.	Činnosť so zimným výstrojom techniky</a:t>
            </a:r>
            <a:r>
              <a:rPr lang="sk-SK" b="1" dirty="0" smtClean="0"/>
              <a:t>:</a:t>
            </a:r>
            <a:endParaRPr lang="sk-SK" dirty="0" smtClean="0">
              <a:solidFill>
                <a:srgbClr val="FF0000"/>
              </a:solidFill>
            </a:endParaRPr>
          </a:p>
          <a:p>
            <a:r>
              <a:rPr lang="sk-SK" dirty="0" smtClean="0">
                <a:solidFill>
                  <a:srgbClr val="FF0000"/>
                </a:solidFill>
              </a:rPr>
              <a:t>a</a:t>
            </a:r>
            <a:r>
              <a:rPr lang="sk-SK" dirty="0">
                <a:solidFill>
                  <a:srgbClr val="FF0000"/>
                </a:solidFill>
              </a:rPr>
              <a:t>)	Príprava na letnú prevádzku:</a:t>
            </a:r>
          </a:p>
          <a:p>
            <a:r>
              <a:rPr lang="sk-SK" dirty="0"/>
              <a:t>1.	zimný výstroj demontovať, skontrolovať, ošetriť a pripraviť na uloženie (do skladu),</a:t>
            </a:r>
          </a:p>
          <a:p>
            <a:r>
              <a:rPr lang="sk-SK" dirty="0"/>
              <a:t>2.	zahrievacie lampy očistiť, skontrolovať stav knôtov a porcelánových chráničov (vymeniť krátke knôty),</a:t>
            </a:r>
          </a:p>
          <a:p>
            <a:pPr marL="342900" indent="-342900">
              <a:buAutoNum type="arabicPeriod" startAt="3"/>
            </a:pPr>
            <a:r>
              <a:rPr lang="sk-SK" dirty="0" smtClean="0"/>
              <a:t>           ošetriť </a:t>
            </a:r>
            <a:r>
              <a:rPr lang="sk-SK" dirty="0"/>
              <a:t>a nakonzervovať naftové kúrenie</a:t>
            </a:r>
            <a:r>
              <a:rPr lang="sk-SK" dirty="0" smtClean="0"/>
              <a:t>.</a:t>
            </a:r>
          </a:p>
          <a:p>
            <a:endParaRPr lang="sk-SK" dirty="0"/>
          </a:p>
          <a:p>
            <a:r>
              <a:rPr lang="sk-SK" dirty="0">
                <a:solidFill>
                  <a:srgbClr val="FF0000"/>
                </a:solidFill>
              </a:rPr>
              <a:t>b)	Príprava na zimnú prevádzku:</a:t>
            </a:r>
          </a:p>
          <a:p>
            <a:r>
              <a:rPr lang="sk-SK" dirty="0"/>
              <a:t>1.	po odobratí (zo skladu) namontovať zimný výstroj,</a:t>
            </a:r>
          </a:p>
          <a:p>
            <a:r>
              <a:rPr lang="sk-SK" dirty="0"/>
              <a:t>2.	skontrolovať čistotu zahrievacích lámp, stav knôtov a porcelánových chráničov – odstrániť zistené nedostatky,</a:t>
            </a:r>
          </a:p>
          <a:p>
            <a:r>
              <a:rPr lang="sk-SK" dirty="0"/>
              <a:t>3.	očistiť naftové kúrenie od konzervačného prostriedku, preskúšať jeho funkčnosť.</a:t>
            </a:r>
          </a:p>
        </p:txBody>
      </p:sp>
      <p:sp>
        <p:nvSpPr>
          <p:cNvPr id="6" name="Obdĺžnik 5"/>
          <p:cNvSpPr/>
          <p:nvPr/>
        </p:nvSpPr>
        <p:spPr>
          <a:xfrm>
            <a:off x="551934" y="4011500"/>
            <a:ext cx="113352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indent="-180340" algn="just">
              <a:spcAft>
                <a:spcPts val="0"/>
              </a:spcAft>
            </a:pPr>
            <a:r>
              <a:rPr lang="sk-SK" b="1" dirty="0"/>
              <a:t>	</a:t>
            </a:r>
            <a:r>
              <a:rPr lang="sk-SK" b="1" dirty="0" smtClean="0"/>
              <a:t>              Ošetrenie </a:t>
            </a:r>
            <a:r>
              <a:rPr lang="sk-SK" b="1" dirty="0"/>
              <a:t>palivovej sústavy:</a:t>
            </a:r>
            <a:endParaRPr lang="sk-SK" dirty="0"/>
          </a:p>
          <a:p>
            <a:r>
              <a:rPr lang="sk-SK" dirty="0"/>
              <a:t>a)	odkaliť palivovú nádrž, prípadne ju prepláchnuť,</a:t>
            </a:r>
          </a:p>
          <a:p>
            <a:r>
              <a:rPr lang="sk-SK" dirty="0"/>
              <a:t>b)	vyčistiť </a:t>
            </a:r>
            <a:r>
              <a:rPr lang="sk-SK" dirty="0" err="1"/>
              <a:t>nalievacie</a:t>
            </a:r>
            <a:r>
              <a:rPr lang="sk-SK" dirty="0"/>
              <a:t> sitko a skontrolovať funkciu uzavieracieho kohúta paliva,</a:t>
            </a:r>
          </a:p>
          <a:p>
            <a:pPr marL="342900" indent="-342900">
              <a:buAutoNum type="alphaLcParenR" startAt="3"/>
            </a:pPr>
            <a:r>
              <a:rPr lang="sk-SK" dirty="0" smtClean="0"/>
              <a:t>           na </a:t>
            </a:r>
            <a:r>
              <a:rPr lang="sk-SK" dirty="0"/>
              <a:t>podávacom čerpadle demontovať sklenenú nádobku a sito, nádobku vyčistiť a sito prepláchnuť v </a:t>
            </a:r>
            <a:endParaRPr lang="sk-SK" dirty="0" smtClean="0"/>
          </a:p>
          <a:p>
            <a:r>
              <a:rPr lang="sk-SK" dirty="0" smtClean="0"/>
              <a:t>                  čistiacom </a:t>
            </a:r>
            <a:r>
              <a:rPr lang="sk-SK" dirty="0"/>
              <a:t>benzíne,</a:t>
            </a:r>
          </a:p>
          <a:p>
            <a:r>
              <a:rPr lang="sk-SK" dirty="0"/>
              <a:t>d)	demontovať nádobu čističa paliva, vybrať vložku, vnútrajšok vyčistiť,</a:t>
            </a:r>
          </a:p>
          <a:p>
            <a:pPr marL="342900" indent="-342900">
              <a:buAutoNum type="alphaLcParenR" startAt="5"/>
            </a:pPr>
            <a:r>
              <a:rPr lang="sk-SK" dirty="0" smtClean="0"/>
              <a:t>            skontrolovať </a:t>
            </a:r>
            <a:r>
              <a:rPr lang="sk-SK" dirty="0"/>
              <a:t>stav vysokotlakových rúrok a upevnenie vstrekovačov</a:t>
            </a:r>
            <a:r>
              <a:rPr lang="sk-SK" dirty="0" smtClean="0"/>
              <a:t>.</a:t>
            </a:r>
            <a:endParaRPr lang="sk-SK" dirty="0"/>
          </a:p>
          <a:p>
            <a:r>
              <a:rPr lang="sk-SK" dirty="0" smtClean="0"/>
              <a:t>                  (</a:t>
            </a:r>
            <a:r>
              <a:rPr lang="sk-SK" dirty="0"/>
              <a:t>Uvedené činnosti sa vykonávajú v rámci prípravy na obidve obdobia prevádzky pozemnej </a:t>
            </a:r>
            <a:r>
              <a:rPr lang="sk-SK" dirty="0" smtClean="0"/>
              <a:t>výzbroje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</a:t>
            </a:r>
            <a:r>
              <a:rPr lang="sk-SK" dirty="0"/>
              <a:t>a </a:t>
            </a:r>
            <a:r>
              <a:rPr lang="sk-SK" dirty="0" smtClean="0"/>
              <a:t>  techniky.)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8098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9</a:t>
            </a:fld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987854" y="319903"/>
            <a:ext cx="9303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/>
              <a:t>Základné ošetrovacie úkony v rámci PTSP na technike </a:t>
            </a:r>
            <a:endParaRPr lang="sk-SK" sz="3200" b="1" dirty="0"/>
          </a:p>
        </p:txBody>
      </p:sp>
      <p:sp>
        <p:nvSpPr>
          <p:cNvPr id="5" name="Obdĺžnik 4"/>
          <p:cNvSpPr/>
          <p:nvPr/>
        </p:nvSpPr>
        <p:spPr>
          <a:xfrm>
            <a:off x="457201" y="1091357"/>
            <a:ext cx="106020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indent="-180340" algn="just">
              <a:spcAft>
                <a:spcPts val="0"/>
              </a:spcAft>
            </a:pPr>
            <a:r>
              <a:rPr lang="sk-SK" b="1" dirty="0" smtClean="0"/>
              <a:t>2</a:t>
            </a:r>
            <a:r>
              <a:rPr lang="sk-SK" b="1" dirty="0"/>
              <a:t>.	</a:t>
            </a:r>
            <a:r>
              <a:rPr lang="sk-SK" b="1" dirty="0" smtClean="0"/>
              <a:t>              Ošetrenie </a:t>
            </a:r>
            <a:r>
              <a:rPr lang="sk-SK" b="1" dirty="0"/>
              <a:t>náradia, náhradných dielcov a výstroja:</a:t>
            </a:r>
            <a:endParaRPr lang="sk-SK" dirty="0"/>
          </a:p>
          <a:p>
            <a:pPr marL="342900" indent="-342900">
              <a:buAutoNum type="alphaLcParenR"/>
            </a:pPr>
            <a:r>
              <a:rPr lang="sk-SK" dirty="0" smtClean="0"/>
              <a:t>           očistiť </a:t>
            </a:r>
            <a:r>
              <a:rPr lang="sk-SK" dirty="0"/>
              <a:t>a nakonzervovať náradie a náhradné diely – v prípade poškodenia a podľa možností </a:t>
            </a:r>
            <a:endParaRPr lang="sk-SK" dirty="0" smtClean="0"/>
          </a:p>
          <a:p>
            <a:r>
              <a:rPr lang="sk-SK" dirty="0"/>
              <a:t> </a:t>
            </a:r>
            <a:r>
              <a:rPr lang="sk-SK" dirty="0" smtClean="0"/>
              <a:t>                 organizačnej </a:t>
            </a:r>
            <a:r>
              <a:rPr lang="sk-SK" dirty="0"/>
              <a:t>zložky vykonať ich obmenu,</a:t>
            </a:r>
          </a:p>
          <a:p>
            <a:r>
              <a:rPr lang="sk-SK" dirty="0"/>
              <a:t>b)	očistiť, skontrolovať a zriadiť vstrekovače, nakonzervovať ich a zabaliť,</a:t>
            </a:r>
          </a:p>
          <a:p>
            <a:r>
              <a:rPr lang="sk-SK" dirty="0"/>
              <a:t>c)	očistiť a nakonzervovať vysokotlakové potrubie,</a:t>
            </a:r>
          </a:p>
          <a:p>
            <a:r>
              <a:rPr lang="sk-SK" dirty="0"/>
              <a:t>d)	očistiť, nabrúsiť a natrieť kovové časti ženijného náradia, nakonzervovať drevené násady,</a:t>
            </a:r>
          </a:p>
          <a:p>
            <a:pPr marL="342900" indent="-342900">
              <a:buAutoNum type="alphaLcParenR" startAt="5"/>
            </a:pPr>
            <a:r>
              <a:rPr lang="sk-SK" dirty="0" smtClean="0"/>
              <a:t>           vykonať </a:t>
            </a:r>
            <a:r>
              <a:rPr lang="sk-SK" dirty="0"/>
              <a:t>kontrolu plachiet a podľa potreby ich opraviť, prípadne obmeniť</a:t>
            </a:r>
            <a:r>
              <a:rPr lang="sk-SK" dirty="0" smtClean="0"/>
              <a:t>.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(</a:t>
            </a:r>
            <a:r>
              <a:rPr lang="sk-SK" dirty="0"/>
              <a:t>Uvedené činnosti sa vykonávajú v rámci prípravy na obidve obdobia prevádzky pozemnej </a:t>
            </a:r>
            <a:r>
              <a:rPr lang="sk-SK" dirty="0" smtClean="0"/>
              <a:t>výzbroje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</a:t>
            </a:r>
            <a:r>
              <a:rPr lang="sk-SK" dirty="0"/>
              <a:t>a techniky.)</a:t>
            </a:r>
          </a:p>
          <a:p>
            <a:r>
              <a:rPr lang="sk-SK" dirty="0"/>
              <a:t> </a:t>
            </a:r>
          </a:p>
          <a:p>
            <a:r>
              <a:rPr lang="sk-SK" b="1" dirty="0"/>
              <a:t>3.	Oprava a obnova vonkajšieho vzhľadu vozidiel:</a:t>
            </a:r>
            <a:endParaRPr lang="sk-SK" dirty="0"/>
          </a:p>
          <a:p>
            <a:r>
              <a:rPr lang="sk-SK" dirty="0"/>
              <a:t>a)	opraviť poškodený náter,</a:t>
            </a:r>
          </a:p>
          <a:p>
            <a:r>
              <a:rPr lang="sk-SK" dirty="0"/>
              <a:t>b)	opraviť poškodené štátne symboly,</a:t>
            </a:r>
          </a:p>
          <a:p>
            <a:r>
              <a:rPr lang="sk-SK" dirty="0"/>
              <a:t>c)	vykonať kontrolu v rozsahu, ktorý pre civilné vozidlá ustanovuje osobitný predpis, )</a:t>
            </a:r>
          </a:p>
          <a:p>
            <a:r>
              <a:rPr lang="sk-SK" dirty="0"/>
              <a:t>d)	obnoviť označenie obrysov vozidiel a vykonať označenie odrazovými sklami</a:t>
            </a:r>
            <a:r>
              <a:rPr lang="sk-SK" dirty="0" smtClean="0"/>
              <a:t>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2777788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</TotalTime>
  <Words>1199</Words>
  <Application>Microsoft Office PowerPoint</Application>
  <PresentationFormat>Širokouhlá</PresentationFormat>
  <Paragraphs>197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Motív balíka Office</vt:lpstr>
      <vt:lpstr> PRÍPRAVA TECHNIKY NA SEZÓNNU PREVÁDZKU (PTSP)</vt:lpstr>
      <vt:lpstr>Príprava techniky na sezónnu prevádzku (PTSP).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KTI 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Lukášik, Pavol</dc:creator>
  <cp:lastModifiedBy>Správca</cp:lastModifiedBy>
  <cp:revision>136</cp:revision>
  <dcterms:created xsi:type="dcterms:W3CDTF">2017-10-03T06:00:02Z</dcterms:created>
  <dcterms:modified xsi:type="dcterms:W3CDTF">2019-02-20T19:13:35Z</dcterms:modified>
</cp:coreProperties>
</file>