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62" r:id="rId4"/>
    <p:sldId id="263" r:id="rId5"/>
    <p:sldId id="264" r:id="rId6"/>
    <p:sldId id="261" r:id="rId7"/>
    <p:sldId id="272" r:id="rId8"/>
    <p:sldId id="265" r:id="rId9"/>
    <p:sldId id="266" r:id="rId10"/>
    <p:sldId id="267" r:id="rId11"/>
    <p:sldId id="268" r:id="rId12"/>
    <p:sldId id="269" r:id="rId13"/>
    <p:sldId id="270" r:id="rId14"/>
    <p:sldId id="271" r:id="rId15"/>
    <p:sldId id="273" r:id="rId16"/>
    <p:sldId id="274" r:id="rId17"/>
    <p:sldId id="275" r:id="rId18"/>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varScale="1">
        <p:scale>
          <a:sx n="70" d="100"/>
          <a:sy n="70" d="100"/>
        </p:scale>
        <p:origin x="138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FA0C38-A94B-4CFA-BA60-C69939B168C3}" type="datetimeFigureOut">
              <a:rPr lang="hu-HU" smtClean="0"/>
              <a:pPr/>
              <a:t>2013.11.25.</a:t>
            </a:fld>
            <a:endParaRPr lang="hu-HU"/>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D91829-2AAC-4B02-B407-00AFEE40E912}" type="slidenum">
              <a:rPr lang="hu-HU" smtClean="0"/>
              <a:pPr/>
              <a:t>‹#›</a:t>
            </a:fld>
            <a:endParaRPr lang="hu-HU"/>
          </a:p>
        </p:txBody>
      </p:sp>
    </p:spTree>
    <p:extLst>
      <p:ext uri="{BB962C8B-B14F-4D97-AF65-F5344CB8AC3E}">
        <p14:creationId xmlns:p14="http://schemas.microsoft.com/office/powerpoint/2010/main" val="246703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sk-SK" smtClean="0"/>
              <a:t>Upravte štýly predlohy textu</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en-US" dirty="0"/>
          </a:p>
        </p:txBody>
      </p:sp>
      <p:sp>
        <p:nvSpPr>
          <p:cNvPr id="4" name="Date Placeholder 3"/>
          <p:cNvSpPr>
            <a:spLocks noGrp="1"/>
          </p:cNvSpPr>
          <p:nvPr>
            <p:ph type="dt" sz="half" idx="10"/>
          </p:nvPr>
        </p:nvSpPr>
        <p:spPr/>
        <p:txBody>
          <a:bodyPr/>
          <a:lstStyle/>
          <a:p>
            <a:fld id="{EFBC2646-A5EC-4DF1-B08F-35A2B4BF3491}" type="datetime1">
              <a:rPr lang="hu-HU" smtClean="0"/>
              <a:pPr/>
              <a:t>2013.11.25.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8048937-520D-42BE-A247-F4FC7A419535}" type="slidenum">
              <a:rPr lang="hu-HU" smtClean="0"/>
              <a:pPr/>
              <a:t>‹#›</a:t>
            </a:fld>
            <a:endParaRPr lang="hu-HU"/>
          </a:p>
        </p:txBody>
      </p:sp>
    </p:spTree>
    <p:extLst>
      <p:ext uri="{BB962C8B-B14F-4D97-AF65-F5344CB8AC3E}">
        <p14:creationId xmlns:p14="http://schemas.microsoft.com/office/powerpoint/2010/main" val="118843910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EFBC2646-A5EC-4DF1-B08F-35A2B4BF3491}" type="datetime1">
              <a:rPr lang="hu-HU" smtClean="0"/>
              <a:pPr/>
              <a:t>2013.11.25.</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D8048937-520D-42BE-A247-F4FC7A419535}" type="slidenum">
              <a:rPr lang="hu-HU" smtClean="0"/>
              <a:pPr/>
              <a:t>‹#›</a:t>
            </a:fld>
            <a:endParaRPr lang="hu-HU"/>
          </a:p>
        </p:txBody>
      </p:sp>
    </p:spTree>
    <p:extLst>
      <p:ext uri="{BB962C8B-B14F-4D97-AF65-F5344CB8AC3E}">
        <p14:creationId xmlns:p14="http://schemas.microsoft.com/office/powerpoint/2010/main" val="115195899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sk-SK" smtClean="0"/>
              <a:t>Upravte štýly predlohy textu</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EFBC2646-A5EC-4DF1-B08F-35A2B4BF3491}" type="datetime1">
              <a:rPr lang="hu-HU" smtClean="0"/>
              <a:pPr/>
              <a:t>2013.11.25.</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D8048937-520D-42BE-A247-F4FC7A419535}" type="slidenum">
              <a:rPr lang="hu-HU" smtClean="0"/>
              <a:pPr/>
              <a:t>‹#›</a:t>
            </a:fld>
            <a:endParaRPr lang="hu-HU"/>
          </a:p>
        </p:txBody>
      </p:sp>
    </p:spTree>
    <p:extLst>
      <p:ext uri="{BB962C8B-B14F-4D97-AF65-F5344CB8AC3E}">
        <p14:creationId xmlns:p14="http://schemas.microsoft.com/office/powerpoint/2010/main" val="205194249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sk-SK" smtClean="0"/>
              <a:t>Upravte štýly predlohy textu</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Upravte štýl predlohy textu.</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EFBC2646-A5EC-4DF1-B08F-35A2B4BF3491}" type="datetime1">
              <a:rPr lang="hu-HU" smtClean="0"/>
              <a:pPr/>
              <a:t>2013.11.25.</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D8048937-520D-42BE-A247-F4FC7A419535}" type="slidenum">
              <a:rPr lang="hu-HU" smtClean="0"/>
              <a:pPr/>
              <a:t>‹#›</a:t>
            </a:fld>
            <a:endParaRPr lang="hu-HU"/>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6966584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sk-SK" smtClean="0"/>
              <a:t>Upravte štýly predlohy textu</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EFBC2646-A5EC-4DF1-B08F-35A2B4BF3491}" type="datetime1">
              <a:rPr lang="hu-HU" smtClean="0"/>
              <a:pPr/>
              <a:t>2013.11.25.</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D8048937-520D-42BE-A247-F4FC7A419535}" type="slidenum">
              <a:rPr lang="hu-HU" smtClean="0"/>
              <a:pPr/>
              <a:t>‹#›</a:t>
            </a:fld>
            <a:endParaRPr lang="hu-HU"/>
          </a:p>
        </p:txBody>
      </p:sp>
    </p:spTree>
    <p:extLst>
      <p:ext uri="{BB962C8B-B14F-4D97-AF65-F5344CB8AC3E}">
        <p14:creationId xmlns:p14="http://schemas.microsoft.com/office/powerpoint/2010/main" val="385833333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tĺpec">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sk-SK" smtClean="0"/>
              <a:t>Upravte štýly predlohy textu</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3" name="Date Placeholder 2"/>
          <p:cNvSpPr>
            <a:spLocks noGrp="1"/>
          </p:cNvSpPr>
          <p:nvPr>
            <p:ph type="dt" sz="half" idx="10"/>
          </p:nvPr>
        </p:nvSpPr>
        <p:spPr/>
        <p:txBody>
          <a:bodyPr/>
          <a:lstStyle/>
          <a:p>
            <a:fld id="{EFBC2646-A5EC-4DF1-B08F-35A2B4BF3491}" type="datetime1">
              <a:rPr lang="hu-HU" smtClean="0"/>
              <a:pPr/>
              <a:t>2013.11.25.</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D8048937-520D-42BE-A247-F4FC7A419535}" type="slidenum">
              <a:rPr lang="hu-HU" smtClean="0"/>
              <a:pPr/>
              <a:t>‹#›</a:t>
            </a:fld>
            <a:endParaRPr lang="hu-HU"/>
          </a:p>
        </p:txBody>
      </p:sp>
    </p:spTree>
    <p:extLst>
      <p:ext uri="{BB962C8B-B14F-4D97-AF65-F5344CB8AC3E}">
        <p14:creationId xmlns:p14="http://schemas.microsoft.com/office/powerpoint/2010/main" val="14433611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Stĺpec s obrázkom">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sk-SK" smtClean="0"/>
              <a:t>Upravte štýly predlohy textu</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3" name="Date Placeholder 2"/>
          <p:cNvSpPr>
            <a:spLocks noGrp="1"/>
          </p:cNvSpPr>
          <p:nvPr>
            <p:ph type="dt" sz="half" idx="10"/>
          </p:nvPr>
        </p:nvSpPr>
        <p:spPr/>
        <p:txBody>
          <a:bodyPr/>
          <a:lstStyle/>
          <a:p>
            <a:fld id="{EFBC2646-A5EC-4DF1-B08F-35A2B4BF3491}" type="datetime1">
              <a:rPr lang="hu-HU" smtClean="0"/>
              <a:pPr/>
              <a:t>2013.11.25.</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D8048937-520D-42BE-A247-F4FC7A419535}" type="slidenum">
              <a:rPr lang="hu-HU" smtClean="0"/>
              <a:pPr/>
              <a:t>‹#›</a:t>
            </a:fld>
            <a:endParaRPr lang="hu-HU"/>
          </a:p>
        </p:txBody>
      </p:sp>
    </p:spTree>
    <p:extLst>
      <p:ext uri="{BB962C8B-B14F-4D97-AF65-F5344CB8AC3E}">
        <p14:creationId xmlns:p14="http://schemas.microsoft.com/office/powerpoint/2010/main" val="125996225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Vertical Text Placeholder 2"/>
          <p:cNvSpPr>
            <a:spLocks noGrp="1"/>
          </p:cNvSpPr>
          <p:nvPr>
            <p:ph type="body" orient="vert" idx="1"/>
          </p:nvPr>
        </p:nvSpPr>
        <p:spPr/>
        <p:txBody>
          <a:bodyPr vert="eaVert" ancho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EFBC2646-A5EC-4DF1-B08F-35A2B4BF3491}" type="datetime1">
              <a:rPr lang="hu-HU" smtClean="0"/>
              <a:pPr/>
              <a:t>2013.11.25.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8048937-520D-42BE-A247-F4FC7A419535}" type="slidenum">
              <a:rPr lang="hu-HU" smtClean="0"/>
              <a:pPr/>
              <a:t>‹#›</a:t>
            </a:fld>
            <a:endParaRPr lang="hu-HU"/>
          </a:p>
        </p:txBody>
      </p:sp>
    </p:spTree>
    <p:extLst>
      <p:ext uri="{BB962C8B-B14F-4D97-AF65-F5344CB8AC3E}">
        <p14:creationId xmlns:p14="http://schemas.microsoft.com/office/powerpoint/2010/main" val="121571911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sk-SK" smtClean="0"/>
              <a:t>Upravte štýly predlohy textu</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EFBC2646-A5EC-4DF1-B08F-35A2B4BF3491}" type="datetime1">
              <a:rPr lang="hu-HU" smtClean="0"/>
              <a:pPr/>
              <a:t>2013.11.25.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8048937-520D-42BE-A247-F4FC7A419535}" type="slidenum">
              <a:rPr lang="hu-HU" smtClean="0"/>
              <a:pPr/>
              <a:t>‹#›</a:t>
            </a:fld>
            <a:endParaRPr lang="hu-HU"/>
          </a:p>
        </p:txBody>
      </p:sp>
    </p:spTree>
    <p:extLst>
      <p:ext uri="{BB962C8B-B14F-4D97-AF65-F5344CB8AC3E}">
        <p14:creationId xmlns:p14="http://schemas.microsoft.com/office/powerpoint/2010/main" val="212759404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EFBC2646-A5EC-4DF1-B08F-35A2B4BF3491}" type="datetime1">
              <a:rPr lang="hu-HU" smtClean="0"/>
              <a:pPr/>
              <a:t>2013.11.25.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8048937-520D-42BE-A247-F4FC7A419535}" type="slidenum">
              <a:rPr lang="hu-HU" smtClean="0"/>
              <a:pPr/>
              <a:t>‹#›</a:t>
            </a:fld>
            <a:endParaRPr lang="hu-HU"/>
          </a:p>
        </p:txBody>
      </p:sp>
    </p:spTree>
    <p:extLst>
      <p:ext uri="{BB962C8B-B14F-4D97-AF65-F5344CB8AC3E}">
        <p14:creationId xmlns:p14="http://schemas.microsoft.com/office/powerpoint/2010/main" val="70927083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EFBC2646-A5EC-4DF1-B08F-35A2B4BF3491}" type="datetime1">
              <a:rPr lang="hu-HU" smtClean="0"/>
              <a:pPr/>
              <a:t>2013.11.25.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8048937-520D-42BE-A247-F4FC7A419535}" type="slidenum">
              <a:rPr lang="hu-HU" smtClean="0"/>
              <a:pPr/>
              <a:t>‹#›</a:t>
            </a:fld>
            <a:endParaRPr lang="hu-HU"/>
          </a:p>
        </p:txBody>
      </p:sp>
    </p:spTree>
    <p:extLst>
      <p:ext uri="{BB962C8B-B14F-4D97-AF65-F5344CB8AC3E}">
        <p14:creationId xmlns:p14="http://schemas.microsoft.com/office/powerpoint/2010/main" val="328392267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EFBC2646-A5EC-4DF1-B08F-35A2B4BF3491}" type="datetime1">
              <a:rPr lang="hu-HU" smtClean="0"/>
              <a:pPr/>
              <a:t>2013.11.25.</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D8048937-520D-42BE-A247-F4FC7A419535}" type="slidenum">
              <a:rPr lang="hu-HU" smtClean="0"/>
              <a:pPr/>
              <a:t>‹#›</a:t>
            </a:fld>
            <a:endParaRPr lang="hu-HU"/>
          </a:p>
        </p:txBody>
      </p:sp>
    </p:spTree>
    <p:extLst>
      <p:ext uri="{BB962C8B-B14F-4D97-AF65-F5344CB8AC3E}">
        <p14:creationId xmlns:p14="http://schemas.microsoft.com/office/powerpoint/2010/main" val="17680563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sk-SK" smtClean="0"/>
              <a:t>Upravte štýly predlohy textu</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EFBC2646-A5EC-4DF1-B08F-35A2B4BF3491}" type="datetime1">
              <a:rPr lang="hu-HU" smtClean="0"/>
              <a:pPr/>
              <a:t>2013.11.25.</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D8048937-520D-42BE-A247-F4FC7A419535}" type="slidenum">
              <a:rPr lang="hu-HU" smtClean="0"/>
              <a:pPr/>
              <a:t>‹#›</a:t>
            </a:fld>
            <a:endParaRPr lang="hu-HU"/>
          </a:p>
        </p:txBody>
      </p:sp>
    </p:spTree>
    <p:extLst>
      <p:ext uri="{BB962C8B-B14F-4D97-AF65-F5344CB8AC3E}">
        <p14:creationId xmlns:p14="http://schemas.microsoft.com/office/powerpoint/2010/main" val="23101066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Date Placeholder 2"/>
          <p:cNvSpPr>
            <a:spLocks noGrp="1"/>
          </p:cNvSpPr>
          <p:nvPr>
            <p:ph type="dt" sz="half" idx="10"/>
          </p:nvPr>
        </p:nvSpPr>
        <p:spPr/>
        <p:txBody>
          <a:bodyPr/>
          <a:lstStyle/>
          <a:p>
            <a:fld id="{EFBC2646-A5EC-4DF1-B08F-35A2B4BF3491}" type="datetime1">
              <a:rPr lang="hu-HU" smtClean="0"/>
              <a:pPr/>
              <a:t>2013.11.25.</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D8048937-520D-42BE-A247-F4FC7A419535}" type="slidenum">
              <a:rPr lang="hu-HU" smtClean="0"/>
              <a:pPr/>
              <a:t>‹#›</a:t>
            </a:fld>
            <a:endParaRPr lang="hu-HU"/>
          </a:p>
        </p:txBody>
      </p:sp>
    </p:spTree>
    <p:extLst>
      <p:ext uri="{BB962C8B-B14F-4D97-AF65-F5344CB8AC3E}">
        <p14:creationId xmlns:p14="http://schemas.microsoft.com/office/powerpoint/2010/main" val="9976370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C2646-A5EC-4DF1-B08F-35A2B4BF3491}" type="datetime1">
              <a:rPr lang="hu-HU" smtClean="0"/>
              <a:pPr/>
              <a:t>2013.11.25.</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D8048937-520D-42BE-A247-F4FC7A419535}" type="slidenum">
              <a:rPr lang="hu-HU" smtClean="0"/>
              <a:pPr/>
              <a:t>‹#›</a:t>
            </a:fld>
            <a:endParaRPr lang="hu-HU"/>
          </a:p>
        </p:txBody>
      </p:sp>
    </p:spTree>
    <p:extLst>
      <p:ext uri="{BB962C8B-B14F-4D97-AF65-F5344CB8AC3E}">
        <p14:creationId xmlns:p14="http://schemas.microsoft.com/office/powerpoint/2010/main" val="28173693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sk-SK" smtClean="0"/>
              <a:t>Upravte štýly predlohy textu</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EFBC2646-A5EC-4DF1-B08F-35A2B4BF3491}" type="datetime1">
              <a:rPr lang="hu-HU" smtClean="0"/>
              <a:pPr/>
              <a:t>2013.11.25.</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D8048937-520D-42BE-A247-F4FC7A419535}" type="slidenum">
              <a:rPr lang="hu-HU" smtClean="0"/>
              <a:pPr/>
              <a:t>‹#›</a:t>
            </a:fld>
            <a:endParaRPr lang="hu-HU"/>
          </a:p>
        </p:txBody>
      </p:sp>
    </p:spTree>
    <p:extLst>
      <p:ext uri="{BB962C8B-B14F-4D97-AF65-F5344CB8AC3E}">
        <p14:creationId xmlns:p14="http://schemas.microsoft.com/office/powerpoint/2010/main" val="350955507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EFBC2646-A5EC-4DF1-B08F-35A2B4BF3491}" type="datetime1">
              <a:rPr lang="hu-HU" smtClean="0"/>
              <a:pPr/>
              <a:t>2013.11.25.</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D8048937-520D-42BE-A247-F4FC7A419535}" type="slidenum">
              <a:rPr lang="hu-HU" smtClean="0"/>
              <a:pPr/>
              <a:t>‹#›</a:t>
            </a:fld>
            <a:endParaRPr lang="hu-HU"/>
          </a:p>
        </p:txBody>
      </p:sp>
    </p:spTree>
    <p:extLst>
      <p:ext uri="{BB962C8B-B14F-4D97-AF65-F5344CB8AC3E}">
        <p14:creationId xmlns:p14="http://schemas.microsoft.com/office/powerpoint/2010/main" val="38333879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sk-SK" smtClean="0"/>
              <a:t>Upravte štýly predlohy textu</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FBC2646-A5EC-4DF1-B08F-35A2B4BF3491}" type="datetime1">
              <a:rPr lang="hu-HU" smtClean="0"/>
              <a:pPr/>
              <a:t>2013.11.25.</a:t>
            </a:fld>
            <a:endParaRPr lang="hu-HU"/>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hu-HU"/>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8048937-520D-42BE-A247-F4FC7A419535}" type="slidenum">
              <a:rPr lang="hu-HU" smtClean="0"/>
              <a:pPr/>
              <a:t>‹#›</a:t>
            </a:fld>
            <a:endParaRPr lang="hu-HU"/>
          </a:p>
        </p:txBody>
      </p:sp>
    </p:spTree>
    <p:extLst>
      <p:ext uri="{BB962C8B-B14F-4D97-AF65-F5344CB8AC3E}">
        <p14:creationId xmlns:p14="http://schemas.microsoft.com/office/powerpoint/2010/main" val="353451027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1475656" y="548680"/>
            <a:ext cx="6858000" cy="4752528"/>
          </a:xfrm>
        </p:spPr>
        <p:txBody>
          <a:bodyPr>
            <a:normAutofit/>
          </a:bodyPr>
          <a:lstStyle/>
          <a:p>
            <a:r>
              <a:rPr lang="sk-SK" sz="4000" dirty="0" smtClean="0"/>
              <a:t>Predpoklady a požiadavky pre prijatie do služobného pomeru príslušníka ozbrojených síl. Práva, povinnosti a obmedzenia ústavných práv profesionálnych vojakov </a:t>
            </a:r>
            <a:r>
              <a:rPr lang="hu-HU" dirty="0" smtClean="0"/>
              <a:t/>
            </a:r>
            <a:br>
              <a:rPr lang="hu-HU" dirty="0" smtClean="0"/>
            </a:br>
            <a:endParaRPr lang="hu-HU" dirty="0"/>
          </a:p>
        </p:txBody>
      </p:sp>
      <p:sp>
        <p:nvSpPr>
          <p:cNvPr id="3" name="Alcím 2"/>
          <p:cNvSpPr>
            <a:spLocks noGrp="1"/>
          </p:cNvSpPr>
          <p:nvPr>
            <p:ph type="subTitle" idx="1"/>
          </p:nvPr>
        </p:nvSpPr>
        <p:spPr>
          <a:xfrm>
            <a:off x="810681" y="5158682"/>
            <a:ext cx="7080026" cy="1049867"/>
          </a:xfrm>
        </p:spPr>
        <p:txBody>
          <a:bodyPr/>
          <a:lstStyle/>
          <a:p>
            <a:r>
              <a:rPr lang="hu-HU" dirty="0" smtClean="0"/>
              <a:t>Terézia </a:t>
            </a:r>
            <a:r>
              <a:rPr lang="hu-HU" dirty="0" err="1" smtClean="0"/>
              <a:t>Švajlenová</a:t>
            </a:r>
            <a:r>
              <a:rPr lang="hu-HU" dirty="0" smtClean="0"/>
              <a:t> </a:t>
            </a:r>
          </a:p>
          <a:p>
            <a:r>
              <a:rPr lang="hu-HU" dirty="0" smtClean="0"/>
              <a:t>B12b MVO</a:t>
            </a:r>
            <a:endParaRPr lang="hu-HU" dirty="0"/>
          </a:p>
        </p:txBody>
      </p:sp>
      <p:sp>
        <p:nvSpPr>
          <p:cNvPr id="4" name="Dia számának helye 3"/>
          <p:cNvSpPr>
            <a:spLocks noGrp="1"/>
          </p:cNvSpPr>
          <p:nvPr>
            <p:ph type="sldNum" sz="quarter" idx="12"/>
          </p:nvPr>
        </p:nvSpPr>
        <p:spPr/>
        <p:txBody>
          <a:bodyPr/>
          <a:lstStyle/>
          <a:p>
            <a:fld id="{D8048937-520D-42BE-A247-F4FC7A419535}" type="slidenum">
              <a:rPr lang="hu-HU" smtClean="0"/>
              <a:pPr/>
              <a:t>1</a:t>
            </a:fld>
            <a:endParaRPr lang="hu-HU"/>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457200" y="1052736"/>
            <a:ext cx="7467600" cy="5421216"/>
          </a:xfrm>
        </p:spPr>
        <p:txBody>
          <a:bodyPr>
            <a:normAutofit/>
          </a:bodyPr>
          <a:lstStyle/>
          <a:p>
            <a:r>
              <a:rPr lang="sk-SK" dirty="0" smtClean="0"/>
              <a:t>poskytnúť služobnému úradu osobné údaje podľa § 13, ktoré sú nevyhnutné na realizáciu práv a povinností vyplývajúcich zo služobného pomeru, a bezodkladne hlásiť zmeny týchto údajov, </a:t>
            </a:r>
          </a:p>
          <a:p>
            <a:r>
              <a:rPr lang="sk-SK" dirty="0" smtClean="0"/>
              <a:t>dodržiavať určený týždenný služobný čas alebo kratší týždenný služobný čas, ak mu je povolený, </a:t>
            </a:r>
          </a:p>
          <a:p>
            <a:r>
              <a:rPr lang="sk-SK" dirty="0" smtClean="0"/>
              <a:t>byť pri výkone štátnej služby riadne ustrojený a dbať o náležitú úpravu svojho zovňajšku, </a:t>
            </a:r>
          </a:p>
          <a:p>
            <a:r>
              <a:rPr lang="sk-SK" dirty="0" smtClean="0"/>
              <a:t>oznámiť bezodkladne veliteľovi príbuzenské vzťahy podľa § 14, ktoré vznikli počas trvania služobného pomeru, </a:t>
            </a:r>
          </a:p>
          <a:p>
            <a:r>
              <a:rPr lang="sk-SK" dirty="0" smtClean="0"/>
              <a:t>zachovávať mlčanlivosť o skutočnostiach, o ktorých sa dozvedel v súvislosti s vykonávaním štátnej služby a ktoré v záujme ozbrojených síl nemožno oznamovať iným osobám, a to aj po skončení služobného pomeru, ak ho tejto povinnosti nezbaví vedúci služobného úradu, </a:t>
            </a:r>
            <a:br>
              <a:rPr lang="sk-SK" dirty="0" smtClean="0"/>
            </a:br>
            <a:endParaRPr lang="hu-HU" dirty="0"/>
          </a:p>
        </p:txBody>
      </p:sp>
      <p:sp>
        <p:nvSpPr>
          <p:cNvPr id="4" name="Dia számának helye 3"/>
          <p:cNvSpPr>
            <a:spLocks noGrp="1"/>
          </p:cNvSpPr>
          <p:nvPr>
            <p:ph type="sldNum" sz="quarter" idx="12"/>
          </p:nvPr>
        </p:nvSpPr>
        <p:spPr/>
        <p:txBody>
          <a:bodyPr/>
          <a:lstStyle/>
          <a:p>
            <a:fld id="{D8048937-520D-42BE-A247-F4FC7A419535}" type="slidenum">
              <a:rPr lang="hu-HU" smtClean="0"/>
              <a:pPr/>
              <a:t>10</a:t>
            </a:fld>
            <a:endParaRPr lang="hu-HU"/>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457200" y="908720"/>
            <a:ext cx="7467600" cy="5565232"/>
          </a:xfrm>
        </p:spPr>
        <p:txBody>
          <a:bodyPr>
            <a:normAutofit/>
          </a:bodyPr>
          <a:lstStyle/>
          <a:p>
            <a:r>
              <a:rPr lang="sk-SK" dirty="0" smtClean="0"/>
              <a:t>oznámiť bezodkladne veliteľovi rozhodnutia zakladajúce stratu svojej bezúhonnosti a začatie a ukončenie trestného stíhania alebo vznesenie obvinenia proti svojej osobe, </a:t>
            </a:r>
          </a:p>
          <a:p>
            <a:r>
              <a:rPr lang="sk-SK" dirty="0" smtClean="0"/>
              <a:t>udržiavať si potrebnú fyzickú zdatnosť a zúčastňovať sa každoročne na preskúšaní z pohybovej výkonnosti, ak to výkon štátnej služby umožňuje, </a:t>
            </a:r>
          </a:p>
          <a:p>
            <a:r>
              <a:rPr lang="sk-SK" dirty="0" smtClean="0"/>
              <a:t>preukazovať služobnému úradu svoje majetkové pomery v majetkovom priznaní, </a:t>
            </a:r>
          </a:p>
          <a:p>
            <a:r>
              <a:rPr lang="sk-SK" dirty="0" smtClean="0"/>
              <a:t>zabezpečiť účelné a hospodárne spravovanie a využívanie finančných zdrojov, zariadení a služieb, ktoré mu boli zverené, </a:t>
            </a:r>
            <a:br>
              <a:rPr lang="sk-SK" dirty="0" smtClean="0"/>
            </a:br>
            <a:endParaRPr lang="hu-HU" dirty="0"/>
          </a:p>
        </p:txBody>
      </p:sp>
      <p:sp>
        <p:nvSpPr>
          <p:cNvPr id="4" name="Dia számának helye 3"/>
          <p:cNvSpPr>
            <a:spLocks noGrp="1"/>
          </p:cNvSpPr>
          <p:nvPr>
            <p:ph type="sldNum" sz="quarter" idx="12"/>
          </p:nvPr>
        </p:nvSpPr>
        <p:spPr/>
        <p:txBody>
          <a:bodyPr/>
          <a:lstStyle/>
          <a:p>
            <a:fld id="{D8048937-520D-42BE-A247-F4FC7A419535}" type="slidenum">
              <a:rPr lang="hu-HU" smtClean="0"/>
              <a:pPr/>
              <a:t>11</a:t>
            </a:fld>
            <a:endParaRPr lang="hu-HU"/>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457200" y="764704"/>
            <a:ext cx="7467600" cy="5709248"/>
          </a:xfrm>
        </p:spPr>
        <p:txBody>
          <a:bodyPr>
            <a:normAutofit/>
          </a:bodyPr>
          <a:lstStyle/>
          <a:p>
            <a:r>
              <a:rPr lang="sk-SK" dirty="0" smtClean="0"/>
              <a:t>t) podrobiť sa</a:t>
            </a:r>
            <a:br>
              <a:rPr lang="sk-SK" dirty="0" smtClean="0"/>
            </a:br>
            <a:r>
              <a:rPr lang="sk-SK" dirty="0" smtClean="0"/>
              <a:t/>
            </a:r>
            <a:br>
              <a:rPr lang="sk-SK" dirty="0" smtClean="0"/>
            </a:br>
            <a:r>
              <a:rPr lang="sk-SK" dirty="0" smtClean="0"/>
              <a:t>1. lekárskej prehliadke a profylaktickým opatreniam, </a:t>
            </a:r>
            <a:br>
              <a:rPr lang="sk-SK" dirty="0" smtClean="0"/>
            </a:br>
            <a:r>
              <a:rPr lang="sk-SK" dirty="0" smtClean="0"/>
              <a:t>2. lekárskemu a psychologickému vyšetreniu na zistenie alebo potvrdenie zdravotnej spôsobilosti na výkon štátnej služby, </a:t>
            </a:r>
            <a:br>
              <a:rPr lang="sk-SK" dirty="0" smtClean="0"/>
            </a:br>
            <a:r>
              <a:rPr lang="sk-SK" dirty="0" smtClean="0"/>
              <a:t>3. prieskumnému konaniu, </a:t>
            </a:r>
            <a:br>
              <a:rPr lang="sk-SK" dirty="0" smtClean="0"/>
            </a:br>
            <a:r>
              <a:rPr lang="sk-SK" dirty="0" smtClean="0"/>
              <a:t>4. úkonom súvisiacim s odobratím biologických vzoriek, odtlačkov prstov a panoramatických röntgenových snímok chrupu podľa § 51a, </a:t>
            </a:r>
            <a:br>
              <a:rPr lang="sk-SK" dirty="0" smtClean="0"/>
            </a:br>
            <a:r>
              <a:rPr lang="sk-SK" dirty="0" smtClean="0"/>
              <a:t>5. počas výkonu štátnej služby úkonom súvisiacim so zisťovaním prítomnosti alkoholu, metabolitov omamných alebo psychotropných látok v organizme, </a:t>
            </a:r>
            <a:br>
              <a:rPr lang="sk-SK" dirty="0" smtClean="0"/>
            </a:br>
            <a:r>
              <a:rPr lang="sk-SK" dirty="0" smtClean="0"/>
              <a:t/>
            </a:r>
            <a:br>
              <a:rPr lang="sk-SK" dirty="0" smtClean="0"/>
            </a:br>
            <a:endParaRPr lang="hu-HU" dirty="0"/>
          </a:p>
        </p:txBody>
      </p:sp>
      <p:sp>
        <p:nvSpPr>
          <p:cNvPr id="4" name="Dia számának helye 3"/>
          <p:cNvSpPr>
            <a:spLocks noGrp="1"/>
          </p:cNvSpPr>
          <p:nvPr>
            <p:ph type="sldNum" sz="quarter" idx="12"/>
          </p:nvPr>
        </p:nvSpPr>
        <p:spPr/>
        <p:txBody>
          <a:bodyPr/>
          <a:lstStyle/>
          <a:p>
            <a:fld id="{D8048937-520D-42BE-A247-F4FC7A419535}" type="slidenum">
              <a:rPr lang="hu-HU" smtClean="0"/>
              <a:pPr/>
              <a:t>12</a:t>
            </a:fld>
            <a:endParaRPr lang="hu-HU"/>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457200" y="1052736"/>
            <a:ext cx="7467600" cy="5421216"/>
          </a:xfrm>
        </p:spPr>
        <p:txBody>
          <a:bodyPr/>
          <a:lstStyle/>
          <a:p>
            <a:r>
              <a:rPr lang="sk-SK" dirty="0" smtClean="0"/>
              <a:t>dodržiavať liečebný režim počas dočasnej neschopnosti vykonávať štátnu službu pre chorobu alebo úraz, 23bc)</a:t>
            </a:r>
          </a:p>
          <a:p>
            <a:r>
              <a:rPr lang="sk-SK" dirty="0" smtClean="0"/>
              <a:t>nastúpiť na výkon štátnej služby bezodkladne po zrušení rozhodnutia o skončení služobného pomeru a oboznámiť s týmto rozhodnutím veliteľa, </a:t>
            </a:r>
          </a:p>
          <a:p>
            <a:r>
              <a:rPr lang="sk-SK" dirty="0" smtClean="0"/>
              <a:t>vyčerpať v kalendárnom roku najmenej tri týždne dovolenky, ak mu na ňu vznikol nárok a ak mu veliteľ vytvorí na jej vyčerpanie podmienky.</a:t>
            </a:r>
            <a:endParaRPr lang="hu-HU" dirty="0"/>
          </a:p>
        </p:txBody>
      </p:sp>
      <p:sp>
        <p:nvSpPr>
          <p:cNvPr id="4" name="Dia számának helye 3"/>
          <p:cNvSpPr>
            <a:spLocks noGrp="1"/>
          </p:cNvSpPr>
          <p:nvPr>
            <p:ph type="sldNum" sz="quarter" idx="12"/>
          </p:nvPr>
        </p:nvSpPr>
        <p:spPr/>
        <p:txBody>
          <a:bodyPr/>
          <a:lstStyle/>
          <a:p>
            <a:fld id="{D8048937-520D-42BE-A247-F4FC7A419535}" type="slidenum">
              <a:rPr lang="hu-HU" smtClean="0"/>
              <a:pPr/>
              <a:t>13</a:t>
            </a:fld>
            <a:endParaRPr lang="hu-HU"/>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sk-SK" b="1" dirty="0" smtClean="0"/>
              <a:t>Obmedzenie niektorých ústavných práv profesionálnych vojakov</a:t>
            </a:r>
            <a:endParaRPr lang="hu-HU" dirty="0"/>
          </a:p>
        </p:txBody>
      </p:sp>
      <p:sp>
        <p:nvSpPr>
          <p:cNvPr id="3" name="Tartalom helye 2"/>
          <p:cNvSpPr>
            <a:spLocks noGrp="1"/>
          </p:cNvSpPr>
          <p:nvPr>
            <p:ph idx="1"/>
          </p:nvPr>
        </p:nvSpPr>
        <p:spPr/>
        <p:txBody>
          <a:bodyPr>
            <a:normAutofit fontScale="85000" lnSpcReduction="10000"/>
          </a:bodyPr>
          <a:lstStyle/>
          <a:p>
            <a:pPr>
              <a:buNone/>
            </a:pPr>
            <a:r>
              <a:rPr lang="sk-SK" b="1" dirty="0" smtClean="0"/>
              <a:t>    </a:t>
            </a:r>
            <a:r>
              <a:rPr lang="sk-SK" dirty="0" smtClean="0"/>
              <a:t>346/2005 § 11 a § 12</a:t>
            </a:r>
          </a:p>
          <a:p>
            <a:r>
              <a:rPr lang="sk-SK" smtClean="0"/>
              <a:t> § </a:t>
            </a:r>
            <a:r>
              <a:rPr lang="sk-SK" dirty="0" smtClean="0"/>
              <a:t>11</a:t>
            </a:r>
          </a:p>
          <a:p>
            <a:r>
              <a:rPr lang="sk-SK" dirty="0" smtClean="0"/>
              <a:t>Petičné právo profesionálnych vojakov vo veciach súvisiacich s výkonom štátnej služby sa obmedzuje na individuálne žiadosti, návrhy a sťažnosti profesionálneho vojaka.</a:t>
            </a:r>
            <a:br>
              <a:rPr lang="sk-SK" dirty="0" smtClean="0"/>
            </a:br>
            <a:endParaRPr lang="sk-SK" dirty="0" smtClean="0"/>
          </a:p>
          <a:p>
            <a:r>
              <a:rPr lang="sk-SK" dirty="0" smtClean="0"/>
              <a:t>Profesionálny vojak nesmie byť členom politickej strany alebo politického hnutia.</a:t>
            </a:r>
            <a:br>
              <a:rPr lang="sk-SK" dirty="0" smtClean="0"/>
            </a:br>
            <a:endParaRPr lang="sk-SK" dirty="0" smtClean="0"/>
          </a:p>
          <a:p>
            <a:r>
              <a:rPr lang="sk-SK" dirty="0" smtClean="0"/>
              <a:t>Profesionálny vojak sa nesmie aktívne zúčastňovať na zhromaždeniach organizovaných politickými stranami alebo politickými hnutiami.</a:t>
            </a:r>
            <a:br>
              <a:rPr lang="sk-SK" dirty="0" smtClean="0"/>
            </a:br>
            <a:endParaRPr lang="sk-SK" dirty="0" smtClean="0"/>
          </a:p>
          <a:p>
            <a:r>
              <a:rPr lang="sk-SK" dirty="0" smtClean="0"/>
              <a:t>Profesionálny vojak sa nesmie združovať v odborových organizáciách, ktoré pôsobia v ozbrojených silách a na pracoviskách, kde vykonáva štátnu službu</a:t>
            </a:r>
            <a:endParaRPr lang="hu-HU" dirty="0"/>
          </a:p>
        </p:txBody>
      </p:sp>
      <p:sp>
        <p:nvSpPr>
          <p:cNvPr id="4" name="Dia számának helye 3"/>
          <p:cNvSpPr>
            <a:spLocks noGrp="1"/>
          </p:cNvSpPr>
          <p:nvPr>
            <p:ph type="sldNum" sz="quarter" idx="12"/>
          </p:nvPr>
        </p:nvSpPr>
        <p:spPr/>
        <p:txBody>
          <a:bodyPr/>
          <a:lstStyle/>
          <a:p>
            <a:fld id="{D8048937-520D-42BE-A247-F4FC7A419535}" type="slidenum">
              <a:rPr lang="hu-HU" smtClean="0"/>
              <a:pPr/>
              <a:t>14</a:t>
            </a:fld>
            <a:endParaRPr lang="hu-HU"/>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457200" y="764704"/>
            <a:ext cx="7467600" cy="5709248"/>
          </a:xfrm>
        </p:spPr>
        <p:txBody>
          <a:bodyPr>
            <a:normAutofit fontScale="92500" lnSpcReduction="10000"/>
          </a:bodyPr>
          <a:lstStyle/>
          <a:p>
            <a:r>
              <a:rPr lang="sk-SK" dirty="0" smtClean="0"/>
              <a:t>§ 12</a:t>
            </a:r>
          </a:p>
          <a:p>
            <a:r>
              <a:rPr lang="sk-SK" dirty="0" smtClean="0"/>
              <a:t>Profesionálny vojak nesmie podnikať alebo vykonávať inú zárobkovú činnosť. Inou zárobkovou činnosťou sa na účely tohto zákona rozumie činnosť, ktorá zakladá nárok na príjem zdaňovaný podľa osobitného predpisu.</a:t>
            </a:r>
            <a:r>
              <a:rPr lang="sk-SK" baseline="30000" dirty="0" smtClean="0"/>
              <a:t>9)</a:t>
            </a:r>
            <a:r>
              <a:rPr lang="sk-SK" dirty="0" smtClean="0"/>
              <a:t/>
            </a:r>
            <a:br>
              <a:rPr lang="sk-SK" dirty="0" smtClean="0"/>
            </a:br>
            <a:r>
              <a:rPr lang="sk-SK" dirty="0" smtClean="0"/>
              <a:t/>
            </a:r>
            <a:br>
              <a:rPr lang="sk-SK" dirty="0" smtClean="0"/>
            </a:br>
            <a:r>
              <a:rPr lang="sk-SK" dirty="0" smtClean="0"/>
              <a:t>Obmedzenie sa nevzťahuje na</a:t>
            </a:r>
            <a:br>
              <a:rPr lang="sk-SK" dirty="0" smtClean="0"/>
            </a:br>
            <a:r>
              <a:rPr lang="sk-SK" dirty="0" smtClean="0"/>
              <a:t/>
            </a:r>
            <a:br>
              <a:rPr lang="sk-SK" dirty="0" smtClean="0"/>
            </a:br>
            <a:r>
              <a:rPr lang="sk-SK" dirty="0" smtClean="0"/>
              <a:t>a)poskytovanie zdravotnej starostlivosti v štátnych zdravotníckych zariadeniach, v neštátnych zdravotníckych zariadeniach, </a:t>
            </a:r>
            <a:br>
              <a:rPr lang="sk-SK" dirty="0" smtClean="0"/>
            </a:br>
            <a:r>
              <a:rPr lang="sk-SK" dirty="0" smtClean="0"/>
              <a:t>b) vedeckú činnosť, pedagogickú činnosť, publicistickú činnosť, prekladateľskú činnosť, prednášateľskú činnosť, literárnu činnosť, umeleckú činnosť, športovú činnosť, </a:t>
            </a:r>
            <a:br>
              <a:rPr lang="sk-SK" dirty="0" smtClean="0"/>
            </a:br>
            <a:r>
              <a:rPr lang="sk-SK" dirty="0" smtClean="0"/>
              <a:t>c) správu vlastného majetku alebo správu majetku svojich maloletých detí, na správu majetku blízkej osoby, ktorej spôsobilosť na právne úkony bola obmedzená, alebo na správu majetku blízkej osoby, ktorá bola pozbavená spôsobilosti na právne úkony, ak je správa majetku vykonávaná mimo služobného času, </a:t>
            </a:r>
            <a:br>
              <a:rPr lang="sk-SK" dirty="0" smtClean="0"/>
            </a:br>
            <a:endParaRPr lang="hu-HU" dirty="0" smtClean="0"/>
          </a:p>
          <a:p>
            <a:endParaRPr lang="hu-HU" dirty="0"/>
          </a:p>
        </p:txBody>
      </p:sp>
      <p:sp>
        <p:nvSpPr>
          <p:cNvPr id="4" name="Dia számának helye 3"/>
          <p:cNvSpPr>
            <a:spLocks noGrp="1"/>
          </p:cNvSpPr>
          <p:nvPr>
            <p:ph type="sldNum" sz="quarter" idx="12"/>
          </p:nvPr>
        </p:nvSpPr>
        <p:spPr/>
        <p:txBody>
          <a:bodyPr/>
          <a:lstStyle/>
          <a:p>
            <a:fld id="{D8048937-520D-42BE-A247-F4FC7A419535}" type="slidenum">
              <a:rPr lang="hu-HU" smtClean="0"/>
              <a:pPr/>
              <a:t>15</a:t>
            </a:fld>
            <a:endParaRPr lang="hu-HU"/>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457200" y="1052736"/>
            <a:ext cx="7467600" cy="5421216"/>
          </a:xfrm>
        </p:spPr>
        <p:txBody>
          <a:bodyPr>
            <a:normAutofit fontScale="92500" lnSpcReduction="10000"/>
          </a:bodyPr>
          <a:lstStyle/>
          <a:p>
            <a:r>
              <a:rPr lang="sk-SK" dirty="0" smtClean="0"/>
              <a:t>d) činnosť profesionálneho vojaka v poradnom orgáne vlády, </a:t>
            </a:r>
            <a:br>
              <a:rPr lang="sk-SK" dirty="0" smtClean="0"/>
            </a:br>
            <a:r>
              <a:rPr lang="sk-SK" dirty="0" smtClean="0"/>
              <a:t>e) činnosť člena rozkladovej komisie a na činnosť v komisii inej právnickej osoby vykonávanej so súhlasom ministra, </a:t>
            </a:r>
            <a:br>
              <a:rPr lang="sk-SK" dirty="0" smtClean="0"/>
            </a:br>
            <a:r>
              <a:rPr lang="sk-SK" dirty="0" smtClean="0"/>
              <a:t>f) činnosť znalca alebo tlmočníka, ak sa táto činnosť vykonáva pre súd, iný štátny orgán, pre obec, pre samosprávny kraj alebo pre Národnú banku Slovenska, </a:t>
            </a:r>
            <a:br>
              <a:rPr lang="sk-SK" dirty="0" smtClean="0"/>
            </a:br>
            <a:r>
              <a:rPr lang="sk-SK" dirty="0" smtClean="0"/>
              <a:t>g) profesionálneho vojaka, ktorý plní úlohy pod dočasnou legendou alebo trvalou legendou, </a:t>
            </a:r>
            <a:br>
              <a:rPr lang="sk-SK" dirty="0" smtClean="0"/>
            </a:br>
            <a:r>
              <a:rPr lang="sk-SK" dirty="0" smtClean="0"/>
              <a:t>h) poskytovanie veterinárnej starostlivosti v štátnych veterinárnych zariadeniach, neštátnych veterinárnych zariadeniach.</a:t>
            </a:r>
            <a:br>
              <a:rPr lang="sk-SK" dirty="0" smtClean="0"/>
            </a:br>
            <a:endParaRPr lang="sk-SK" dirty="0" smtClean="0"/>
          </a:p>
          <a:p>
            <a:r>
              <a:rPr lang="sk-SK" dirty="0" smtClean="0"/>
              <a:t>Profesionálny vojak nesmie byť členom riadiacich, kontrolných alebo dozorných orgánov právnických osôb; to neplatí, ak</a:t>
            </a:r>
            <a:br>
              <a:rPr lang="sk-SK" dirty="0" smtClean="0"/>
            </a:br>
            <a:r>
              <a:rPr lang="sk-SK" dirty="0" smtClean="0"/>
              <a:t>a) je vyslaný do takého orgánu vládou alebo ministrom alebo</a:t>
            </a:r>
            <a:br>
              <a:rPr lang="sk-SK" dirty="0" smtClean="0"/>
            </a:br>
            <a:r>
              <a:rPr lang="sk-SK" dirty="0" smtClean="0"/>
              <a:t>b) plní úlohy pod dočasnou legendou alebo trvalou legendou.</a:t>
            </a:r>
            <a:br>
              <a:rPr lang="sk-SK" dirty="0" smtClean="0"/>
            </a:br>
            <a:endParaRPr lang="sk-SK" dirty="0" smtClean="0"/>
          </a:p>
          <a:p>
            <a:r>
              <a:rPr lang="sk-SK" dirty="0" smtClean="0"/>
              <a:t>Profesionálny vojak uvedený v odseku 3 písm. a) nesmie za členstvo v týchto orgánoch poberať odmenu alebo iné výhody.</a:t>
            </a:r>
            <a:endParaRPr lang="hu-HU" dirty="0"/>
          </a:p>
        </p:txBody>
      </p:sp>
      <p:sp>
        <p:nvSpPr>
          <p:cNvPr id="4" name="Dia számának helye 3"/>
          <p:cNvSpPr>
            <a:spLocks noGrp="1"/>
          </p:cNvSpPr>
          <p:nvPr>
            <p:ph type="sldNum" sz="quarter" idx="12"/>
          </p:nvPr>
        </p:nvSpPr>
        <p:spPr/>
        <p:txBody>
          <a:bodyPr/>
          <a:lstStyle/>
          <a:p>
            <a:fld id="{D8048937-520D-42BE-A247-F4FC7A419535}" type="slidenum">
              <a:rPr lang="hu-HU" smtClean="0"/>
              <a:pPr/>
              <a:t>16</a:t>
            </a:fld>
            <a:endParaRPr lang="hu-HU"/>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67544" y="2420888"/>
            <a:ext cx="7467600" cy="1143000"/>
          </a:xfrm>
        </p:spPr>
        <p:txBody>
          <a:bodyPr/>
          <a:lstStyle/>
          <a:p>
            <a:pPr algn="ctr"/>
            <a:r>
              <a:rPr lang="sk-SK" i="1" dirty="0" smtClean="0"/>
              <a:t>Ďakujem za Vašu pozornosť</a:t>
            </a:r>
            <a:endParaRPr lang="hu-HU" i="1" dirty="0"/>
          </a:p>
        </p:txBody>
      </p:sp>
      <p:sp>
        <p:nvSpPr>
          <p:cNvPr id="4" name="Dia számának helye 3"/>
          <p:cNvSpPr>
            <a:spLocks noGrp="1"/>
          </p:cNvSpPr>
          <p:nvPr>
            <p:ph type="sldNum" sz="quarter" idx="12"/>
          </p:nvPr>
        </p:nvSpPr>
        <p:spPr/>
        <p:txBody>
          <a:bodyPr/>
          <a:lstStyle/>
          <a:p>
            <a:fld id="{D8048937-520D-42BE-A247-F4FC7A419535}" type="slidenum">
              <a:rPr lang="hu-HU" smtClean="0"/>
              <a:pPr/>
              <a:t>17</a:t>
            </a:fld>
            <a:endParaRPr lang="hu-HU"/>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Obsah</a:t>
            </a:r>
            <a:endParaRPr lang="hu-HU" dirty="0"/>
          </a:p>
        </p:txBody>
      </p:sp>
      <p:sp>
        <p:nvSpPr>
          <p:cNvPr id="3" name="Tartalom helye 2"/>
          <p:cNvSpPr>
            <a:spLocks noGrp="1"/>
          </p:cNvSpPr>
          <p:nvPr>
            <p:ph idx="1"/>
          </p:nvPr>
        </p:nvSpPr>
        <p:spPr>
          <a:xfrm>
            <a:off x="457200" y="1600200"/>
            <a:ext cx="7715200" cy="4873752"/>
          </a:xfrm>
        </p:spPr>
        <p:txBody>
          <a:bodyPr/>
          <a:lstStyle/>
          <a:p>
            <a:r>
              <a:rPr lang="hu-HU" dirty="0" err="1" smtClean="0"/>
              <a:t>Podmienky</a:t>
            </a:r>
            <a:r>
              <a:rPr lang="hu-HU" dirty="0" smtClean="0"/>
              <a:t> </a:t>
            </a:r>
            <a:r>
              <a:rPr lang="hu-HU" dirty="0" err="1" smtClean="0"/>
              <a:t>prijatia</a:t>
            </a:r>
            <a:r>
              <a:rPr lang="hu-HU" dirty="0" smtClean="0"/>
              <a:t> </a:t>
            </a:r>
            <a:r>
              <a:rPr lang="hu-HU" dirty="0" err="1" smtClean="0"/>
              <a:t>do</a:t>
            </a:r>
            <a:r>
              <a:rPr lang="hu-HU" dirty="0" smtClean="0"/>
              <a:t> </a:t>
            </a:r>
            <a:r>
              <a:rPr lang="hu-HU" dirty="0" err="1" smtClean="0"/>
              <a:t>štátnej</a:t>
            </a:r>
            <a:r>
              <a:rPr lang="hu-HU" dirty="0" smtClean="0"/>
              <a:t> </a:t>
            </a:r>
            <a:r>
              <a:rPr lang="hu-HU" dirty="0" err="1" smtClean="0"/>
              <a:t>služby</a:t>
            </a:r>
            <a:r>
              <a:rPr lang="hu-HU" dirty="0" smtClean="0"/>
              <a:t> </a:t>
            </a:r>
            <a:r>
              <a:rPr lang="hu-HU" dirty="0" err="1" smtClean="0"/>
              <a:t>profesionálneho</a:t>
            </a:r>
            <a:r>
              <a:rPr lang="hu-HU" dirty="0" smtClean="0"/>
              <a:t> </a:t>
            </a:r>
            <a:r>
              <a:rPr lang="hu-HU" dirty="0" err="1" smtClean="0"/>
              <a:t>vojaka</a:t>
            </a:r>
            <a:endParaRPr lang="hu-HU" dirty="0" smtClean="0"/>
          </a:p>
          <a:p>
            <a:r>
              <a:rPr lang="hu-HU" dirty="0" smtClean="0"/>
              <a:t>P</a:t>
            </a:r>
            <a:r>
              <a:rPr lang="sk-SK" dirty="0" smtClean="0"/>
              <a:t>ráva profesionálneho </a:t>
            </a:r>
            <a:r>
              <a:rPr lang="sk-SK" dirty="0" smtClean="0"/>
              <a:t>vojaka</a:t>
            </a:r>
            <a:endParaRPr lang="sk-SK" dirty="0" smtClean="0"/>
          </a:p>
          <a:p>
            <a:r>
              <a:rPr lang="sk-SK" dirty="0" smtClean="0"/>
              <a:t>Povinnosti profesionálneho </a:t>
            </a:r>
            <a:r>
              <a:rPr lang="sk-SK" dirty="0" smtClean="0"/>
              <a:t>vojaka</a:t>
            </a:r>
          </a:p>
          <a:p>
            <a:r>
              <a:rPr lang="sk-SK" dirty="0" smtClean="0"/>
              <a:t>Obmedzenia </a:t>
            </a:r>
            <a:r>
              <a:rPr lang="sk-SK" dirty="0" smtClean="0"/>
              <a:t>ústavných práv profesionálneho </a:t>
            </a:r>
            <a:r>
              <a:rPr lang="sk-SK" dirty="0" smtClean="0"/>
              <a:t>vojaka</a:t>
            </a:r>
            <a:endParaRPr lang="hu-HU" dirty="0"/>
          </a:p>
        </p:txBody>
      </p:sp>
      <p:sp>
        <p:nvSpPr>
          <p:cNvPr id="4" name="Dia számának helye 3"/>
          <p:cNvSpPr>
            <a:spLocks noGrp="1"/>
          </p:cNvSpPr>
          <p:nvPr>
            <p:ph type="sldNum" sz="quarter" idx="12"/>
          </p:nvPr>
        </p:nvSpPr>
        <p:spPr/>
        <p:txBody>
          <a:bodyPr/>
          <a:lstStyle/>
          <a:p>
            <a:fld id="{D8048937-520D-42BE-A247-F4FC7A419535}" type="slidenum">
              <a:rPr lang="hu-HU" smtClean="0"/>
              <a:pPr/>
              <a:t>2</a:t>
            </a:fld>
            <a:endParaRPr lang="hu-HU"/>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Podmienky</a:t>
            </a:r>
            <a:r>
              <a:rPr lang="hu-HU" dirty="0" smtClean="0"/>
              <a:t> </a:t>
            </a:r>
            <a:r>
              <a:rPr lang="hu-HU" dirty="0" err="1" smtClean="0"/>
              <a:t>prijatia</a:t>
            </a:r>
            <a:r>
              <a:rPr lang="hu-HU" dirty="0" smtClean="0"/>
              <a:t> </a:t>
            </a:r>
            <a:r>
              <a:rPr lang="hu-HU" dirty="0" err="1" smtClean="0"/>
              <a:t>do</a:t>
            </a:r>
            <a:r>
              <a:rPr lang="hu-HU" dirty="0" smtClean="0"/>
              <a:t> </a:t>
            </a:r>
            <a:r>
              <a:rPr lang="hu-HU" dirty="0" err="1" smtClean="0"/>
              <a:t>štátnej</a:t>
            </a:r>
            <a:r>
              <a:rPr lang="hu-HU" dirty="0" smtClean="0"/>
              <a:t> </a:t>
            </a:r>
            <a:r>
              <a:rPr lang="hu-HU" dirty="0" err="1" smtClean="0"/>
              <a:t>služby</a:t>
            </a:r>
            <a:r>
              <a:rPr lang="hu-HU" dirty="0" smtClean="0"/>
              <a:t> </a:t>
            </a:r>
            <a:r>
              <a:rPr lang="hu-HU" dirty="0" err="1" smtClean="0"/>
              <a:t>profesionálneho</a:t>
            </a:r>
            <a:r>
              <a:rPr lang="hu-HU" dirty="0" smtClean="0"/>
              <a:t> </a:t>
            </a:r>
            <a:r>
              <a:rPr lang="hu-HU" dirty="0" err="1" smtClean="0"/>
              <a:t>vojaka</a:t>
            </a:r>
            <a:endParaRPr lang="hu-HU" dirty="0"/>
          </a:p>
        </p:txBody>
      </p:sp>
      <p:sp>
        <p:nvSpPr>
          <p:cNvPr id="3" name="Tartalom helye 2"/>
          <p:cNvSpPr>
            <a:spLocks noGrp="1"/>
          </p:cNvSpPr>
          <p:nvPr>
            <p:ph idx="1"/>
          </p:nvPr>
        </p:nvSpPr>
        <p:spPr/>
        <p:txBody>
          <a:bodyPr>
            <a:normAutofit/>
          </a:bodyPr>
          <a:lstStyle/>
          <a:p>
            <a:pPr>
              <a:buNone/>
            </a:pPr>
            <a:r>
              <a:rPr lang="sk-SK" i="1" dirty="0" smtClean="0"/>
              <a:t>    </a:t>
            </a:r>
            <a:r>
              <a:rPr lang="sk-SK" dirty="0" smtClean="0"/>
              <a:t>Do štátnej služby možno prijať občana, ktorý</a:t>
            </a:r>
            <a:r>
              <a:rPr lang="sk-SK" i="1" dirty="0" smtClean="0"/>
              <a:t>:</a:t>
            </a:r>
            <a:r>
              <a:rPr lang="sk-SK" dirty="0" smtClean="0"/>
              <a:t/>
            </a:r>
            <a:br>
              <a:rPr lang="sk-SK" dirty="0" smtClean="0"/>
            </a:br>
            <a:endParaRPr lang="sk-SK" dirty="0" smtClean="0"/>
          </a:p>
          <a:p>
            <a:r>
              <a:rPr lang="sk-SK" dirty="0" smtClean="0"/>
              <a:t> písomne požiadal o prijatie do štátnej služby,</a:t>
            </a:r>
          </a:p>
          <a:p>
            <a:r>
              <a:rPr lang="sk-SK" dirty="0" smtClean="0"/>
              <a:t>dosiahol vek 18 rokov, </a:t>
            </a:r>
          </a:p>
          <a:p>
            <a:r>
              <a:rPr lang="sk-SK" dirty="0" smtClean="0"/>
              <a:t>je bezúhonný, </a:t>
            </a:r>
          </a:p>
          <a:p>
            <a:r>
              <a:rPr lang="sk-SK" dirty="0" smtClean="0"/>
              <a:t>je spoľahlivý, </a:t>
            </a:r>
          </a:p>
          <a:p>
            <a:r>
              <a:rPr lang="sk-SK" dirty="0" smtClean="0"/>
              <a:t>ovláda štátny jazyk, </a:t>
            </a:r>
          </a:p>
          <a:p>
            <a:r>
              <a:rPr lang="sk-SK" dirty="0" smtClean="0"/>
              <a:t>nie je členom politickej strany alebo politického hnutia, </a:t>
            </a:r>
            <a:br>
              <a:rPr lang="sk-SK" dirty="0" smtClean="0"/>
            </a:br>
            <a:endParaRPr lang="hu-HU" dirty="0"/>
          </a:p>
        </p:txBody>
      </p:sp>
      <p:sp>
        <p:nvSpPr>
          <p:cNvPr id="4" name="Dia számának helye 3"/>
          <p:cNvSpPr>
            <a:spLocks noGrp="1"/>
          </p:cNvSpPr>
          <p:nvPr>
            <p:ph type="sldNum" sz="quarter" idx="12"/>
          </p:nvPr>
        </p:nvSpPr>
        <p:spPr/>
        <p:txBody>
          <a:bodyPr/>
          <a:lstStyle/>
          <a:p>
            <a:fld id="{D8048937-520D-42BE-A247-F4FC7A419535}" type="slidenum">
              <a:rPr lang="hu-HU" smtClean="0"/>
              <a:pPr/>
              <a:t>3</a:t>
            </a:fld>
            <a:endParaRPr lang="hu-HU"/>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467544" y="908720"/>
            <a:ext cx="7467600" cy="5305800"/>
          </a:xfrm>
        </p:spPr>
        <p:txBody>
          <a:bodyPr>
            <a:normAutofit/>
          </a:bodyPr>
          <a:lstStyle/>
          <a:p>
            <a:r>
              <a:rPr lang="sk-SK" dirty="0" smtClean="0"/>
              <a:t>má štátne občianstvo Slovenskej republiky alebo aj štátne občianstvo štátu, ktorý je</a:t>
            </a:r>
            <a:br>
              <a:rPr lang="sk-SK" dirty="0" smtClean="0"/>
            </a:br>
            <a:r>
              <a:rPr lang="sk-SK" dirty="0" smtClean="0"/>
              <a:t/>
            </a:r>
            <a:br>
              <a:rPr lang="sk-SK" dirty="0" smtClean="0"/>
            </a:br>
            <a:r>
              <a:rPr lang="sk-SK" dirty="0" smtClean="0"/>
              <a:t>1. štátom Európskej únie alebo</a:t>
            </a:r>
            <a:br>
              <a:rPr lang="sk-SK" dirty="0" smtClean="0"/>
            </a:br>
            <a:r>
              <a:rPr lang="sk-SK" dirty="0" smtClean="0"/>
              <a:t>2. členom medzinárodnej organizácie zabezpečujúcej spoločnú obranu proti napadnutiu, ktorej je Slovenská republika členom, </a:t>
            </a:r>
            <a:br>
              <a:rPr lang="sk-SK" dirty="0" smtClean="0"/>
            </a:br>
            <a:endParaRPr lang="sk-SK" dirty="0" smtClean="0"/>
          </a:p>
          <a:p>
            <a:r>
              <a:rPr lang="sk-SK" dirty="0" smtClean="0"/>
              <a:t>má trvalý pobyt na území Slovenskej republiky,</a:t>
            </a:r>
          </a:p>
          <a:p>
            <a:r>
              <a:rPr lang="sk-SK" dirty="0" smtClean="0"/>
              <a:t>spĺňa vzdelanie na prijatie do štátnej služby, </a:t>
            </a:r>
          </a:p>
          <a:p>
            <a:r>
              <a:rPr lang="sk-SK" dirty="0" smtClean="0"/>
              <a:t>ku dňu prijatia do štátnej služby nie je evidovaný ako občan, ktorý odoprel výkon mimoriadnej služby podľa osobitného predpisu, </a:t>
            </a:r>
          </a:p>
          <a:p>
            <a:endParaRPr lang="hu-HU" dirty="0" smtClean="0"/>
          </a:p>
          <a:p>
            <a:endParaRPr lang="hu-HU" dirty="0"/>
          </a:p>
        </p:txBody>
      </p:sp>
      <p:sp>
        <p:nvSpPr>
          <p:cNvPr id="4" name="Dia számának helye 3"/>
          <p:cNvSpPr>
            <a:spLocks noGrp="1"/>
          </p:cNvSpPr>
          <p:nvPr>
            <p:ph type="sldNum" sz="quarter" idx="12"/>
          </p:nvPr>
        </p:nvSpPr>
        <p:spPr/>
        <p:txBody>
          <a:bodyPr/>
          <a:lstStyle/>
          <a:p>
            <a:fld id="{D8048937-520D-42BE-A247-F4FC7A419535}" type="slidenum">
              <a:rPr lang="hu-HU" smtClean="0"/>
              <a:pPr/>
              <a:t>4</a:t>
            </a:fld>
            <a:endParaRPr lang="hu-HU"/>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467544" y="980728"/>
            <a:ext cx="7467600" cy="4873752"/>
          </a:xfrm>
        </p:spPr>
        <p:txBody>
          <a:bodyPr>
            <a:normAutofit/>
          </a:bodyPr>
          <a:lstStyle/>
          <a:p>
            <a:r>
              <a:rPr lang="sk-SK" dirty="0" smtClean="0"/>
              <a:t>je zdravotne spôsobilý, psychicky spôsobilý a fyzicky zdatný, </a:t>
            </a:r>
          </a:p>
          <a:p>
            <a:r>
              <a:rPr lang="sk-SK" dirty="0" smtClean="0"/>
              <a:t>je spôsobilý na právne úkony v plnom rozsahu,</a:t>
            </a:r>
          </a:p>
          <a:p>
            <a:r>
              <a:rPr lang="sk-SK" dirty="0" smtClean="0"/>
              <a:t>spĺňa predpoklady ustanovené osobitnými predpismi, </a:t>
            </a:r>
          </a:p>
          <a:p>
            <a:r>
              <a:rPr lang="sk-SK" dirty="0" smtClean="0"/>
              <a:t>ku dňu prijatia do štátnej služby skončí činnosti, ktorých vykonávanie je obmedzené alebo zakázané podľa § 11 a 12, </a:t>
            </a:r>
          </a:p>
          <a:p>
            <a:r>
              <a:rPr lang="sk-SK" dirty="0" smtClean="0"/>
              <a:t>súhlasí s výkonom štátnej služby podľa potrieb služobného úradu, </a:t>
            </a:r>
          </a:p>
          <a:p>
            <a:r>
              <a:rPr lang="sk-SK" dirty="0" smtClean="0"/>
              <a:t>úspešne absolvoval výberové konanie.</a:t>
            </a:r>
            <a:endParaRPr lang="hu-HU" dirty="0"/>
          </a:p>
        </p:txBody>
      </p:sp>
      <p:sp>
        <p:nvSpPr>
          <p:cNvPr id="4" name="Dia számának helye 3"/>
          <p:cNvSpPr>
            <a:spLocks noGrp="1"/>
          </p:cNvSpPr>
          <p:nvPr>
            <p:ph type="sldNum" sz="quarter" idx="12"/>
          </p:nvPr>
        </p:nvSpPr>
        <p:spPr/>
        <p:txBody>
          <a:bodyPr/>
          <a:lstStyle/>
          <a:p>
            <a:fld id="{D8048937-520D-42BE-A247-F4FC7A419535}" type="slidenum">
              <a:rPr lang="hu-HU" smtClean="0"/>
              <a:pPr/>
              <a:t>5</a:t>
            </a:fld>
            <a:endParaRPr lang="hu-HU"/>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sk-SK" b="1" dirty="0" smtClean="0"/>
              <a:t>Základné práva profesionálneho vojaka</a:t>
            </a:r>
            <a:endParaRPr lang="hu-HU" dirty="0"/>
          </a:p>
        </p:txBody>
      </p:sp>
      <p:sp>
        <p:nvSpPr>
          <p:cNvPr id="3" name="Tartalom helye 2"/>
          <p:cNvSpPr>
            <a:spLocks noGrp="1"/>
          </p:cNvSpPr>
          <p:nvPr>
            <p:ph idx="1"/>
          </p:nvPr>
        </p:nvSpPr>
        <p:spPr/>
        <p:txBody>
          <a:bodyPr>
            <a:normAutofit/>
          </a:bodyPr>
          <a:lstStyle/>
          <a:p>
            <a:r>
              <a:rPr lang="sk-SK" dirty="0" smtClean="0"/>
              <a:t>346/2005 Z.z. § 118</a:t>
            </a:r>
          </a:p>
          <a:p>
            <a:pPr>
              <a:buNone/>
            </a:pPr>
            <a:r>
              <a:rPr lang="sk-SK" dirty="0" smtClean="0"/>
              <a:t>    Profesionálny vojak má právo na:</a:t>
            </a:r>
            <a:br>
              <a:rPr lang="sk-SK" dirty="0" smtClean="0"/>
            </a:br>
            <a:endParaRPr lang="sk-SK" dirty="0" smtClean="0"/>
          </a:p>
          <a:p>
            <a:r>
              <a:rPr lang="sk-SK" dirty="0" smtClean="0"/>
              <a:t>podmienky nevyhnutné na riadny výkon štátnej služby, </a:t>
            </a:r>
          </a:p>
          <a:p>
            <a:r>
              <a:rPr lang="sk-SK" dirty="0" smtClean="0"/>
              <a:t>peňažné náležitosti v štátnej službe podľa tohto zákona, </a:t>
            </a:r>
          </a:p>
          <a:p>
            <a:r>
              <a:rPr lang="sk-SK" dirty="0" smtClean="0"/>
              <a:t>naturálne náležitosti, </a:t>
            </a:r>
          </a:p>
          <a:p>
            <a:r>
              <a:rPr lang="sk-SK" dirty="0" smtClean="0"/>
              <a:t>ochranu zdravia pri výkone štátnej služby, </a:t>
            </a:r>
            <a:br>
              <a:rPr lang="sk-SK" dirty="0" smtClean="0"/>
            </a:br>
            <a:r>
              <a:rPr lang="sk-SK" dirty="0" smtClean="0"/>
              <a:t>.</a:t>
            </a:r>
            <a:br>
              <a:rPr lang="sk-SK" dirty="0" smtClean="0"/>
            </a:br>
            <a:endParaRPr lang="hu-HU" dirty="0"/>
          </a:p>
        </p:txBody>
      </p:sp>
      <p:sp>
        <p:nvSpPr>
          <p:cNvPr id="4" name="Dia számának helye 3"/>
          <p:cNvSpPr>
            <a:spLocks noGrp="1"/>
          </p:cNvSpPr>
          <p:nvPr>
            <p:ph type="sldNum" sz="quarter" idx="12"/>
          </p:nvPr>
        </p:nvSpPr>
        <p:spPr/>
        <p:txBody>
          <a:bodyPr/>
          <a:lstStyle/>
          <a:p>
            <a:fld id="{D8048937-520D-42BE-A247-F4FC7A419535}" type="slidenum">
              <a:rPr lang="hu-HU" smtClean="0"/>
              <a:pPr/>
              <a:t>6</a:t>
            </a:fld>
            <a:endParaRPr lang="hu-H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r>
              <a:rPr lang="sk-SK" dirty="0" smtClean="0"/>
              <a:t>ochranu ľudskej dôstojnosti v služobnom styku a v osobnom styku s vedúcim služobného úradu alebo veliteľom a ostatnými profesionálnymi vojakmi, </a:t>
            </a:r>
          </a:p>
          <a:p>
            <a:r>
              <a:rPr lang="sk-SK" dirty="0" smtClean="0"/>
              <a:t>primeranú duchovnú starostlivosť a na účasť na náboženských aktivitách, ak to nie je v rozpore s potrebami ozbrojených síl a výkonom štátnej služby, </a:t>
            </a:r>
            <a:br>
              <a:rPr lang="sk-SK" dirty="0" smtClean="0"/>
            </a:br>
            <a:endParaRPr lang="sk-SK" dirty="0" smtClean="0"/>
          </a:p>
          <a:p>
            <a:r>
              <a:rPr lang="sk-SK" dirty="0" smtClean="0"/>
              <a:t>získavanie osobitných predpokladov na výkon funkcie a na hodnosť podľa tohto zákona</a:t>
            </a:r>
            <a:endParaRPr lang="hu-HU" dirty="0"/>
          </a:p>
        </p:txBody>
      </p:sp>
      <p:sp>
        <p:nvSpPr>
          <p:cNvPr id="4" name="Dia számának helye 3"/>
          <p:cNvSpPr>
            <a:spLocks noGrp="1"/>
          </p:cNvSpPr>
          <p:nvPr>
            <p:ph type="sldNum" sz="quarter" idx="12"/>
          </p:nvPr>
        </p:nvSpPr>
        <p:spPr/>
        <p:txBody>
          <a:bodyPr/>
          <a:lstStyle/>
          <a:p>
            <a:fld id="{D8048937-520D-42BE-A247-F4FC7A419535}" type="slidenum">
              <a:rPr lang="hu-HU" smtClean="0"/>
              <a:pPr/>
              <a:t>7</a:t>
            </a:fld>
            <a:endParaRPr lang="hu-HU"/>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sk-SK" b="1" dirty="0" smtClean="0"/>
              <a:t>Základné povinnosti profesionálneho vojaka</a:t>
            </a:r>
            <a:endParaRPr lang="hu-HU" dirty="0"/>
          </a:p>
        </p:txBody>
      </p:sp>
      <p:sp>
        <p:nvSpPr>
          <p:cNvPr id="3" name="Tartalom helye 2"/>
          <p:cNvSpPr>
            <a:spLocks noGrp="1"/>
          </p:cNvSpPr>
          <p:nvPr>
            <p:ph idx="1"/>
          </p:nvPr>
        </p:nvSpPr>
        <p:spPr>
          <a:xfrm>
            <a:off x="457200" y="1600200"/>
            <a:ext cx="7467600" cy="5257800"/>
          </a:xfrm>
        </p:spPr>
        <p:txBody>
          <a:bodyPr>
            <a:normAutofit lnSpcReduction="10000"/>
          </a:bodyPr>
          <a:lstStyle/>
          <a:p>
            <a:r>
              <a:rPr lang="sk-SK" dirty="0" smtClean="0"/>
              <a:t>346/2005 § 119</a:t>
            </a:r>
          </a:p>
          <a:p>
            <a:pPr>
              <a:buNone/>
            </a:pPr>
            <a:r>
              <a:rPr lang="sk-SK" dirty="0" smtClean="0"/>
              <a:t>    Profesionálny vojak je povinný:</a:t>
            </a:r>
            <a:br>
              <a:rPr lang="sk-SK" dirty="0" smtClean="0"/>
            </a:br>
            <a:endParaRPr lang="sk-SK" dirty="0" smtClean="0"/>
          </a:p>
          <a:p>
            <a:r>
              <a:rPr lang="sk-SK" dirty="0" smtClean="0"/>
              <a:t>dodržiavať služobnú disciplínu, </a:t>
            </a:r>
          </a:p>
          <a:p>
            <a:r>
              <a:rPr lang="sk-SK" dirty="0" smtClean="0"/>
              <a:t>vykonávať štátnu službu osobne, nestranne, riadne, včas a v medziach svojho oprávnenia, </a:t>
            </a:r>
          </a:p>
          <a:p>
            <a:r>
              <a:rPr lang="sk-SK" dirty="0" smtClean="0"/>
              <a:t>vykonávať štátnu službu v mieste a vo funkcii podľa potrieb služobného úradu, </a:t>
            </a:r>
          </a:p>
          <a:p>
            <a:r>
              <a:rPr lang="sk-SK" dirty="0" smtClean="0"/>
              <a:t>oznámiť bezodkladne veliteľovi vznik havárií, porúch a nedostatkov, ktoré sťažujú výkon štátnej služby, ohrozujú život, zdravie alebo bezpečnosť, a hroziacu škodu, </a:t>
            </a:r>
          </a:p>
          <a:p>
            <a:r>
              <a:rPr lang="sk-SK" dirty="0" smtClean="0"/>
              <a:t>zakročiť, ak pri výkone štátnej služby hrozí škoda a na jej odvrátenie je potrebný neodkladný zákrok; nemusí tak urobiť, ak mu v tom bráni dôležitá okolnosť alebo ak by tým seba alebo iné osoby vystavil vážnemu ohrozeniu, </a:t>
            </a:r>
            <a:endParaRPr lang="hu-HU" dirty="0"/>
          </a:p>
        </p:txBody>
      </p:sp>
      <p:sp>
        <p:nvSpPr>
          <p:cNvPr id="4" name="Dia számának helye 3"/>
          <p:cNvSpPr>
            <a:spLocks noGrp="1"/>
          </p:cNvSpPr>
          <p:nvPr>
            <p:ph type="sldNum" sz="quarter" idx="12"/>
          </p:nvPr>
        </p:nvSpPr>
        <p:spPr/>
        <p:txBody>
          <a:bodyPr/>
          <a:lstStyle/>
          <a:p>
            <a:fld id="{D8048937-520D-42BE-A247-F4FC7A419535}" type="slidenum">
              <a:rPr lang="hu-HU" smtClean="0"/>
              <a:pPr/>
              <a:t>8</a:t>
            </a:fld>
            <a:endParaRPr lang="hu-HU"/>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457200" y="1124744"/>
            <a:ext cx="7467600" cy="5349208"/>
          </a:xfrm>
        </p:spPr>
        <p:txBody>
          <a:bodyPr>
            <a:normAutofit/>
          </a:bodyPr>
          <a:lstStyle/>
          <a:p>
            <a:r>
              <a:rPr lang="sk-SK" dirty="0" smtClean="0"/>
              <a:t>dodržiavať predpisy o bezpečnosti a ochrane zdravia pri výkone štátnej služby, s ktorými bol riadne oboznámený, </a:t>
            </a:r>
          </a:p>
          <a:p>
            <a:r>
              <a:rPr lang="sk-SK" dirty="0" smtClean="0"/>
              <a:t>pri výkone štátnej služby dodržiavať ustanovenia Etického kódexu profesionálneho vojaka, </a:t>
            </a:r>
          </a:p>
          <a:p>
            <a:r>
              <a:rPr lang="sk-SK" dirty="0" smtClean="0"/>
              <a:t>zdržať sa konania, ktoré by mohlo viesť ku konfliktu verejného záujmu s osobnými záujmami, najmä nezneužívať informácie nadobudnuté pri vykonávaní štátnej služby na vlastný prospech alebo v prospech blízkych osôb, alebo iných fyzických osôb alebo právnických osôb; táto povinnosť platí aj po skončení alebo zániku služobného pomeru, </a:t>
            </a:r>
          </a:p>
          <a:p>
            <a:r>
              <a:rPr lang="sk-SK" dirty="0" smtClean="0"/>
              <a:t>vo výkone i mimo výkonu štátnej služby zdržať sa konania, ktoré by mohlo narušiť vážnosť ozbrojených síl alebo ohroziť dôveru v ozbrojené sily, </a:t>
            </a:r>
            <a:br>
              <a:rPr lang="sk-SK" dirty="0" smtClean="0"/>
            </a:br>
            <a:r>
              <a:rPr lang="sk-SK" dirty="0" smtClean="0"/>
              <a:t/>
            </a:r>
            <a:br>
              <a:rPr lang="sk-SK" dirty="0" smtClean="0"/>
            </a:br>
            <a:endParaRPr lang="hu-HU" dirty="0" smtClean="0"/>
          </a:p>
          <a:p>
            <a:endParaRPr lang="hu-HU" dirty="0"/>
          </a:p>
        </p:txBody>
      </p:sp>
      <p:sp>
        <p:nvSpPr>
          <p:cNvPr id="4" name="Dia számának helye 3"/>
          <p:cNvSpPr>
            <a:spLocks noGrp="1"/>
          </p:cNvSpPr>
          <p:nvPr>
            <p:ph type="sldNum" sz="quarter" idx="12"/>
          </p:nvPr>
        </p:nvSpPr>
        <p:spPr/>
        <p:txBody>
          <a:bodyPr/>
          <a:lstStyle/>
          <a:p>
            <a:fld id="{D8048937-520D-42BE-A247-F4FC7A419535}" type="slidenum">
              <a:rPr lang="hu-HU" smtClean="0"/>
              <a:pPr/>
              <a:t>9</a:t>
            </a:fld>
            <a:endParaRPr lang="hu-HU"/>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idlica">
  <a:themeElements>
    <a:clrScheme name="Bridlic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Bridlic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ridlic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TC104033929[[fn=Bridlica]]</Template>
  <TotalTime>97</TotalTime>
  <Words>657</Words>
  <Application>Microsoft Office PowerPoint</Application>
  <PresentationFormat>Prezentácia na obrazovke (4:3)</PresentationFormat>
  <Paragraphs>91</Paragraphs>
  <Slides>17</Slides>
  <Notes>0</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17</vt:i4>
      </vt:variant>
    </vt:vector>
  </HeadingPairs>
  <TitlesOfParts>
    <vt:vector size="22" baseType="lpstr">
      <vt:lpstr>Calibri</vt:lpstr>
      <vt:lpstr>Calisto MT</vt:lpstr>
      <vt:lpstr>Trebuchet MS</vt:lpstr>
      <vt:lpstr>Wingdings 2</vt:lpstr>
      <vt:lpstr>Bridlica</vt:lpstr>
      <vt:lpstr>Predpoklady a požiadavky pre prijatie do služobného pomeru príslušníka ozbrojených síl. Práva, povinnosti a obmedzenia ústavných práv profesionálnych vojakov  </vt:lpstr>
      <vt:lpstr>Obsah</vt:lpstr>
      <vt:lpstr>Podmienky prijatia do štátnej služby profesionálneho vojaka</vt:lpstr>
      <vt:lpstr>Prezentácia programu PowerPoint</vt:lpstr>
      <vt:lpstr>Prezentácia programu PowerPoint</vt:lpstr>
      <vt:lpstr>Základné práva profesionálneho vojaka</vt:lpstr>
      <vt:lpstr>Prezentácia programu PowerPoint</vt:lpstr>
      <vt:lpstr>Základné povinnosti profesionálneho vojaka</vt:lpstr>
      <vt:lpstr>Prezentácia programu PowerPoint</vt:lpstr>
      <vt:lpstr>Prezentácia programu PowerPoint</vt:lpstr>
      <vt:lpstr>Prezentácia programu PowerPoint</vt:lpstr>
      <vt:lpstr>Prezentácia programu PowerPoint</vt:lpstr>
      <vt:lpstr>Prezentácia programu PowerPoint</vt:lpstr>
      <vt:lpstr>Obmedzenie niektorých ústavných práv profesionálnych vojakov</vt:lpstr>
      <vt:lpstr>Prezentácia programu PowerPoint</vt:lpstr>
      <vt:lpstr>Prezentácia programu PowerPoint</vt:lpstr>
      <vt:lpstr>Ďakujem za Vašu pozornosť</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Predpoklady a požiadavky pre prijatie do služobného pomeru príslušníka ozbrojených síl. Práva, povinnosti a obmedzenia ústavných práv profesionálnych vojakov.</dc:title>
  <dc:creator>Erik</dc:creator>
  <cp:lastModifiedBy>Terézia Švajlenová</cp:lastModifiedBy>
  <cp:revision>13</cp:revision>
  <dcterms:created xsi:type="dcterms:W3CDTF">2011-11-15T16:56:34Z</dcterms:created>
  <dcterms:modified xsi:type="dcterms:W3CDTF">2013-11-25T21:26:09Z</dcterms:modified>
</cp:coreProperties>
</file>